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3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5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5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6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7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8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8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11.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1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70.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6"/>
  </p:notesMasterIdLst>
  <p:sldIdLst>
    <p:sldId id="357" r:id="rId2"/>
    <p:sldId id="555" r:id="rId3"/>
    <p:sldId id="554" r:id="rId4"/>
    <p:sldId id="359" r:id="rId5"/>
    <p:sldId id="360" r:id="rId6"/>
    <p:sldId id="361" r:id="rId7"/>
    <p:sldId id="556" r:id="rId8"/>
    <p:sldId id="362" r:id="rId9"/>
    <p:sldId id="363" r:id="rId10"/>
    <p:sldId id="828" r:id="rId11"/>
    <p:sldId id="489" r:id="rId12"/>
    <p:sldId id="775" r:id="rId13"/>
    <p:sldId id="776" r:id="rId14"/>
    <p:sldId id="777" r:id="rId15"/>
    <p:sldId id="778" r:id="rId16"/>
    <p:sldId id="779" r:id="rId17"/>
    <p:sldId id="544" r:id="rId18"/>
    <p:sldId id="551" r:id="rId19"/>
    <p:sldId id="552" r:id="rId20"/>
    <p:sldId id="559" r:id="rId21"/>
    <p:sldId id="560" r:id="rId22"/>
    <p:sldId id="553" r:id="rId23"/>
    <p:sldId id="562" r:id="rId24"/>
    <p:sldId id="563" r:id="rId25"/>
    <p:sldId id="564" r:id="rId26"/>
    <p:sldId id="565" r:id="rId27"/>
    <p:sldId id="567" r:id="rId28"/>
    <p:sldId id="566" r:id="rId29"/>
    <p:sldId id="569" r:id="rId30"/>
    <p:sldId id="570" r:id="rId31"/>
    <p:sldId id="571" r:id="rId32"/>
    <p:sldId id="572" r:id="rId33"/>
    <p:sldId id="573" r:id="rId34"/>
    <p:sldId id="836" r:id="rId35"/>
    <p:sldId id="575" r:id="rId36"/>
    <p:sldId id="576" r:id="rId37"/>
    <p:sldId id="771" r:id="rId38"/>
    <p:sldId id="578" r:id="rId39"/>
    <p:sldId id="579" r:id="rId40"/>
    <p:sldId id="580" r:id="rId41"/>
    <p:sldId id="581" r:id="rId42"/>
    <p:sldId id="582" r:id="rId43"/>
    <p:sldId id="583" r:id="rId44"/>
    <p:sldId id="584" r:id="rId45"/>
    <p:sldId id="586" r:id="rId46"/>
    <p:sldId id="587" r:id="rId47"/>
    <p:sldId id="588" r:id="rId48"/>
    <p:sldId id="589" r:id="rId49"/>
    <p:sldId id="590" r:id="rId50"/>
    <p:sldId id="591" r:id="rId51"/>
    <p:sldId id="593" r:id="rId52"/>
    <p:sldId id="594" r:id="rId53"/>
    <p:sldId id="596" r:id="rId54"/>
    <p:sldId id="598" r:id="rId55"/>
    <p:sldId id="599" r:id="rId56"/>
    <p:sldId id="600" r:id="rId57"/>
    <p:sldId id="601" r:id="rId58"/>
    <p:sldId id="602" r:id="rId59"/>
    <p:sldId id="604" r:id="rId60"/>
    <p:sldId id="605" r:id="rId61"/>
    <p:sldId id="606" r:id="rId62"/>
    <p:sldId id="608" r:id="rId63"/>
    <p:sldId id="609" r:id="rId64"/>
    <p:sldId id="610" r:id="rId65"/>
    <p:sldId id="773" r:id="rId66"/>
    <p:sldId id="846" r:id="rId67"/>
    <p:sldId id="847" r:id="rId68"/>
    <p:sldId id="848" r:id="rId69"/>
    <p:sldId id="849" r:id="rId70"/>
    <p:sldId id="613" r:id="rId71"/>
    <p:sldId id="784" r:id="rId72"/>
    <p:sldId id="785" r:id="rId73"/>
    <p:sldId id="787" r:id="rId74"/>
    <p:sldId id="789" r:id="rId75"/>
    <p:sldId id="790" r:id="rId76"/>
    <p:sldId id="791" r:id="rId77"/>
    <p:sldId id="792" r:id="rId78"/>
    <p:sldId id="793" r:id="rId79"/>
    <p:sldId id="794" r:id="rId80"/>
    <p:sldId id="611" r:id="rId81"/>
    <p:sldId id="612" r:id="rId82"/>
    <p:sldId id="614" r:id="rId83"/>
    <p:sldId id="615" r:id="rId84"/>
    <p:sldId id="616" r:id="rId85"/>
    <p:sldId id="617" r:id="rId86"/>
    <p:sldId id="618" r:id="rId87"/>
    <p:sldId id="619" r:id="rId88"/>
    <p:sldId id="620" r:id="rId89"/>
    <p:sldId id="622" r:id="rId90"/>
    <p:sldId id="624" r:id="rId91"/>
    <p:sldId id="625" r:id="rId92"/>
    <p:sldId id="627" r:id="rId93"/>
    <p:sldId id="626" r:id="rId94"/>
    <p:sldId id="628" r:id="rId95"/>
    <p:sldId id="629" r:id="rId96"/>
    <p:sldId id="631" r:id="rId97"/>
    <p:sldId id="630" r:id="rId98"/>
    <p:sldId id="633" r:id="rId99"/>
    <p:sldId id="634" r:id="rId100"/>
    <p:sldId id="632" r:id="rId101"/>
    <p:sldId id="635" r:id="rId102"/>
    <p:sldId id="636" r:id="rId103"/>
    <p:sldId id="637" r:id="rId104"/>
    <p:sldId id="638" r:id="rId105"/>
    <p:sldId id="639" r:id="rId106"/>
    <p:sldId id="642" r:id="rId107"/>
    <p:sldId id="839" r:id="rId108"/>
    <p:sldId id="649" r:id="rId109"/>
    <p:sldId id="650" r:id="rId110"/>
    <p:sldId id="651" r:id="rId111"/>
    <p:sldId id="644" r:id="rId112"/>
    <p:sldId id="646" r:id="rId113"/>
    <p:sldId id="653" r:id="rId114"/>
    <p:sldId id="655" r:id="rId115"/>
    <p:sldId id="656" r:id="rId116"/>
    <p:sldId id="657" r:id="rId117"/>
    <p:sldId id="658" r:id="rId118"/>
    <p:sldId id="659" r:id="rId119"/>
    <p:sldId id="660" r:id="rId120"/>
    <p:sldId id="647" r:id="rId121"/>
    <p:sldId id="662" r:id="rId122"/>
    <p:sldId id="648" r:id="rId123"/>
    <p:sldId id="663" r:id="rId124"/>
    <p:sldId id="664" r:id="rId125"/>
    <p:sldId id="666" r:id="rId126"/>
    <p:sldId id="669" r:id="rId127"/>
    <p:sldId id="670" r:id="rId128"/>
    <p:sldId id="671" r:id="rId129"/>
    <p:sldId id="672" r:id="rId130"/>
    <p:sldId id="673" r:id="rId131"/>
    <p:sldId id="674" r:id="rId132"/>
    <p:sldId id="675" r:id="rId133"/>
    <p:sldId id="832" r:id="rId134"/>
    <p:sldId id="677" r:id="rId135"/>
    <p:sldId id="833" r:id="rId136"/>
    <p:sldId id="679" r:id="rId137"/>
    <p:sldId id="680" r:id="rId138"/>
    <p:sldId id="681" r:id="rId139"/>
    <p:sldId id="682" r:id="rId140"/>
    <p:sldId id="683" r:id="rId141"/>
    <p:sldId id="684" r:id="rId142"/>
    <p:sldId id="685" r:id="rId143"/>
    <p:sldId id="688" r:id="rId144"/>
    <p:sldId id="689" r:id="rId145"/>
    <p:sldId id="845" r:id="rId146"/>
    <p:sldId id="691" r:id="rId147"/>
    <p:sldId id="692" r:id="rId148"/>
    <p:sldId id="693" r:id="rId149"/>
    <p:sldId id="694" r:id="rId150"/>
    <p:sldId id="695" r:id="rId151"/>
    <p:sldId id="696" r:id="rId152"/>
    <p:sldId id="834" r:id="rId153"/>
    <p:sldId id="697" r:id="rId154"/>
    <p:sldId id="698" r:id="rId155"/>
    <p:sldId id="699" r:id="rId156"/>
    <p:sldId id="700" r:id="rId157"/>
    <p:sldId id="701" r:id="rId158"/>
    <p:sldId id="702" r:id="rId159"/>
    <p:sldId id="703" r:id="rId160"/>
    <p:sldId id="704" r:id="rId161"/>
    <p:sldId id="705" r:id="rId162"/>
    <p:sldId id="706" r:id="rId163"/>
    <p:sldId id="707" r:id="rId164"/>
    <p:sldId id="755" r:id="rId165"/>
    <p:sldId id="840" r:id="rId166"/>
    <p:sldId id="756" r:id="rId167"/>
    <p:sldId id="757" r:id="rId168"/>
    <p:sldId id="841" r:id="rId169"/>
    <p:sldId id="760" r:id="rId170"/>
    <p:sldId id="761" r:id="rId171"/>
    <p:sldId id="762" r:id="rId172"/>
    <p:sldId id="763" r:id="rId173"/>
    <p:sldId id="765" r:id="rId174"/>
    <p:sldId id="766" r:id="rId175"/>
    <p:sldId id="767" r:id="rId176"/>
    <p:sldId id="768" r:id="rId177"/>
    <p:sldId id="769" r:id="rId178"/>
    <p:sldId id="770" r:id="rId179"/>
    <p:sldId id="821" r:id="rId180"/>
    <p:sldId id="850" r:id="rId181"/>
    <p:sldId id="851" r:id="rId182"/>
    <p:sldId id="852" r:id="rId183"/>
    <p:sldId id="853" r:id="rId184"/>
    <p:sldId id="710" r:id="rId185"/>
    <p:sldId id="709" r:id="rId186"/>
    <p:sldId id="711" r:id="rId187"/>
    <p:sldId id="712" r:id="rId188"/>
    <p:sldId id="714" r:id="rId189"/>
    <p:sldId id="715" r:id="rId190"/>
    <p:sldId id="716" r:id="rId191"/>
    <p:sldId id="717" r:id="rId192"/>
    <p:sldId id="718" r:id="rId193"/>
    <p:sldId id="719" r:id="rId194"/>
    <p:sldId id="720" r:id="rId195"/>
    <p:sldId id="721" r:id="rId196"/>
    <p:sldId id="722" r:id="rId197"/>
    <p:sldId id="723" r:id="rId198"/>
    <p:sldId id="725" r:id="rId199"/>
    <p:sldId id="726" r:id="rId200"/>
    <p:sldId id="727" r:id="rId201"/>
    <p:sldId id="728" r:id="rId202"/>
    <p:sldId id="729" r:id="rId203"/>
    <p:sldId id="730" r:id="rId204"/>
    <p:sldId id="731" r:id="rId205"/>
    <p:sldId id="732" r:id="rId206"/>
    <p:sldId id="733" r:id="rId207"/>
    <p:sldId id="735" r:id="rId208"/>
    <p:sldId id="736" r:id="rId209"/>
    <p:sldId id="738" r:id="rId210"/>
    <p:sldId id="797" r:id="rId211"/>
    <p:sldId id="798" r:id="rId212"/>
    <p:sldId id="799" r:id="rId213"/>
    <p:sldId id="800" r:id="rId214"/>
    <p:sldId id="801" r:id="rId215"/>
    <p:sldId id="803" r:id="rId216"/>
    <p:sldId id="804" r:id="rId217"/>
    <p:sldId id="842" r:id="rId218"/>
    <p:sldId id="805" r:id="rId219"/>
    <p:sldId id="806" r:id="rId220"/>
    <p:sldId id="807" r:id="rId221"/>
    <p:sldId id="808" r:id="rId222"/>
    <p:sldId id="809" r:id="rId223"/>
    <p:sldId id="838" r:id="rId224"/>
    <p:sldId id="810" r:id="rId225"/>
    <p:sldId id="811" r:id="rId226"/>
    <p:sldId id="812" r:id="rId227"/>
    <p:sldId id="813" r:id="rId228"/>
    <p:sldId id="814" r:id="rId229"/>
    <p:sldId id="816" r:id="rId230"/>
    <p:sldId id="817" r:id="rId231"/>
    <p:sldId id="818" r:id="rId232"/>
    <p:sldId id="819" r:id="rId233"/>
    <p:sldId id="742" r:id="rId234"/>
    <p:sldId id="820" r:id="rId235"/>
    <p:sldId id="746" r:id="rId236"/>
    <p:sldId id="747" r:id="rId237"/>
    <p:sldId id="844" r:id="rId238"/>
    <p:sldId id="753" r:id="rId239"/>
    <p:sldId id="780" r:id="rId240"/>
    <p:sldId id="854" r:id="rId241"/>
    <p:sldId id="855" r:id="rId242"/>
    <p:sldId id="856" r:id="rId243"/>
    <p:sldId id="857" r:id="rId244"/>
    <p:sldId id="558" r:id="rId24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706"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o" initials="i" lastIdx="1" clrIdx="0">
    <p:extLst>
      <p:ext uri="{19B8F6BF-5375-455C-9EA6-DF929625EA0E}">
        <p15:presenceInfo xmlns:p15="http://schemas.microsoft.com/office/powerpoint/2012/main" xmlns="" userId="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B344D84-9AFB-497E-A393-DC336BA19D2E}" styleName="Stile medio 3 - Color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Stile chiaro 3 - Color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Stile chiaro 3 - Color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44" autoAdjust="0"/>
    <p:restoredTop sz="88212" autoAdjust="0"/>
  </p:normalViewPr>
  <p:slideViewPr>
    <p:cSldViewPr>
      <p:cViewPr>
        <p:scale>
          <a:sx n="130" d="100"/>
          <a:sy n="130" d="100"/>
        </p:scale>
        <p:origin x="-1056" y="-144"/>
      </p:cViewPr>
      <p:guideLst>
        <p:guide orient="horz" pos="1706"/>
        <p:guide pos="2880"/>
      </p:guideLst>
    </p:cSldViewPr>
  </p:slideViewPr>
  <p:outlineViewPr>
    <p:cViewPr>
      <p:scale>
        <a:sx n="33" d="100"/>
        <a:sy n="33" d="100"/>
      </p:scale>
      <p:origin x="0" y="11304"/>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_rels/viewProps.xml.rels><?xml version="1.0" encoding="UTF-8" standalone="yes"?>
<Relationships xmlns="http://schemas.openxmlformats.org/package/2006/relationships"><Relationship Id="rId8" Type="http://schemas.openxmlformats.org/officeDocument/2006/relationships/slide" Target="slides/slide183.xml"/><Relationship Id="rId3" Type="http://schemas.openxmlformats.org/officeDocument/2006/relationships/slide" Target="slides/slide68.xml"/><Relationship Id="rId7" Type="http://schemas.openxmlformats.org/officeDocument/2006/relationships/slide" Target="slides/slide182.xml"/><Relationship Id="rId2" Type="http://schemas.openxmlformats.org/officeDocument/2006/relationships/slide" Target="slides/slide67.xml"/><Relationship Id="rId1" Type="http://schemas.openxmlformats.org/officeDocument/2006/relationships/slide" Target="slides/slide66.xml"/><Relationship Id="rId6" Type="http://schemas.openxmlformats.org/officeDocument/2006/relationships/slide" Target="slides/slide181.xml"/><Relationship Id="rId5" Type="http://schemas.openxmlformats.org/officeDocument/2006/relationships/slide" Target="slides/slide180.xml"/><Relationship Id="rId4" Type="http://schemas.openxmlformats.org/officeDocument/2006/relationships/slide" Target="slides/slide69.xml"/></Relationships>
</file>

<file path=ppt/diagrams/_rels/data10.xml.rels><?xml version="1.0" encoding="UTF-8" standalone="yes"?>
<Relationships xmlns="http://schemas.openxmlformats.org/package/2006/relationships"><Relationship Id="rId1" Type="http://schemas.openxmlformats.org/officeDocument/2006/relationships/image" Target="../media/image128.png"/></Relationships>
</file>

<file path=ppt/diagrams/_rels/data11.xml.rels><?xml version="1.0" encoding="UTF-8" standalone="yes"?>
<Relationships xmlns="http://schemas.openxmlformats.org/package/2006/relationships"><Relationship Id="rId1" Type="http://schemas.openxmlformats.org/officeDocument/2006/relationships/image" Target="../media/image130.png"/></Relationships>
</file>

<file path=ppt/diagrams/_rels/data12.xml.rels><?xml version="1.0" encoding="UTF-8" standalone="yes"?>
<Relationships xmlns="http://schemas.openxmlformats.org/package/2006/relationships"><Relationship Id="rId1" Type="http://schemas.openxmlformats.org/officeDocument/2006/relationships/image" Target="../media/image128.png"/></Relationships>
</file>

<file path=ppt/diagrams/_rels/data270.xml.rels><?xml version="1.0" encoding="UTF-8" standalone="yes"?>
<Relationships xmlns="http://schemas.openxmlformats.org/package/2006/relationships"><Relationship Id="rId3" Type="http://schemas.openxmlformats.org/officeDocument/2006/relationships/image" Target="../media/image2150.png"/><Relationship Id="rId2" Type="http://schemas.openxmlformats.org/officeDocument/2006/relationships/image" Target="../media/image2140.png"/><Relationship Id="rId1" Type="http://schemas.openxmlformats.org/officeDocument/2006/relationships/image" Target="../media/image2130.png"/><Relationship Id="rId5" Type="http://schemas.openxmlformats.org/officeDocument/2006/relationships/image" Target="../media/image2170.png"/><Relationship Id="rId4" Type="http://schemas.openxmlformats.org/officeDocument/2006/relationships/image" Target="../media/image2160.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128.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130.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12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457415-1B69-4891-AE90-6C6A42F1B200}" type="doc">
      <dgm:prSet loTypeId="urn:microsoft.com/office/officeart/2005/8/layout/vList2" loCatId="list" qsTypeId="urn:microsoft.com/office/officeart/2005/8/quickstyle/3d2" qsCatId="3D" csTypeId="urn:microsoft.com/office/officeart/2005/8/colors/colorful2" csCatId="colorful"/>
      <dgm:spPr/>
      <dgm:t>
        <a:bodyPr/>
        <a:lstStyle/>
        <a:p>
          <a:endParaRPr lang="it-IT"/>
        </a:p>
      </dgm:t>
    </dgm:pt>
    <dgm:pt modelId="{F4D5E65E-61FF-428B-BA62-70388649BB36}">
      <dgm:prSet/>
      <dgm:spPr/>
      <dgm:t>
        <a:bodyPr/>
        <a:lstStyle/>
        <a:p>
          <a:pPr rtl="0"/>
          <a:r>
            <a:rPr lang="it-IT" b="1" smtClean="0"/>
            <a:t>PRINCIPALI NORME IMPIANTISTICHE</a:t>
          </a:r>
          <a:endParaRPr lang="it-IT"/>
        </a:p>
      </dgm:t>
    </dgm:pt>
    <dgm:pt modelId="{0D650D2F-3DD3-4BCF-910E-7715CB38BEF4}" type="parTrans" cxnId="{6A9A1938-7160-4E3F-880A-74F3BDC941A5}">
      <dgm:prSet/>
      <dgm:spPr/>
      <dgm:t>
        <a:bodyPr/>
        <a:lstStyle/>
        <a:p>
          <a:endParaRPr lang="it-IT"/>
        </a:p>
      </dgm:t>
    </dgm:pt>
    <dgm:pt modelId="{F3204553-7391-401A-A680-D7FB746F52A9}" type="sibTrans" cxnId="{6A9A1938-7160-4E3F-880A-74F3BDC941A5}">
      <dgm:prSet/>
      <dgm:spPr/>
      <dgm:t>
        <a:bodyPr/>
        <a:lstStyle/>
        <a:p>
          <a:endParaRPr lang="it-IT"/>
        </a:p>
      </dgm:t>
    </dgm:pt>
    <dgm:pt modelId="{0466BF9D-84E4-4D31-BAFC-34AF10FDE341}">
      <dgm:prSet/>
      <dgm:spPr/>
      <dgm:t>
        <a:bodyPr/>
        <a:lstStyle/>
        <a:p>
          <a:pPr rtl="0"/>
          <a:r>
            <a:rPr lang="it-IT" b="1" smtClean="0"/>
            <a:t>IMPIANTISTICHE</a:t>
          </a:r>
          <a:endParaRPr lang="it-IT"/>
        </a:p>
      </dgm:t>
    </dgm:pt>
    <dgm:pt modelId="{6955AD98-B01C-4E52-B563-EF379CD9B554}" type="parTrans" cxnId="{66FF0686-DF82-40C5-9DF1-84D9D05225AC}">
      <dgm:prSet/>
      <dgm:spPr/>
      <dgm:t>
        <a:bodyPr/>
        <a:lstStyle/>
        <a:p>
          <a:endParaRPr lang="it-IT"/>
        </a:p>
      </dgm:t>
    </dgm:pt>
    <dgm:pt modelId="{DF6A675C-607D-4D13-AE0A-CCD4CF44EA4C}" type="sibTrans" cxnId="{66FF0686-DF82-40C5-9DF1-84D9D05225AC}">
      <dgm:prSet/>
      <dgm:spPr/>
      <dgm:t>
        <a:bodyPr/>
        <a:lstStyle/>
        <a:p>
          <a:endParaRPr lang="it-IT"/>
        </a:p>
      </dgm:t>
    </dgm:pt>
    <dgm:pt modelId="{0BFBBE2E-2505-43B8-B277-3483B4037C8B}">
      <dgm:prSet/>
      <dgm:spPr/>
      <dgm:t>
        <a:bodyPr/>
        <a:lstStyle/>
        <a:p>
          <a:pPr rtl="0"/>
          <a:r>
            <a:rPr lang="it-IT" b="1" smtClean="0"/>
            <a:t>GENERALI DI PRODOTTO (TRASVERSALI)</a:t>
          </a:r>
          <a:endParaRPr lang="it-IT"/>
        </a:p>
      </dgm:t>
    </dgm:pt>
    <dgm:pt modelId="{93207D5F-40C5-4CEE-B399-EFA62008D74B}" type="parTrans" cxnId="{A0A910CE-E6BB-4410-851C-F23D549856B9}">
      <dgm:prSet/>
      <dgm:spPr/>
      <dgm:t>
        <a:bodyPr/>
        <a:lstStyle/>
        <a:p>
          <a:endParaRPr lang="it-IT"/>
        </a:p>
      </dgm:t>
    </dgm:pt>
    <dgm:pt modelId="{A707E09F-08E3-47A3-9A60-653324C6A86F}" type="sibTrans" cxnId="{A0A910CE-E6BB-4410-851C-F23D549856B9}">
      <dgm:prSet/>
      <dgm:spPr/>
      <dgm:t>
        <a:bodyPr/>
        <a:lstStyle/>
        <a:p>
          <a:endParaRPr lang="it-IT"/>
        </a:p>
      </dgm:t>
    </dgm:pt>
    <dgm:pt modelId="{84B502E8-28F0-416B-B2E4-62DEE49A6086}">
      <dgm:prSet/>
      <dgm:spPr/>
      <dgm:t>
        <a:bodyPr/>
        <a:lstStyle/>
        <a:p>
          <a:pPr rtl="0"/>
          <a:r>
            <a:rPr lang="it-IT" b="1" smtClean="0"/>
            <a:t>SPECIFICHE DI PRODOTTO</a:t>
          </a:r>
          <a:endParaRPr lang="it-IT"/>
        </a:p>
      </dgm:t>
    </dgm:pt>
    <dgm:pt modelId="{E9C6CB7D-89AC-4391-B6E9-DCA0CCB44B0E}" type="parTrans" cxnId="{12CD8ED8-BBE0-49A3-AB99-270E01701C90}">
      <dgm:prSet/>
      <dgm:spPr/>
      <dgm:t>
        <a:bodyPr/>
        <a:lstStyle/>
        <a:p>
          <a:endParaRPr lang="it-IT"/>
        </a:p>
      </dgm:t>
    </dgm:pt>
    <dgm:pt modelId="{2AC8434E-1DF2-4C86-A318-D96CEA881B70}" type="sibTrans" cxnId="{12CD8ED8-BBE0-49A3-AB99-270E01701C90}">
      <dgm:prSet/>
      <dgm:spPr/>
      <dgm:t>
        <a:bodyPr/>
        <a:lstStyle/>
        <a:p>
          <a:endParaRPr lang="it-IT"/>
        </a:p>
      </dgm:t>
    </dgm:pt>
    <dgm:pt modelId="{C26854AA-4CD3-43D5-96EC-FB8E3F3DAD35}" type="pres">
      <dgm:prSet presAssocID="{82457415-1B69-4891-AE90-6C6A42F1B200}" presName="linear" presStyleCnt="0">
        <dgm:presLayoutVars>
          <dgm:animLvl val="lvl"/>
          <dgm:resizeHandles val="exact"/>
        </dgm:presLayoutVars>
      </dgm:prSet>
      <dgm:spPr/>
      <dgm:t>
        <a:bodyPr/>
        <a:lstStyle/>
        <a:p>
          <a:endParaRPr lang="it-IT"/>
        </a:p>
      </dgm:t>
    </dgm:pt>
    <dgm:pt modelId="{EA5906E8-3AED-4B99-B0FD-55291532E5B1}" type="pres">
      <dgm:prSet presAssocID="{F4D5E65E-61FF-428B-BA62-70388649BB36}" presName="parentText" presStyleLbl="node1" presStyleIdx="0" presStyleCnt="4">
        <dgm:presLayoutVars>
          <dgm:chMax val="0"/>
          <dgm:bulletEnabled val="1"/>
        </dgm:presLayoutVars>
      </dgm:prSet>
      <dgm:spPr/>
      <dgm:t>
        <a:bodyPr/>
        <a:lstStyle/>
        <a:p>
          <a:endParaRPr lang="it-IT"/>
        </a:p>
      </dgm:t>
    </dgm:pt>
    <dgm:pt modelId="{6E5C7642-93FB-4942-B22C-2A6DADC29A7D}" type="pres">
      <dgm:prSet presAssocID="{F3204553-7391-401A-A680-D7FB746F52A9}" presName="spacer" presStyleCnt="0"/>
      <dgm:spPr/>
      <dgm:t>
        <a:bodyPr/>
        <a:lstStyle/>
        <a:p>
          <a:endParaRPr lang="it-IT"/>
        </a:p>
      </dgm:t>
    </dgm:pt>
    <dgm:pt modelId="{6D1CE558-A630-4A99-8656-E6D0260EFE0F}" type="pres">
      <dgm:prSet presAssocID="{0466BF9D-84E4-4D31-BAFC-34AF10FDE341}" presName="parentText" presStyleLbl="node1" presStyleIdx="1" presStyleCnt="4">
        <dgm:presLayoutVars>
          <dgm:chMax val="0"/>
          <dgm:bulletEnabled val="1"/>
        </dgm:presLayoutVars>
      </dgm:prSet>
      <dgm:spPr/>
      <dgm:t>
        <a:bodyPr/>
        <a:lstStyle/>
        <a:p>
          <a:endParaRPr lang="it-IT"/>
        </a:p>
      </dgm:t>
    </dgm:pt>
    <dgm:pt modelId="{AF3BD823-CAC0-4BA5-A333-DA48883B90E0}" type="pres">
      <dgm:prSet presAssocID="{DF6A675C-607D-4D13-AE0A-CCD4CF44EA4C}" presName="spacer" presStyleCnt="0"/>
      <dgm:spPr/>
      <dgm:t>
        <a:bodyPr/>
        <a:lstStyle/>
        <a:p>
          <a:endParaRPr lang="it-IT"/>
        </a:p>
      </dgm:t>
    </dgm:pt>
    <dgm:pt modelId="{E58BFC06-1E0A-4886-803D-BCBF2517AFF0}" type="pres">
      <dgm:prSet presAssocID="{0BFBBE2E-2505-43B8-B277-3483B4037C8B}" presName="parentText" presStyleLbl="node1" presStyleIdx="2" presStyleCnt="4">
        <dgm:presLayoutVars>
          <dgm:chMax val="0"/>
          <dgm:bulletEnabled val="1"/>
        </dgm:presLayoutVars>
      </dgm:prSet>
      <dgm:spPr/>
      <dgm:t>
        <a:bodyPr/>
        <a:lstStyle/>
        <a:p>
          <a:endParaRPr lang="it-IT"/>
        </a:p>
      </dgm:t>
    </dgm:pt>
    <dgm:pt modelId="{C6FE6747-ED4E-4427-B587-3600C00CF4BE}" type="pres">
      <dgm:prSet presAssocID="{A707E09F-08E3-47A3-9A60-653324C6A86F}" presName="spacer" presStyleCnt="0"/>
      <dgm:spPr/>
      <dgm:t>
        <a:bodyPr/>
        <a:lstStyle/>
        <a:p>
          <a:endParaRPr lang="it-IT"/>
        </a:p>
      </dgm:t>
    </dgm:pt>
    <dgm:pt modelId="{2520CB92-E5A0-43C2-94ED-B09B949E9478}" type="pres">
      <dgm:prSet presAssocID="{84B502E8-28F0-416B-B2E4-62DEE49A6086}" presName="parentText" presStyleLbl="node1" presStyleIdx="3" presStyleCnt="4">
        <dgm:presLayoutVars>
          <dgm:chMax val="0"/>
          <dgm:bulletEnabled val="1"/>
        </dgm:presLayoutVars>
      </dgm:prSet>
      <dgm:spPr/>
      <dgm:t>
        <a:bodyPr/>
        <a:lstStyle/>
        <a:p>
          <a:endParaRPr lang="it-IT"/>
        </a:p>
      </dgm:t>
    </dgm:pt>
  </dgm:ptLst>
  <dgm:cxnLst>
    <dgm:cxn modelId="{12CD8ED8-BBE0-49A3-AB99-270E01701C90}" srcId="{82457415-1B69-4891-AE90-6C6A42F1B200}" destId="{84B502E8-28F0-416B-B2E4-62DEE49A6086}" srcOrd="3" destOrd="0" parTransId="{E9C6CB7D-89AC-4391-B6E9-DCA0CCB44B0E}" sibTransId="{2AC8434E-1DF2-4C86-A318-D96CEA881B70}"/>
    <dgm:cxn modelId="{FF4DF79E-27A5-476B-9059-7B3ACBC5C51B}" type="presOf" srcId="{84B502E8-28F0-416B-B2E4-62DEE49A6086}" destId="{2520CB92-E5A0-43C2-94ED-B09B949E9478}" srcOrd="0" destOrd="0" presId="urn:microsoft.com/office/officeart/2005/8/layout/vList2"/>
    <dgm:cxn modelId="{FD766BBD-D45D-48D1-A115-2B71241BD1F6}" type="presOf" srcId="{F4D5E65E-61FF-428B-BA62-70388649BB36}" destId="{EA5906E8-3AED-4B99-B0FD-55291532E5B1}" srcOrd="0" destOrd="0" presId="urn:microsoft.com/office/officeart/2005/8/layout/vList2"/>
    <dgm:cxn modelId="{0F84932E-2544-4AE8-A038-B4A8194D26C4}" type="presOf" srcId="{0BFBBE2E-2505-43B8-B277-3483B4037C8B}" destId="{E58BFC06-1E0A-4886-803D-BCBF2517AFF0}" srcOrd="0" destOrd="0" presId="urn:microsoft.com/office/officeart/2005/8/layout/vList2"/>
    <dgm:cxn modelId="{A0A910CE-E6BB-4410-851C-F23D549856B9}" srcId="{82457415-1B69-4891-AE90-6C6A42F1B200}" destId="{0BFBBE2E-2505-43B8-B277-3483B4037C8B}" srcOrd="2" destOrd="0" parTransId="{93207D5F-40C5-4CEE-B399-EFA62008D74B}" sibTransId="{A707E09F-08E3-47A3-9A60-653324C6A86F}"/>
    <dgm:cxn modelId="{C6DC46B7-D774-4AC2-BB71-7A7F1F068C59}" type="presOf" srcId="{0466BF9D-84E4-4D31-BAFC-34AF10FDE341}" destId="{6D1CE558-A630-4A99-8656-E6D0260EFE0F}" srcOrd="0" destOrd="0" presId="urn:microsoft.com/office/officeart/2005/8/layout/vList2"/>
    <dgm:cxn modelId="{6A9A1938-7160-4E3F-880A-74F3BDC941A5}" srcId="{82457415-1B69-4891-AE90-6C6A42F1B200}" destId="{F4D5E65E-61FF-428B-BA62-70388649BB36}" srcOrd="0" destOrd="0" parTransId="{0D650D2F-3DD3-4BCF-910E-7715CB38BEF4}" sibTransId="{F3204553-7391-401A-A680-D7FB746F52A9}"/>
    <dgm:cxn modelId="{66FF0686-DF82-40C5-9DF1-84D9D05225AC}" srcId="{82457415-1B69-4891-AE90-6C6A42F1B200}" destId="{0466BF9D-84E4-4D31-BAFC-34AF10FDE341}" srcOrd="1" destOrd="0" parTransId="{6955AD98-B01C-4E52-B563-EF379CD9B554}" sibTransId="{DF6A675C-607D-4D13-AE0A-CCD4CF44EA4C}"/>
    <dgm:cxn modelId="{5239F356-772C-4430-827F-6587008E68B8}" type="presOf" srcId="{82457415-1B69-4891-AE90-6C6A42F1B200}" destId="{C26854AA-4CD3-43D5-96EC-FB8E3F3DAD35}" srcOrd="0" destOrd="0" presId="urn:microsoft.com/office/officeart/2005/8/layout/vList2"/>
    <dgm:cxn modelId="{5A1E53C0-1209-4587-9F87-3B07C22AE1DA}" type="presParOf" srcId="{C26854AA-4CD3-43D5-96EC-FB8E3F3DAD35}" destId="{EA5906E8-3AED-4B99-B0FD-55291532E5B1}" srcOrd="0" destOrd="0" presId="urn:microsoft.com/office/officeart/2005/8/layout/vList2"/>
    <dgm:cxn modelId="{5002EA97-56F9-4983-9B0C-9A8DF53C47B6}" type="presParOf" srcId="{C26854AA-4CD3-43D5-96EC-FB8E3F3DAD35}" destId="{6E5C7642-93FB-4942-B22C-2A6DADC29A7D}" srcOrd="1" destOrd="0" presId="urn:microsoft.com/office/officeart/2005/8/layout/vList2"/>
    <dgm:cxn modelId="{B68C4B9E-C6BF-48B2-928E-7AE4227DDF0B}" type="presParOf" srcId="{C26854AA-4CD3-43D5-96EC-FB8E3F3DAD35}" destId="{6D1CE558-A630-4A99-8656-E6D0260EFE0F}" srcOrd="2" destOrd="0" presId="urn:microsoft.com/office/officeart/2005/8/layout/vList2"/>
    <dgm:cxn modelId="{DFF7F220-DBE9-400A-A8D4-6B68E78D0FC4}" type="presParOf" srcId="{C26854AA-4CD3-43D5-96EC-FB8E3F3DAD35}" destId="{AF3BD823-CAC0-4BA5-A333-DA48883B90E0}" srcOrd="3" destOrd="0" presId="urn:microsoft.com/office/officeart/2005/8/layout/vList2"/>
    <dgm:cxn modelId="{7636DF64-2F17-4EA4-B89C-0AD69C4AEEF3}" type="presParOf" srcId="{C26854AA-4CD3-43D5-96EC-FB8E3F3DAD35}" destId="{E58BFC06-1E0A-4886-803D-BCBF2517AFF0}" srcOrd="4" destOrd="0" presId="urn:microsoft.com/office/officeart/2005/8/layout/vList2"/>
    <dgm:cxn modelId="{31BF3FD8-6B02-4F11-BD4E-335254B1B381}" type="presParOf" srcId="{C26854AA-4CD3-43D5-96EC-FB8E3F3DAD35}" destId="{C6FE6747-ED4E-4427-B587-3600C00CF4BE}" srcOrd="5" destOrd="0" presId="urn:microsoft.com/office/officeart/2005/8/layout/vList2"/>
    <dgm:cxn modelId="{1DBA6335-B606-4216-8151-407B235B38A4}" type="presParOf" srcId="{C26854AA-4CD3-43D5-96EC-FB8E3F3DAD35}" destId="{2520CB92-E5A0-43C2-94ED-B09B949E9478}"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C3182E-AEAA-4BB3-AD59-07E9AB593B5D}" type="doc">
      <dgm:prSet loTypeId="urn:microsoft.com/office/officeart/2005/8/layout/vList3" loCatId="list" qsTypeId="urn:microsoft.com/office/officeart/2005/8/quickstyle/3d1" qsCatId="3D" csTypeId="urn:microsoft.com/office/officeart/2005/8/colors/colorful3" csCatId="colorful" phldr="1"/>
      <dgm:spPr/>
      <dgm:t>
        <a:bodyPr/>
        <a:lstStyle/>
        <a:p>
          <a:endParaRPr lang="it-IT"/>
        </a:p>
      </dgm:t>
    </dgm:pt>
    <dgm:pt modelId="{C0AF0931-578E-4520-8BA1-E0381CA714BA}">
      <dgm:prSet/>
      <dgm:spPr/>
      <dgm:t>
        <a:bodyPr/>
        <a:lstStyle/>
        <a:p>
          <a:pPr algn="just" rtl="0"/>
          <a:r>
            <a:rPr lang="it-IT" b="1" dirty="0" smtClean="0"/>
            <a:t>Isolamento dell’operatore dalle parti attive: delle mani (attrezzi e guanti isolanti), dell’operatore verso terra (tappetino isolante e guanti isolanti)</a:t>
          </a:r>
          <a:endParaRPr lang="it-IT" b="1" dirty="0"/>
        </a:p>
      </dgm:t>
    </dgm:pt>
    <dgm:pt modelId="{4F856E50-1519-4444-8296-958426F9BD90}" type="sibTrans" cxnId="{4A7635AC-B987-4A81-B2C7-CAB7553A56A2}">
      <dgm:prSet/>
      <dgm:spPr/>
      <dgm:t>
        <a:bodyPr/>
        <a:lstStyle/>
        <a:p>
          <a:endParaRPr lang="it-IT"/>
        </a:p>
      </dgm:t>
    </dgm:pt>
    <dgm:pt modelId="{F51EC36E-B3F0-4C2A-858F-611BF524AE31}" type="parTrans" cxnId="{4A7635AC-B987-4A81-B2C7-CAB7553A56A2}">
      <dgm:prSet/>
      <dgm:spPr/>
      <dgm:t>
        <a:bodyPr/>
        <a:lstStyle/>
        <a:p>
          <a:endParaRPr lang="it-IT"/>
        </a:p>
      </dgm:t>
    </dgm:pt>
    <dgm:pt modelId="{C5E088B2-F5D9-430B-9650-D68A6891DD3B}" type="pres">
      <dgm:prSet presAssocID="{78C3182E-AEAA-4BB3-AD59-07E9AB593B5D}" presName="linearFlow" presStyleCnt="0">
        <dgm:presLayoutVars>
          <dgm:dir/>
          <dgm:resizeHandles val="exact"/>
        </dgm:presLayoutVars>
      </dgm:prSet>
      <dgm:spPr/>
      <dgm:t>
        <a:bodyPr/>
        <a:lstStyle/>
        <a:p>
          <a:endParaRPr lang="it-IT"/>
        </a:p>
      </dgm:t>
    </dgm:pt>
    <dgm:pt modelId="{D97B364D-224E-4DBF-9677-16A122F2177D}" type="pres">
      <dgm:prSet presAssocID="{C0AF0931-578E-4520-8BA1-E0381CA714BA}" presName="composite" presStyleCnt="0"/>
      <dgm:spPr/>
      <dgm:t>
        <a:bodyPr/>
        <a:lstStyle/>
        <a:p>
          <a:endParaRPr lang="it-IT"/>
        </a:p>
      </dgm:t>
    </dgm:pt>
    <dgm:pt modelId="{C002EA08-5856-4FE2-92E8-38E0F9AF9DC5}" type="pres">
      <dgm:prSet presAssocID="{C0AF0931-578E-4520-8BA1-E0381CA714BA}" presName="imgShp" presStyleLbl="fgImgPlace1" presStyleIdx="0" presStyleCnt="1"/>
      <dgm:spPr>
        <a:blipFill rotWithShape="1">
          <a:blip xmlns:r="http://schemas.openxmlformats.org/officeDocument/2006/relationships" r:embed="rId1"/>
          <a:stretch>
            <a:fillRect/>
          </a:stretch>
        </a:blipFill>
      </dgm:spPr>
      <dgm:t>
        <a:bodyPr/>
        <a:lstStyle/>
        <a:p>
          <a:endParaRPr lang="it-IT"/>
        </a:p>
      </dgm:t>
    </dgm:pt>
    <dgm:pt modelId="{6D102F1C-6485-4C5E-9EB3-FAF3F86293D3}" type="pres">
      <dgm:prSet presAssocID="{C0AF0931-578E-4520-8BA1-E0381CA714BA}" presName="txShp" presStyleLbl="node1" presStyleIdx="0" presStyleCnt="1" custLinFactNeighborX="-1596" custLinFactNeighborY="-2214">
        <dgm:presLayoutVars>
          <dgm:bulletEnabled val="1"/>
        </dgm:presLayoutVars>
      </dgm:prSet>
      <dgm:spPr/>
      <dgm:t>
        <a:bodyPr/>
        <a:lstStyle/>
        <a:p>
          <a:endParaRPr lang="it-IT"/>
        </a:p>
      </dgm:t>
    </dgm:pt>
  </dgm:ptLst>
  <dgm:cxnLst>
    <dgm:cxn modelId="{4A7635AC-B987-4A81-B2C7-CAB7553A56A2}" srcId="{78C3182E-AEAA-4BB3-AD59-07E9AB593B5D}" destId="{C0AF0931-578E-4520-8BA1-E0381CA714BA}" srcOrd="0" destOrd="0" parTransId="{F51EC36E-B3F0-4C2A-858F-611BF524AE31}" sibTransId="{4F856E50-1519-4444-8296-958426F9BD90}"/>
    <dgm:cxn modelId="{E75FB517-21D5-47BD-917C-C550EDB2A082}" type="presOf" srcId="{78C3182E-AEAA-4BB3-AD59-07E9AB593B5D}" destId="{C5E088B2-F5D9-430B-9650-D68A6891DD3B}" srcOrd="0" destOrd="0" presId="urn:microsoft.com/office/officeart/2005/8/layout/vList3"/>
    <dgm:cxn modelId="{8E4B10EE-982C-4FE0-82E3-25A3532D1E6F}" type="presOf" srcId="{C0AF0931-578E-4520-8BA1-E0381CA714BA}" destId="{6D102F1C-6485-4C5E-9EB3-FAF3F86293D3}" srcOrd="0" destOrd="0" presId="urn:microsoft.com/office/officeart/2005/8/layout/vList3"/>
    <dgm:cxn modelId="{86490044-FC6A-424C-A7B0-475883043593}" type="presParOf" srcId="{C5E088B2-F5D9-430B-9650-D68A6891DD3B}" destId="{D97B364D-224E-4DBF-9677-16A122F2177D}" srcOrd="0" destOrd="0" presId="urn:microsoft.com/office/officeart/2005/8/layout/vList3"/>
    <dgm:cxn modelId="{72CA241D-A9BF-48EB-9DB4-CB7AB8A845A0}" type="presParOf" srcId="{D97B364D-224E-4DBF-9677-16A122F2177D}" destId="{C002EA08-5856-4FE2-92E8-38E0F9AF9DC5}" srcOrd="0" destOrd="0" presId="urn:microsoft.com/office/officeart/2005/8/layout/vList3"/>
    <dgm:cxn modelId="{70CB403E-23F3-4D38-BF37-726094377ABE}" type="presParOf" srcId="{D97B364D-224E-4DBF-9677-16A122F2177D}" destId="{6D102F1C-6485-4C5E-9EB3-FAF3F86293D3}"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D8DD4F-FA1F-490E-8E97-2F35C6CB4BDB}"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it-IT"/>
        </a:p>
      </dgm:t>
    </dgm:pt>
    <dgm:pt modelId="{D9E39A6A-CD19-4A0F-B144-3BC8D527681A}">
      <dgm:prSet/>
      <dgm:spPr/>
      <dgm:t>
        <a:bodyPr/>
        <a:lstStyle/>
        <a:p>
          <a:pPr rtl="0"/>
          <a:r>
            <a:rPr lang="it-IT" b="1" dirty="0" smtClean="0"/>
            <a:t>Protezione dell’operatore contro gli effetti di un arco elettrico: Protezione del volto (visiera od occhiali), Indumenti idonei</a:t>
          </a:r>
          <a:endParaRPr lang="it-IT" b="1" dirty="0"/>
        </a:p>
      </dgm:t>
    </dgm:pt>
    <dgm:pt modelId="{24E32C33-D4B6-442C-AD35-B3070BC476F4}" type="parTrans" cxnId="{C628A6BD-EFE8-47B0-A884-82381CACEA96}">
      <dgm:prSet/>
      <dgm:spPr/>
      <dgm:t>
        <a:bodyPr/>
        <a:lstStyle/>
        <a:p>
          <a:endParaRPr lang="it-IT"/>
        </a:p>
      </dgm:t>
    </dgm:pt>
    <dgm:pt modelId="{77ED5416-65E5-45FB-81D7-1C14C2730CC9}" type="sibTrans" cxnId="{C628A6BD-EFE8-47B0-A884-82381CACEA96}">
      <dgm:prSet/>
      <dgm:spPr/>
      <dgm:t>
        <a:bodyPr/>
        <a:lstStyle/>
        <a:p>
          <a:endParaRPr lang="it-IT"/>
        </a:p>
      </dgm:t>
    </dgm:pt>
    <dgm:pt modelId="{2D313B40-C01C-4BF6-B0CC-E74A707C493A}" type="pres">
      <dgm:prSet presAssocID="{CAD8DD4F-FA1F-490E-8E97-2F35C6CB4BDB}" presName="linearFlow" presStyleCnt="0">
        <dgm:presLayoutVars>
          <dgm:dir/>
          <dgm:resizeHandles val="exact"/>
        </dgm:presLayoutVars>
      </dgm:prSet>
      <dgm:spPr/>
      <dgm:t>
        <a:bodyPr/>
        <a:lstStyle/>
        <a:p>
          <a:endParaRPr lang="it-IT"/>
        </a:p>
      </dgm:t>
    </dgm:pt>
    <dgm:pt modelId="{6D6C61EA-1EB7-4253-A281-9EF67C2464AC}" type="pres">
      <dgm:prSet presAssocID="{D9E39A6A-CD19-4A0F-B144-3BC8D527681A}" presName="composite" presStyleCnt="0"/>
      <dgm:spPr/>
    </dgm:pt>
    <dgm:pt modelId="{4320EA25-CB72-4918-A243-9E42043FFC4C}" type="pres">
      <dgm:prSet presAssocID="{D9E39A6A-CD19-4A0F-B144-3BC8D527681A}" presName="imgShp" presStyleLbl="fgImgPlace1" presStyleIdx="0" presStyleCnt="1" custLinFactNeighborX="726"/>
      <dgm:spPr>
        <a:blipFill rotWithShape="1">
          <a:blip xmlns:r="http://schemas.openxmlformats.org/officeDocument/2006/relationships" r:embed="rId1"/>
          <a:stretch>
            <a:fillRect/>
          </a:stretch>
        </a:blipFill>
      </dgm:spPr>
    </dgm:pt>
    <dgm:pt modelId="{B51A9161-FF21-4FE2-822C-0108C0C1D519}" type="pres">
      <dgm:prSet presAssocID="{D9E39A6A-CD19-4A0F-B144-3BC8D527681A}" presName="txShp" presStyleLbl="node1" presStyleIdx="0" presStyleCnt="1">
        <dgm:presLayoutVars>
          <dgm:bulletEnabled val="1"/>
        </dgm:presLayoutVars>
      </dgm:prSet>
      <dgm:spPr/>
      <dgm:t>
        <a:bodyPr/>
        <a:lstStyle/>
        <a:p>
          <a:endParaRPr lang="it-IT"/>
        </a:p>
      </dgm:t>
    </dgm:pt>
  </dgm:ptLst>
  <dgm:cxnLst>
    <dgm:cxn modelId="{4FD95961-D40F-4AFC-9DE1-7116CF86F893}" type="presOf" srcId="{CAD8DD4F-FA1F-490E-8E97-2F35C6CB4BDB}" destId="{2D313B40-C01C-4BF6-B0CC-E74A707C493A}" srcOrd="0" destOrd="0" presId="urn:microsoft.com/office/officeart/2005/8/layout/vList3"/>
    <dgm:cxn modelId="{C628A6BD-EFE8-47B0-A884-82381CACEA96}" srcId="{CAD8DD4F-FA1F-490E-8E97-2F35C6CB4BDB}" destId="{D9E39A6A-CD19-4A0F-B144-3BC8D527681A}" srcOrd="0" destOrd="0" parTransId="{24E32C33-D4B6-442C-AD35-B3070BC476F4}" sibTransId="{77ED5416-65E5-45FB-81D7-1C14C2730CC9}"/>
    <dgm:cxn modelId="{DC93A23C-76C0-46A5-BACD-46243A7A61EB}" type="presOf" srcId="{D9E39A6A-CD19-4A0F-B144-3BC8D527681A}" destId="{B51A9161-FF21-4FE2-822C-0108C0C1D519}" srcOrd="0" destOrd="0" presId="urn:microsoft.com/office/officeart/2005/8/layout/vList3"/>
    <dgm:cxn modelId="{F517C4B6-B0D9-44CF-9827-28C3D2E2755B}" type="presParOf" srcId="{2D313B40-C01C-4BF6-B0CC-E74A707C493A}" destId="{6D6C61EA-1EB7-4253-A281-9EF67C2464AC}" srcOrd="0" destOrd="0" presId="urn:microsoft.com/office/officeart/2005/8/layout/vList3"/>
    <dgm:cxn modelId="{F8B9E996-FE06-481D-BB96-608545FA0F06}" type="presParOf" srcId="{6D6C61EA-1EB7-4253-A281-9EF67C2464AC}" destId="{4320EA25-CB72-4918-A243-9E42043FFC4C}" srcOrd="0" destOrd="0" presId="urn:microsoft.com/office/officeart/2005/8/layout/vList3"/>
    <dgm:cxn modelId="{44146469-18EA-4243-AB8D-AEC1CA54E95F}" type="presParOf" srcId="{6D6C61EA-1EB7-4253-A281-9EF67C2464AC}" destId="{B51A9161-FF21-4FE2-822C-0108C0C1D51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C3182E-AEAA-4BB3-AD59-07E9AB593B5D}" type="doc">
      <dgm:prSet loTypeId="urn:microsoft.com/office/officeart/2005/8/layout/vList3" loCatId="list" qsTypeId="urn:microsoft.com/office/officeart/2005/8/quickstyle/3d1" qsCatId="3D" csTypeId="urn:microsoft.com/office/officeart/2005/8/colors/accent1_2" csCatId="accent1" phldr="1"/>
      <dgm:spPr/>
      <dgm:t>
        <a:bodyPr/>
        <a:lstStyle/>
        <a:p>
          <a:endParaRPr lang="it-IT"/>
        </a:p>
      </dgm:t>
    </dgm:pt>
    <dgm:pt modelId="{C0AF0931-578E-4520-8BA1-E0381CA714BA}">
      <dgm:prSet/>
      <dgm:spPr/>
      <dgm:t>
        <a:bodyPr/>
        <a:lstStyle/>
        <a:p>
          <a:pPr algn="ctr" rtl="0"/>
          <a:r>
            <a:rPr lang="it-IT" b="1" dirty="0" smtClean="0"/>
            <a:t>Isolamento dell’operatore dalle parti attive: delle mani (attrezzi e guanti isolanti), uso di aste isolanti</a:t>
          </a:r>
          <a:endParaRPr lang="it-IT" b="1" dirty="0"/>
        </a:p>
      </dgm:t>
    </dgm:pt>
    <dgm:pt modelId="{F51EC36E-B3F0-4C2A-858F-611BF524AE31}" type="parTrans" cxnId="{4A7635AC-B987-4A81-B2C7-CAB7553A56A2}">
      <dgm:prSet/>
      <dgm:spPr/>
      <dgm:t>
        <a:bodyPr/>
        <a:lstStyle/>
        <a:p>
          <a:endParaRPr lang="it-IT"/>
        </a:p>
      </dgm:t>
    </dgm:pt>
    <dgm:pt modelId="{4F856E50-1519-4444-8296-958426F9BD90}" type="sibTrans" cxnId="{4A7635AC-B987-4A81-B2C7-CAB7553A56A2}">
      <dgm:prSet/>
      <dgm:spPr/>
      <dgm:t>
        <a:bodyPr/>
        <a:lstStyle/>
        <a:p>
          <a:endParaRPr lang="it-IT"/>
        </a:p>
      </dgm:t>
    </dgm:pt>
    <dgm:pt modelId="{C5E088B2-F5D9-430B-9650-D68A6891DD3B}" type="pres">
      <dgm:prSet presAssocID="{78C3182E-AEAA-4BB3-AD59-07E9AB593B5D}" presName="linearFlow" presStyleCnt="0">
        <dgm:presLayoutVars>
          <dgm:dir/>
          <dgm:resizeHandles val="exact"/>
        </dgm:presLayoutVars>
      </dgm:prSet>
      <dgm:spPr/>
      <dgm:t>
        <a:bodyPr/>
        <a:lstStyle/>
        <a:p>
          <a:endParaRPr lang="it-IT"/>
        </a:p>
      </dgm:t>
    </dgm:pt>
    <dgm:pt modelId="{D97B364D-224E-4DBF-9677-16A122F2177D}" type="pres">
      <dgm:prSet presAssocID="{C0AF0931-578E-4520-8BA1-E0381CA714BA}" presName="composite" presStyleCnt="0"/>
      <dgm:spPr/>
    </dgm:pt>
    <dgm:pt modelId="{C002EA08-5856-4FE2-92E8-38E0F9AF9DC5}" type="pres">
      <dgm:prSet presAssocID="{C0AF0931-578E-4520-8BA1-E0381CA714BA}" presName="imgShp" presStyleLbl="fgImgPlace1" presStyleIdx="0" presStyleCnt="1"/>
      <dgm:spPr>
        <a:blipFill rotWithShape="1">
          <a:blip xmlns:r="http://schemas.openxmlformats.org/officeDocument/2006/relationships" r:embed="rId1"/>
          <a:stretch>
            <a:fillRect/>
          </a:stretch>
        </a:blipFill>
      </dgm:spPr>
    </dgm:pt>
    <dgm:pt modelId="{6D102F1C-6485-4C5E-9EB3-FAF3F86293D3}" type="pres">
      <dgm:prSet presAssocID="{C0AF0931-578E-4520-8BA1-E0381CA714BA}" presName="txShp" presStyleLbl="node1" presStyleIdx="0" presStyleCnt="1" custLinFactNeighborX="-1596" custLinFactNeighborY="-2214">
        <dgm:presLayoutVars>
          <dgm:bulletEnabled val="1"/>
        </dgm:presLayoutVars>
      </dgm:prSet>
      <dgm:spPr/>
      <dgm:t>
        <a:bodyPr/>
        <a:lstStyle/>
        <a:p>
          <a:endParaRPr lang="it-IT"/>
        </a:p>
      </dgm:t>
    </dgm:pt>
  </dgm:ptLst>
  <dgm:cxnLst>
    <dgm:cxn modelId="{4A7635AC-B987-4A81-B2C7-CAB7553A56A2}" srcId="{78C3182E-AEAA-4BB3-AD59-07E9AB593B5D}" destId="{C0AF0931-578E-4520-8BA1-E0381CA714BA}" srcOrd="0" destOrd="0" parTransId="{F51EC36E-B3F0-4C2A-858F-611BF524AE31}" sibTransId="{4F856E50-1519-4444-8296-958426F9BD90}"/>
    <dgm:cxn modelId="{8E4B10EE-982C-4FE0-82E3-25A3532D1E6F}" type="presOf" srcId="{C0AF0931-578E-4520-8BA1-E0381CA714BA}" destId="{6D102F1C-6485-4C5E-9EB3-FAF3F86293D3}" srcOrd="0" destOrd="0" presId="urn:microsoft.com/office/officeart/2005/8/layout/vList3"/>
    <dgm:cxn modelId="{E75FB517-21D5-47BD-917C-C550EDB2A082}" type="presOf" srcId="{78C3182E-AEAA-4BB3-AD59-07E9AB593B5D}" destId="{C5E088B2-F5D9-430B-9650-D68A6891DD3B}" srcOrd="0" destOrd="0" presId="urn:microsoft.com/office/officeart/2005/8/layout/vList3"/>
    <dgm:cxn modelId="{86490044-FC6A-424C-A7B0-475883043593}" type="presParOf" srcId="{C5E088B2-F5D9-430B-9650-D68A6891DD3B}" destId="{D97B364D-224E-4DBF-9677-16A122F2177D}" srcOrd="0" destOrd="0" presId="urn:microsoft.com/office/officeart/2005/8/layout/vList3"/>
    <dgm:cxn modelId="{72CA241D-A9BF-48EB-9DB4-CB7AB8A845A0}" type="presParOf" srcId="{D97B364D-224E-4DBF-9677-16A122F2177D}" destId="{C002EA08-5856-4FE2-92E8-38E0F9AF9DC5}" srcOrd="0" destOrd="0" presId="urn:microsoft.com/office/officeart/2005/8/layout/vList3"/>
    <dgm:cxn modelId="{70CB403E-23F3-4D38-BF37-726094377ABE}" type="presParOf" srcId="{D97B364D-224E-4DBF-9677-16A122F2177D}" destId="{6D102F1C-6485-4C5E-9EB3-FAF3F86293D3}"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727E2EB-DDB3-4B2B-9F3B-FC5739E49065}"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it-IT"/>
        </a:p>
      </dgm:t>
    </dgm:pt>
    <dgm:pt modelId="{88727754-B0FC-4804-B129-465B957427A8}">
      <dgm:prSet/>
      <dgm:spPr/>
      <dgm:t>
        <a:bodyPr/>
        <a:lstStyle/>
        <a:p>
          <a:pPr rtl="0"/>
          <a:r>
            <a:rPr lang="it-IT" dirty="0" smtClean="0"/>
            <a:t>Procedure</a:t>
          </a:r>
          <a:endParaRPr lang="it-IT" dirty="0"/>
        </a:p>
      </dgm:t>
    </dgm:pt>
    <dgm:pt modelId="{3D497867-BCFB-4278-9544-C2ED72FCD959}" type="parTrans" cxnId="{A4848402-EDF0-4674-983B-5E779694EABF}">
      <dgm:prSet/>
      <dgm:spPr/>
      <dgm:t>
        <a:bodyPr/>
        <a:lstStyle/>
        <a:p>
          <a:endParaRPr lang="it-IT"/>
        </a:p>
      </dgm:t>
    </dgm:pt>
    <dgm:pt modelId="{8CA7FFC6-D4F2-48DA-8ADF-917F553E75AA}" type="sibTrans" cxnId="{A4848402-EDF0-4674-983B-5E779694EABF}">
      <dgm:prSet/>
      <dgm:spPr/>
      <dgm:t>
        <a:bodyPr/>
        <a:lstStyle/>
        <a:p>
          <a:endParaRPr lang="it-IT"/>
        </a:p>
      </dgm:t>
    </dgm:pt>
    <dgm:pt modelId="{EA1894A9-9006-4367-9E15-D84D488DF8D6}">
      <dgm:prSet/>
      <dgm:spPr/>
      <dgm:t>
        <a:bodyPr/>
        <a:lstStyle/>
        <a:p>
          <a:pPr rtl="0"/>
          <a:r>
            <a:rPr lang="it-IT" smtClean="0"/>
            <a:t>Metodi di lavoro</a:t>
          </a:r>
          <a:endParaRPr lang="it-IT"/>
        </a:p>
      </dgm:t>
    </dgm:pt>
    <dgm:pt modelId="{8819F035-0877-4C5C-A4C6-8F95101EADB7}" type="parTrans" cxnId="{93C087FA-A7F3-4B17-9950-8CC2D60ED424}">
      <dgm:prSet/>
      <dgm:spPr/>
      <dgm:t>
        <a:bodyPr/>
        <a:lstStyle/>
        <a:p>
          <a:endParaRPr lang="it-IT"/>
        </a:p>
      </dgm:t>
    </dgm:pt>
    <dgm:pt modelId="{66DC734B-8877-4C4B-BB32-5DE10DA9B686}" type="sibTrans" cxnId="{93C087FA-A7F3-4B17-9950-8CC2D60ED424}">
      <dgm:prSet/>
      <dgm:spPr/>
      <dgm:t>
        <a:bodyPr/>
        <a:lstStyle/>
        <a:p>
          <a:endParaRPr lang="it-IT"/>
        </a:p>
      </dgm:t>
    </dgm:pt>
    <dgm:pt modelId="{346D01A1-CFC6-4D6B-BF1D-0B72E673C06B}">
      <dgm:prSet/>
      <dgm:spPr/>
      <dgm:t>
        <a:bodyPr/>
        <a:lstStyle/>
        <a:p>
          <a:pPr rtl="0"/>
          <a:r>
            <a:rPr lang="it-IT" smtClean="0"/>
            <a:t>Attrezzature</a:t>
          </a:r>
          <a:endParaRPr lang="it-IT"/>
        </a:p>
      </dgm:t>
    </dgm:pt>
    <dgm:pt modelId="{C16A0901-C955-444F-829A-1B3BFA3A6727}" type="parTrans" cxnId="{CB8B1301-7C0D-4CBD-9BDD-B067780FCE22}">
      <dgm:prSet/>
      <dgm:spPr/>
      <dgm:t>
        <a:bodyPr/>
        <a:lstStyle/>
        <a:p>
          <a:endParaRPr lang="it-IT"/>
        </a:p>
      </dgm:t>
    </dgm:pt>
    <dgm:pt modelId="{62D7F961-637D-4A2B-8483-538FEF022B23}" type="sibTrans" cxnId="{CB8B1301-7C0D-4CBD-9BDD-B067780FCE22}">
      <dgm:prSet/>
      <dgm:spPr/>
      <dgm:t>
        <a:bodyPr/>
        <a:lstStyle/>
        <a:p>
          <a:endParaRPr lang="it-IT"/>
        </a:p>
      </dgm:t>
    </dgm:pt>
    <dgm:pt modelId="{64A735E7-AFC6-4B6B-86B7-D80A1D472BBC}">
      <dgm:prSet/>
      <dgm:spPr/>
      <dgm:t>
        <a:bodyPr/>
        <a:lstStyle/>
        <a:p>
          <a:pPr rtl="0"/>
          <a:r>
            <a:rPr lang="it-IT" smtClean="0"/>
            <a:t>DPI</a:t>
          </a:r>
          <a:endParaRPr lang="it-IT"/>
        </a:p>
      </dgm:t>
    </dgm:pt>
    <dgm:pt modelId="{F9D53A6A-C629-42C8-90F4-AC9C157CF6C4}" type="parTrans" cxnId="{5CC074DE-C256-4D86-A2FF-4332CBD7C338}">
      <dgm:prSet/>
      <dgm:spPr/>
      <dgm:t>
        <a:bodyPr/>
        <a:lstStyle/>
        <a:p>
          <a:endParaRPr lang="it-IT"/>
        </a:p>
      </dgm:t>
    </dgm:pt>
    <dgm:pt modelId="{E61683F8-887C-49A0-B1AA-04CE05298539}" type="sibTrans" cxnId="{5CC074DE-C256-4D86-A2FF-4332CBD7C338}">
      <dgm:prSet/>
      <dgm:spPr/>
      <dgm:t>
        <a:bodyPr/>
        <a:lstStyle/>
        <a:p>
          <a:endParaRPr lang="it-IT"/>
        </a:p>
      </dgm:t>
    </dgm:pt>
    <dgm:pt modelId="{4CF1FBCE-1CFC-4570-9CBC-29DAA8E776E9}" type="pres">
      <dgm:prSet presAssocID="{2727E2EB-DDB3-4B2B-9F3B-FC5739E49065}" presName="linear" presStyleCnt="0">
        <dgm:presLayoutVars>
          <dgm:animLvl val="lvl"/>
          <dgm:resizeHandles val="exact"/>
        </dgm:presLayoutVars>
      </dgm:prSet>
      <dgm:spPr/>
      <dgm:t>
        <a:bodyPr/>
        <a:lstStyle/>
        <a:p>
          <a:endParaRPr lang="it-IT"/>
        </a:p>
      </dgm:t>
    </dgm:pt>
    <dgm:pt modelId="{72D7B8C6-618F-4AEA-9050-E20014AE1CA1}" type="pres">
      <dgm:prSet presAssocID="{88727754-B0FC-4804-B129-465B957427A8}" presName="parentText" presStyleLbl="node1" presStyleIdx="0" presStyleCnt="4">
        <dgm:presLayoutVars>
          <dgm:chMax val="0"/>
          <dgm:bulletEnabled val="1"/>
        </dgm:presLayoutVars>
      </dgm:prSet>
      <dgm:spPr/>
      <dgm:t>
        <a:bodyPr/>
        <a:lstStyle/>
        <a:p>
          <a:endParaRPr lang="it-IT"/>
        </a:p>
      </dgm:t>
    </dgm:pt>
    <dgm:pt modelId="{CDACA8F2-A8BD-4961-9885-04F0DE160FBC}" type="pres">
      <dgm:prSet presAssocID="{8CA7FFC6-D4F2-48DA-8ADF-917F553E75AA}" presName="spacer" presStyleCnt="0"/>
      <dgm:spPr/>
    </dgm:pt>
    <dgm:pt modelId="{AA192147-F5B9-4B8D-A695-77FAF68568AC}" type="pres">
      <dgm:prSet presAssocID="{EA1894A9-9006-4367-9E15-D84D488DF8D6}" presName="parentText" presStyleLbl="node1" presStyleIdx="1" presStyleCnt="4">
        <dgm:presLayoutVars>
          <dgm:chMax val="0"/>
          <dgm:bulletEnabled val="1"/>
        </dgm:presLayoutVars>
      </dgm:prSet>
      <dgm:spPr/>
      <dgm:t>
        <a:bodyPr/>
        <a:lstStyle/>
        <a:p>
          <a:endParaRPr lang="it-IT"/>
        </a:p>
      </dgm:t>
    </dgm:pt>
    <dgm:pt modelId="{1932A234-9A13-4293-8DFD-19D03355758A}" type="pres">
      <dgm:prSet presAssocID="{66DC734B-8877-4C4B-BB32-5DE10DA9B686}" presName="spacer" presStyleCnt="0"/>
      <dgm:spPr/>
    </dgm:pt>
    <dgm:pt modelId="{7D7AE14C-CAFD-4211-9299-76007CF3908A}" type="pres">
      <dgm:prSet presAssocID="{346D01A1-CFC6-4D6B-BF1D-0B72E673C06B}" presName="parentText" presStyleLbl="node1" presStyleIdx="2" presStyleCnt="4">
        <dgm:presLayoutVars>
          <dgm:chMax val="0"/>
          <dgm:bulletEnabled val="1"/>
        </dgm:presLayoutVars>
      </dgm:prSet>
      <dgm:spPr/>
      <dgm:t>
        <a:bodyPr/>
        <a:lstStyle/>
        <a:p>
          <a:endParaRPr lang="it-IT"/>
        </a:p>
      </dgm:t>
    </dgm:pt>
    <dgm:pt modelId="{15192075-A216-4487-A55A-6F880763125B}" type="pres">
      <dgm:prSet presAssocID="{62D7F961-637D-4A2B-8483-538FEF022B23}" presName="spacer" presStyleCnt="0"/>
      <dgm:spPr/>
    </dgm:pt>
    <dgm:pt modelId="{A094A5E3-69F1-42EB-874C-9EB4F6FDE3D0}" type="pres">
      <dgm:prSet presAssocID="{64A735E7-AFC6-4B6B-86B7-D80A1D472BBC}" presName="parentText" presStyleLbl="node1" presStyleIdx="3" presStyleCnt="4">
        <dgm:presLayoutVars>
          <dgm:chMax val="0"/>
          <dgm:bulletEnabled val="1"/>
        </dgm:presLayoutVars>
      </dgm:prSet>
      <dgm:spPr/>
      <dgm:t>
        <a:bodyPr/>
        <a:lstStyle/>
        <a:p>
          <a:endParaRPr lang="it-IT"/>
        </a:p>
      </dgm:t>
    </dgm:pt>
  </dgm:ptLst>
  <dgm:cxnLst>
    <dgm:cxn modelId="{A4848402-EDF0-4674-983B-5E779694EABF}" srcId="{2727E2EB-DDB3-4B2B-9F3B-FC5739E49065}" destId="{88727754-B0FC-4804-B129-465B957427A8}" srcOrd="0" destOrd="0" parTransId="{3D497867-BCFB-4278-9544-C2ED72FCD959}" sibTransId="{8CA7FFC6-D4F2-48DA-8ADF-917F553E75AA}"/>
    <dgm:cxn modelId="{93C087FA-A7F3-4B17-9950-8CC2D60ED424}" srcId="{2727E2EB-DDB3-4B2B-9F3B-FC5739E49065}" destId="{EA1894A9-9006-4367-9E15-D84D488DF8D6}" srcOrd="1" destOrd="0" parTransId="{8819F035-0877-4C5C-A4C6-8F95101EADB7}" sibTransId="{66DC734B-8877-4C4B-BB32-5DE10DA9B686}"/>
    <dgm:cxn modelId="{BCC743A3-7E0A-425C-9B8A-047FEFB48725}" type="presOf" srcId="{EA1894A9-9006-4367-9E15-D84D488DF8D6}" destId="{AA192147-F5B9-4B8D-A695-77FAF68568AC}" srcOrd="0" destOrd="0" presId="urn:microsoft.com/office/officeart/2005/8/layout/vList2"/>
    <dgm:cxn modelId="{D10566F7-C255-492A-AFD0-B52960224EC6}" type="presOf" srcId="{88727754-B0FC-4804-B129-465B957427A8}" destId="{72D7B8C6-618F-4AEA-9050-E20014AE1CA1}" srcOrd="0" destOrd="0" presId="urn:microsoft.com/office/officeart/2005/8/layout/vList2"/>
    <dgm:cxn modelId="{34475C40-EE0C-469F-9446-485500186F46}" type="presOf" srcId="{64A735E7-AFC6-4B6B-86B7-D80A1D472BBC}" destId="{A094A5E3-69F1-42EB-874C-9EB4F6FDE3D0}" srcOrd="0" destOrd="0" presId="urn:microsoft.com/office/officeart/2005/8/layout/vList2"/>
    <dgm:cxn modelId="{CB8B1301-7C0D-4CBD-9BDD-B067780FCE22}" srcId="{2727E2EB-DDB3-4B2B-9F3B-FC5739E49065}" destId="{346D01A1-CFC6-4D6B-BF1D-0B72E673C06B}" srcOrd="2" destOrd="0" parTransId="{C16A0901-C955-444F-829A-1B3BFA3A6727}" sibTransId="{62D7F961-637D-4A2B-8483-538FEF022B23}"/>
    <dgm:cxn modelId="{5CC074DE-C256-4D86-A2FF-4332CBD7C338}" srcId="{2727E2EB-DDB3-4B2B-9F3B-FC5739E49065}" destId="{64A735E7-AFC6-4B6B-86B7-D80A1D472BBC}" srcOrd="3" destOrd="0" parTransId="{F9D53A6A-C629-42C8-90F4-AC9C157CF6C4}" sibTransId="{E61683F8-887C-49A0-B1AA-04CE05298539}"/>
    <dgm:cxn modelId="{DCEECBC6-D9F5-4C49-ADDB-3335FB5EA0FD}" type="presOf" srcId="{2727E2EB-DDB3-4B2B-9F3B-FC5739E49065}" destId="{4CF1FBCE-1CFC-4570-9CBC-29DAA8E776E9}" srcOrd="0" destOrd="0" presId="urn:microsoft.com/office/officeart/2005/8/layout/vList2"/>
    <dgm:cxn modelId="{C5B7539E-FCD1-4907-BFAC-F680BE04958F}" type="presOf" srcId="{346D01A1-CFC6-4D6B-BF1D-0B72E673C06B}" destId="{7D7AE14C-CAFD-4211-9299-76007CF3908A}" srcOrd="0" destOrd="0" presId="urn:microsoft.com/office/officeart/2005/8/layout/vList2"/>
    <dgm:cxn modelId="{91354165-8A20-4DE3-B561-EFB8B68C70F2}" type="presParOf" srcId="{4CF1FBCE-1CFC-4570-9CBC-29DAA8E776E9}" destId="{72D7B8C6-618F-4AEA-9050-E20014AE1CA1}" srcOrd="0" destOrd="0" presId="urn:microsoft.com/office/officeart/2005/8/layout/vList2"/>
    <dgm:cxn modelId="{A78DB708-7C39-4993-8E89-442E5F053C45}" type="presParOf" srcId="{4CF1FBCE-1CFC-4570-9CBC-29DAA8E776E9}" destId="{CDACA8F2-A8BD-4961-9885-04F0DE160FBC}" srcOrd="1" destOrd="0" presId="urn:microsoft.com/office/officeart/2005/8/layout/vList2"/>
    <dgm:cxn modelId="{48E90776-2065-4FA2-BE99-EB9473D21475}" type="presParOf" srcId="{4CF1FBCE-1CFC-4570-9CBC-29DAA8E776E9}" destId="{AA192147-F5B9-4B8D-A695-77FAF68568AC}" srcOrd="2" destOrd="0" presId="urn:microsoft.com/office/officeart/2005/8/layout/vList2"/>
    <dgm:cxn modelId="{F392900C-B436-492B-870F-3E581A2E34D7}" type="presParOf" srcId="{4CF1FBCE-1CFC-4570-9CBC-29DAA8E776E9}" destId="{1932A234-9A13-4293-8DFD-19D03355758A}" srcOrd="3" destOrd="0" presId="urn:microsoft.com/office/officeart/2005/8/layout/vList2"/>
    <dgm:cxn modelId="{189485BE-E5C2-4429-9EAF-8570D86818BD}" type="presParOf" srcId="{4CF1FBCE-1CFC-4570-9CBC-29DAA8E776E9}" destId="{7D7AE14C-CAFD-4211-9299-76007CF3908A}" srcOrd="4" destOrd="0" presId="urn:microsoft.com/office/officeart/2005/8/layout/vList2"/>
    <dgm:cxn modelId="{4C4721E3-2553-43A5-BDA2-C4F1D32B24AE}" type="presParOf" srcId="{4CF1FBCE-1CFC-4570-9CBC-29DAA8E776E9}" destId="{15192075-A216-4487-A55A-6F880763125B}" srcOrd="5" destOrd="0" presId="urn:microsoft.com/office/officeart/2005/8/layout/vList2"/>
    <dgm:cxn modelId="{A486DF0E-7C81-4C9F-9433-BC94989B104F}" type="presParOf" srcId="{4CF1FBCE-1CFC-4570-9CBC-29DAA8E776E9}" destId="{A094A5E3-69F1-42EB-874C-9EB4F6FDE3D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2FBB61-B35F-462F-A102-D243795BB29F}"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it-IT"/>
        </a:p>
      </dgm:t>
    </dgm:pt>
    <dgm:pt modelId="{A9F99BFF-A38F-488F-94FF-6314E4025FD1}">
      <dgm:prSet/>
      <dgm:spPr/>
      <dgm:t>
        <a:bodyPr/>
        <a:lstStyle/>
        <a:p>
          <a:pPr rtl="0"/>
          <a:r>
            <a:rPr lang="it-IT" dirty="0" smtClean="0"/>
            <a:t>a) Le condizioni e le caratteristiche specifiche del lavoro, ivi comprese eventuali interferenze;</a:t>
          </a:r>
          <a:endParaRPr lang="it-IT" dirty="0"/>
        </a:p>
      </dgm:t>
    </dgm:pt>
    <dgm:pt modelId="{72632AD0-7C83-4262-A8F4-D2E56881F113}" type="parTrans" cxnId="{25D621B1-638D-42B0-8707-58CEFF763707}">
      <dgm:prSet/>
      <dgm:spPr/>
      <dgm:t>
        <a:bodyPr/>
        <a:lstStyle/>
        <a:p>
          <a:endParaRPr lang="it-IT"/>
        </a:p>
      </dgm:t>
    </dgm:pt>
    <dgm:pt modelId="{04F93AAA-676F-4E23-B975-82A1A409BBFD}" type="sibTrans" cxnId="{25D621B1-638D-42B0-8707-58CEFF763707}">
      <dgm:prSet/>
      <dgm:spPr/>
      <dgm:t>
        <a:bodyPr/>
        <a:lstStyle/>
        <a:p>
          <a:endParaRPr lang="it-IT"/>
        </a:p>
      </dgm:t>
    </dgm:pt>
    <dgm:pt modelId="{CC70BCD9-3AB4-41AC-BE4C-723B8A1FAAB7}">
      <dgm:prSet/>
      <dgm:spPr/>
      <dgm:t>
        <a:bodyPr/>
        <a:lstStyle/>
        <a:p>
          <a:pPr rtl="0"/>
          <a:r>
            <a:rPr lang="it-IT" dirty="0" smtClean="0"/>
            <a:t>b) i rischi presenti nell’ambiente di lavoro;</a:t>
          </a:r>
          <a:endParaRPr lang="it-IT" dirty="0"/>
        </a:p>
      </dgm:t>
    </dgm:pt>
    <dgm:pt modelId="{E7D6AF73-C86A-4E01-9046-9E4531465ECA}" type="parTrans" cxnId="{FD89EF33-0AE7-42DB-9B21-A867F4D47A58}">
      <dgm:prSet/>
      <dgm:spPr/>
      <dgm:t>
        <a:bodyPr/>
        <a:lstStyle/>
        <a:p>
          <a:endParaRPr lang="it-IT"/>
        </a:p>
      </dgm:t>
    </dgm:pt>
    <dgm:pt modelId="{29C0A98C-4F9B-40AC-BFB2-9B3DEED69FF9}" type="sibTrans" cxnId="{FD89EF33-0AE7-42DB-9B21-A867F4D47A58}">
      <dgm:prSet/>
      <dgm:spPr/>
      <dgm:t>
        <a:bodyPr/>
        <a:lstStyle/>
        <a:p>
          <a:endParaRPr lang="it-IT"/>
        </a:p>
      </dgm:t>
    </dgm:pt>
    <dgm:pt modelId="{2EB13964-90E6-485D-8583-0F2A22D7836A}">
      <dgm:prSet/>
      <dgm:spPr/>
      <dgm:t>
        <a:bodyPr/>
        <a:lstStyle/>
        <a:p>
          <a:pPr rtl="0"/>
          <a:r>
            <a:rPr lang="it-IT" dirty="0" smtClean="0"/>
            <a:t>c) Le conseguenze dell'interruzione di energia elettrica.</a:t>
          </a:r>
          <a:endParaRPr lang="it-IT" dirty="0"/>
        </a:p>
      </dgm:t>
    </dgm:pt>
    <dgm:pt modelId="{BE9A8A5E-1B6F-475F-B83D-DB8790CA80DC}" type="parTrans" cxnId="{A8FC5373-A29E-4CED-83D5-F207A2DEC4B6}">
      <dgm:prSet/>
      <dgm:spPr/>
      <dgm:t>
        <a:bodyPr/>
        <a:lstStyle/>
        <a:p>
          <a:endParaRPr lang="it-IT"/>
        </a:p>
      </dgm:t>
    </dgm:pt>
    <dgm:pt modelId="{49D1ED74-F218-480C-97E9-7FB230A53D50}" type="sibTrans" cxnId="{A8FC5373-A29E-4CED-83D5-F207A2DEC4B6}">
      <dgm:prSet/>
      <dgm:spPr/>
      <dgm:t>
        <a:bodyPr/>
        <a:lstStyle/>
        <a:p>
          <a:endParaRPr lang="it-IT"/>
        </a:p>
      </dgm:t>
    </dgm:pt>
    <dgm:pt modelId="{227A46EA-37A8-4A62-9ECF-F7D5FDF10F1B}" type="pres">
      <dgm:prSet presAssocID="{002FBB61-B35F-462F-A102-D243795BB29F}" presName="linear" presStyleCnt="0">
        <dgm:presLayoutVars>
          <dgm:animLvl val="lvl"/>
          <dgm:resizeHandles val="exact"/>
        </dgm:presLayoutVars>
      </dgm:prSet>
      <dgm:spPr/>
      <dgm:t>
        <a:bodyPr/>
        <a:lstStyle/>
        <a:p>
          <a:endParaRPr lang="it-IT"/>
        </a:p>
      </dgm:t>
    </dgm:pt>
    <dgm:pt modelId="{E2F372CF-9A99-49B7-A8F0-972A1F359181}" type="pres">
      <dgm:prSet presAssocID="{A9F99BFF-A38F-488F-94FF-6314E4025FD1}" presName="parentText" presStyleLbl="node1" presStyleIdx="0" presStyleCnt="3">
        <dgm:presLayoutVars>
          <dgm:chMax val="0"/>
          <dgm:bulletEnabled val="1"/>
        </dgm:presLayoutVars>
      </dgm:prSet>
      <dgm:spPr/>
      <dgm:t>
        <a:bodyPr/>
        <a:lstStyle/>
        <a:p>
          <a:endParaRPr lang="it-IT"/>
        </a:p>
      </dgm:t>
    </dgm:pt>
    <dgm:pt modelId="{74DDADB7-7BE1-454E-8BA8-971E82CA88DA}" type="pres">
      <dgm:prSet presAssocID="{04F93AAA-676F-4E23-B975-82A1A409BBFD}" presName="spacer" presStyleCnt="0"/>
      <dgm:spPr/>
    </dgm:pt>
    <dgm:pt modelId="{050B50F5-0492-4677-834A-E1595C44DC61}" type="pres">
      <dgm:prSet presAssocID="{CC70BCD9-3AB4-41AC-BE4C-723B8A1FAAB7}" presName="parentText" presStyleLbl="node1" presStyleIdx="1" presStyleCnt="3">
        <dgm:presLayoutVars>
          <dgm:chMax val="0"/>
          <dgm:bulletEnabled val="1"/>
        </dgm:presLayoutVars>
      </dgm:prSet>
      <dgm:spPr/>
      <dgm:t>
        <a:bodyPr/>
        <a:lstStyle/>
        <a:p>
          <a:endParaRPr lang="it-IT"/>
        </a:p>
      </dgm:t>
    </dgm:pt>
    <dgm:pt modelId="{CE074082-2B9D-4A2E-9936-7444B88F1E3F}" type="pres">
      <dgm:prSet presAssocID="{29C0A98C-4F9B-40AC-BFB2-9B3DEED69FF9}" presName="spacer" presStyleCnt="0"/>
      <dgm:spPr/>
    </dgm:pt>
    <dgm:pt modelId="{58F7C3B1-E8FE-45B1-BCC9-4CDEDA9FEC27}" type="pres">
      <dgm:prSet presAssocID="{2EB13964-90E6-485D-8583-0F2A22D7836A}" presName="parentText" presStyleLbl="node1" presStyleIdx="2" presStyleCnt="3">
        <dgm:presLayoutVars>
          <dgm:chMax val="0"/>
          <dgm:bulletEnabled val="1"/>
        </dgm:presLayoutVars>
      </dgm:prSet>
      <dgm:spPr/>
      <dgm:t>
        <a:bodyPr/>
        <a:lstStyle/>
        <a:p>
          <a:endParaRPr lang="it-IT"/>
        </a:p>
      </dgm:t>
    </dgm:pt>
  </dgm:ptLst>
  <dgm:cxnLst>
    <dgm:cxn modelId="{54452AB8-C9B1-4552-8C4C-EDDC253BFA19}" type="presOf" srcId="{A9F99BFF-A38F-488F-94FF-6314E4025FD1}" destId="{E2F372CF-9A99-49B7-A8F0-972A1F359181}" srcOrd="0" destOrd="0" presId="urn:microsoft.com/office/officeart/2005/8/layout/vList2"/>
    <dgm:cxn modelId="{FD89EF33-0AE7-42DB-9B21-A867F4D47A58}" srcId="{002FBB61-B35F-462F-A102-D243795BB29F}" destId="{CC70BCD9-3AB4-41AC-BE4C-723B8A1FAAB7}" srcOrd="1" destOrd="0" parTransId="{E7D6AF73-C86A-4E01-9046-9E4531465ECA}" sibTransId="{29C0A98C-4F9B-40AC-BFB2-9B3DEED69FF9}"/>
    <dgm:cxn modelId="{0AE91DCF-9297-4AF3-B027-FECF8954A8DD}" type="presOf" srcId="{CC70BCD9-3AB4-41AC-BE4C-723B8A1FAAB7}" destId="{050B50F5-0492-4677-834A-E1595C44DC61}" srcOrd="0" destOrd="0" presId="urn:microsoft.com/office/officeart/2005/8/layout/vList2"/>
    <dgm:cxn modelId="{CD2BA4A2-CE34-401C-811D-783DC6500492}" type="presOf" srcId="{2EB13964-90E6-485D-8583-0F2A22D7836A}" destId="{58F7C3B1-E8FE-45B1-BCC9-4CDEDA9FEC27}" srcOrd="0" destOrd="0" presId="urn:microsoft.com/office/officeart/2005/8/layout/vList2"/>
    <dgm:cxn modelId="{25D621B1-638D-42B0-8707-58CEFF763707}" srcId="{002FBB61-B35F-462F-A102-D243795BB29F}" destId="{A9F99BFF-A38F-488F-94FF-6314E4025FD1}" srcOrd="0" destOrd="0" parTransId="{72632AD0-7C83-4262-A8F4-D2E56881F113}" sibTransId="{04F93AAA-676F-4E23-B975-82A1A409BBFD}"/>
    <dgm:cxn modelId="{0F8D6D29-B99F-46BC-B84E-C27121B028BB}" type="presOf" srcId="{002FBB61-B35F-462F-A102-D243795BB29F}" destId="{227A46EA-37A8-4A62-9ECF-F7D5FDF10F1B}" srcOrd="0" destOrd="0" presId="urn:microsoft.com/office/officeart/2005/8/layout/vList2"/>
    <dgm:cxn modelId="{A8FC5373-A29E-4CED-83D5-F207A2DEC4B6}" srcId="{002FBB61-B35F-462F-A102-D243795BB29F}" destId="{2EB13964-90E6-485D-8583-0F2A22D7836A}" srcOrd="2" destOrd="0" parTransId="{BE9A8A5E-1B6F-475F-B83D-DB8790CA80DC}" sibTransId="{49D1ED74-F218-480C-97E9-7FB230A53D50}"/>
    <dgm:cxn modelId="{5579FACC-531B-48AA-8DC9-3FDF2A943615}" type="presParOf" srcId="{227A46EA-37A8-4A62-9ECF-F7D5FDF10F1B}" destId="{E2F372CF-9A99-49B7-A8F0-972A1F359181}" srcOrd="0" destOrd="0" presId="urn:microsoft.com/office/officeart/2005/8/layout/vList2"/>
    <dgm:cxn modelId="{2063091E-5DF7-4E5D-A899-456DA5E06A15}" type="presParOf" srcId="{227A46EA-37A8-4A62-9ECF-F7D5FDF10F1B}" destId="{74DDADB7-7BE1-454E-8BA8-971E82CA88DA}" srcOrd="1" destOrd="0" presId="urn:microsoft.com/office/officeart/2005/8/layout/vList2"/>
    <dgm:cxn modelId="{19A67C35-1EA3-4C9E-B012-19D19B5B93F6}" type="presParOf" srcId="{227A46EA-37A8-4A62-9ECF-F7D5FDF10F1B}" destId="{050B50F5-0492-4677-834A-E1595C44DC61}" srcOrd="2" destOrd="0" presId="urn:microsoft.com/office/officeart/2005/8/layout/vList2"/>
    <dgm:cxn modelId="{5FD0259D-DAC9-4E05-841D-C5E09BE947AC}" type="presParOf" srcId="{227A46EA-37A8-4A62-9ECF-F7D5FDF10F1B}" destId="{CE074082-2B9D-4A2E-9936-7444B88F1E3F}" srcOrd="3" destOrd="0" presId="urn:microsoft.com/office/officeart/2005/8/layout/vList2"/>
    <dgm:cxn modelId="{17CFA550-81EC-4D6E-AFBC-E8436DD042A6}" type="presParOf" srcId="{227A46EA-37A8-4A62-9ECF-F7D5FDF10F1B}" destId="{58F7C3B1-E8FE-45B1-BCC9-4CDEDA9FEC2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D984D55-D135-4FC0-AC77-A0AB185DA5E6}"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it-IT"/>
        </a:p>
      </dgm:t>
    </dgm:pt>
    <dgm:pt modelId="{7200FDC9-A265-4FBC-9965-B0004A4353B2}">
      <dgm:prSet/>
      <dgm:spPr/>
      <dgm:t>
        <a:bodyPr/>
        <a:lstStyle/>
        <a:p>
          <a:pPr rtl="0"/>
          <a:r>
            <a:rPr lang="it-IT" dirty="0" smtClean="0"/>
            <a:t>Contatti elettrici diretti</a:t>
          </a:r>
          <a:endParaRPr lang="it-IT" dirty="0"/>
        </a:p>
      </dgm:t>
    </dgm:pt>
    <dgm:pt modelId="{321611F3-98D9-4D60-B18D-66CF479FFF14}" type="parTrans" cxnId="{800752BB-4107-4A24-B05A-5B39E72D357E}">
      <dgm:prSet/>
      <dgm:spPr/>
      <dgm:t>
        <a:bodyPr/>
        <a:lstStyle/>
        <a:p>
          <a:endParaRPr lang="it-IT"/>
        </a:p>
      </dgm:t>
    </dgm:pt>
    <dgm:pt modelId="{F83A7A4A-6D6B-4B34-8771-A2417CE13990}" type="sibTrans" cxnId="{800752BB-4107-4A24-B05A-5B39E72D357E}">
      <dgm:prSet/>
      <dgm:spPr/>
      <dgm:t>
        <a:bodyPr/>
        <a:lstStyle/>
        <a:p>
          <a:endParaRPr lang="it-IT"/>
        </a:p>
      </dgm:t>
    </dgm:pt>
    <dgm:pt modelId="{E0704ED1-4F08-4CCC-828D-8635C438C8F8}">
      <dgm:prSet/>
      <dgm:spPr/>
      <dgm:t>
        <a:bodyPr/>
        <a:lstStyle/>
        <a:p>
          <a:pPr rtl="0"/>
          <a:r>
            <a:rPr lang="it-IT" dirty="0" smtClean="0"/>
            <a:t>contatti elettrici indiretti</a:t>
          </a:r>
          <a:endParaRPr lang="it-IT" dirty="0"/>
        </a:p>
      </dgm:t>
    </dgm:pt>
    <dgm:pt modelId="{1D95DC78-CE4F-4070-94E2-4232E56880DD}" type="parTrans" cxnId="{B4D24A76-E8F2-4E31-BB1F-BFB832015572}">
      <dgm:prSet/>
      <dgm:spPr/>
      <dgm:t>
        <a:bodyPr/>
        <a:lstStyle/>
        <a:p>
          <a:endParaRPr lang="it-IT"/>
        </a:p>
      </dgm:t>
    </dgm:pt>
    <dgm:pt modelId="{6FEF0A55-8F3D-4FD4-AA00-42C2CBCFB17C}" type="sibTrans" cxnId="{B4D24A76-E8F2-4E31-BB1F-BFB832015572}">
      <dgm:prSet/>
      <dgm:spPr/>
      <dgm:t>
        <a:bodyPr/>
        <a:lstStyle/>
        <a:p>
          <a:endParaRPr lang="it-IT"/>
        </a:p>
      </dgm:t>
    </dgm:pt>
    <dgm:pt modelId="{9FE97EDF-0C06-4208-AA7A-140DA0124494}">
      <dgm:prSet/>
      <dgm:spPr/>
      <dgm:t>
        <a:bodyPr/>
        <a:lstStyle/>
        <a:p>
          <a:pPr rtl="0"/>
          <a:r>
            <a:rPr lang="it-IT" dirty="0" smtClean="0"/>
            <a:t>innesco e propagazione di incendi e di ustioni dovuti a sovratemperature pericolose, archi elettrici e radiazioni</a:t>
          </a:r>
          <a:endParaRPr lang="it-IT" dirty="0"/>
        </a:p>
      </dgm:t>
    </dgm:pt>
    <dgm:pt modelId="{184CD8B4-7D51-48D1-AA0B-1EB7355C9E29}" type="parTrans" cxnId="{6AFFBE29-1E90-43A6-AA8E-A183E95C4535}">
      <dgm:prSet/>
      <dgm:spPr/>
      <dgm:t>
        <a:bodyPr/>
        <a:lstStyle/>
        <a:p>
          <a:endParaRPr lang="it-IT"/>
        </a:p>
      </dgm:t>
    </dgm:pt>
    <dgm:pt modelId="{15858956-7DE0-4443-98AD-AB617D41E8F3}" type="sibTrans" cxnId="{6AFFBE29-1E90-43A6-AA8E-A183E95C4535}">
      <dgm:prSet/>
      <dgm:spPr/>
      <dgm:t>
        <a:bodyPr/>
        <a:lstStyle/>
        <a:p>
          <a:endParaRPr lang="it-IT"/>
        </a:p>
      </dgm:t>
    </dgm:pt>
    <dgm:pt modelId="{7D2BCCAA-81F8-4AFD-87C9-6714E57FC396}">
      <dgm:prSet/>
      <dgm:spPr/>
      <dgm:t>
        <a:bodyPr/>
        <a:lstStyle/>
        <a:p>
          <a:pPr rtl="0"/>
          <a:r>
            <a:rPr lang="it-IT" dirty="0" smtClean="0"/>
            <a:t>innesco di esplosioni</a:t>
          </a:r>
          <a:endParaRPr lang="it-IT" dirty="0"/>
        </a:p>
      </dgm:t>
    </dgm:pt>
    <dgm:pt modelId="{3F9DBEC8-7CB8-43AF-9051-6DD04B093C20}" type="parTrans" cxnId="{D0D8FD39-E47E-412F-BC4D-84C94792CFC7}">
      <dgm:prSet/>
      <dgm:spPr/>
      <dgm:t>
        <a:bodyPr/>
        <a:lstStyle/>
        <a:p>
          <a:endParaRPr lang="it-IT"/>
        </a:p>
      </dgm:t>
    </dgm:pt>
    <dgm:pt modelId="{A4F7E337-9046-44D4-A47A-4DB27C3EC5F3}" type="sibTrans" cxnId="{D0D8FD39-E47E-412F-BC4D-84C94792CFC7}">
      <dgm:prSet/>
      <dgm:spPr/>
      <dgm:t>
        <a:bodyPr/>
        <a:lstStyle/>
        <a:p>
          <a:endParaRPr lang="it-IT"/>
        </a:p>
      </dgm:t>
    </dgm:pt>
    <dgm:pt modelId="{349AF191-6FDB-4BC7-8AC1-059FE2408BAB}">
      <dgm:prSet/>
      <dgm:spPr/>
      <dgm:t>
        <a:bodyPr/>
        <a:lstStyle/>
        <a:p>
          <a:pPr rtl="0"/>
          <a:r>
            <a:rPr lang="it-IT" dirty="0" smtClean="0"/>
            <a:t>fulminazione diretta ed indiretta</a:t>
          </a:r>
          <a:endParaRPr lang="it-IT" dirty="0"/>
        </a:p>
      </dgm:t>
    </dgm:pt>
    <dgm:pt modelId="{2EEF5C9D-0FA7-4732-9087-81B34E26DC0A}" type="parTrans" cxnId="{0F6A09A1-C961-43E7-A10E-B31FF69245F8}">
      <dgm:prSet/>
      <dgm:spPr/>
      <dgm:t>
        <a:bodyPr/>
        <a:lstStyle/>
        <a:p>
          <a:endParaRPr lang="it-IT"/>
        </a:p>
      </dgm:t>
    </dgm:pt>
    <dgm:pt modelId="{8183A377-9984-4D8F-808F-693F5666658E}" type="sibTrans" cxnId="{0F6A09A1-C961-43E7-A10E-B31FF69245F8}">
      <dgm:prSet/>
      <dgm:spPr/>
      <dgm:t>
        <a:bodyPr/>
        <a:lstStyle/>
        <a:p>
          <a:endParaRPr lang="it-IT"/>
        </a:p>
      </dgm:t>
    </dgm:pt>
    <dgm:pt modelId="{8E63D11B-5BF0-41F0-AD69-F3F8C1F2D0F9}">
      <dgm:prSet/>
      <dgm:spPr/>
      <dgm:t>
        <a:bodyPr/>
        <a:lstStyle/>
        <a:p>
          <a:pPr rtl="0"/>
          <a:r>
            <a:rPr lang="it-IT" dirty="0" smtClean="0"/>
            <a:t>sovratensioni</a:t>
          </a:r>
          <a:endParaRPr lang="it-IT" dirty="0"/>
        </a:p>
      </dgm:t>
    </dgm:pt>
    <dgm:pt modelId="{BC1A8E46-C5B9-47EC-A219-9EF2457E570B}" type="parTrans" cxnId="{13048955-80E9-4714-9744-C4C0409E03D1}">
      <dgm:prSet/>
      <dgm:spPr/>
      <dgm:t>
        <a:bodyPr/>
        <a:lstStyle/>
        <a:p>
          <a:endParaRPr lang="it-IT"/>
        </a:p>
      </dgm:t>
    </dgm:pt>
    <dgm:pt modelId="{D81BAF4F-E079-4710-A537-E448759D53ED}" type="sibTrans" cxnId="{13048955-80E9-4714-9744-C4C0409E03D1}">
      <dgm:prSet/>
      <dgm:spPr/>
      <dgm:t>
        <a:bodyPr/>
        <a:lstStyle/>
        <a:p>
          <a:endParaRPr lang="it-IT"/>
        </a:p>
      </dgm:t>
    </dgm:pt>
    <dgm:pt modelId="{9E3F235D-B6A7-4DB2-AEFD-D256608B1F93}">
      <dgm:prSet/>
      <dgm:spPr/>
      <dgm:t>
        <a:bodyPr/>
        <a:lstStyle/>
        <a:p>
          <a:pPr rtl="0"/>
          <a:r>
            <a:rPr lang="it-IT" dirty="0" smtClean="0"/>
            <a:t>altre condizioni di guasto ragionevolmente prevedibili</a:t>
          </a:r>
          <a:endParaRPr lang="it-IT" dirty="0"/>
        </a:p>
      </dgm:t>
    </dgm:pt>
    <dgm:pt modelId="{C7C3ECC4-661F-4E6A-B44E-4F2C308CF8D3}" type="parTrans" cxnId="{019A425F-5ACB-49B5-9B3B-F19BE087A6F0}">
      <dgm:prSet/>
      <dgm:spPr/>
      <dgm:t>
        <a:bodyPr/>
        <a:lstStyle/>
        <a:p>
          <a:endParaRPr lang="it-IT"/>
        </a:p>
      </dgm:t>
    </dgm:pt>
    <dgm:pt modelId="{F21D7F6E-884A-4E15-A773-E4A3CA2ED8FD}" type="sibTrans" cxnId="{019A425F-5ACB-49B5-9B3B-F19BE087A6F0}">
      <dgm:prSet/>
      <dgm:spPr/>
      <dgm:t>
        <a:bodyPr/>
        <a:lstStyle/>
        <a:p>
          <a:endParaRPr lang="it-IT"/>
        </a:p>
      </dgm:t>
    </dgm:pt>
    <dgm:pt modelId="{23D6B2F9-E832-4A2D-B1DC-30CF519BADE7}" type="pres">
      <dgm:prSet presAssocID="{5D984D55-D135-4FC0-AC77-A0AB185DA5E6}" presName="linear" presStyleCnt="0">
        <dgm:presLayoutVars>
          <dgm:animLvl val="lvl"/>
          <dgm:resizeHandles val="exact"/>
        </dgm:presLayoutVars>
      </dgm:prSet>
      <dgm:spPr/>
      <dgm:t>
        <a:bodyPr/>
        <a:lstStyle/>
        <a:p>
          <a:endParaRPr lang="it-IT"/>
        </a:p>
      </dgm:t>
    </dgm:pt>
    <dgm:pt modelId="{1BDBF2EB-E0AE-4847-938E-5EC46C4BF79B}" type="pres">
      <dgm:prSet presAssocID="{7200FDC9-A265-4FBC-9965-B0004A4353B2}" presName="parentText" presStyleLbl="node1" presStyleIdx="0" presStyleCnt="7">
        <dgm:presLayoutVars>
          <dgm:chMax val="0"/>
          <dgm:bulletEnabled val="1"/>
        </dgm:presLayoutVars>
      </dgm:prSet>
      <dgm:spPr/>
      <dgm:t>
        <a:bodyPr/>
        <a:lstStyle/>
        <a:p>
          <a:endParaRPr lang="it-IT"/>
        </a:p>
      </dgm:t>
    </dgm:pt>
    <dgm:pt modelId="{99E60AA3-E974-42CD-A1D1-C2DA7E19F778}" type="pres">
      <dgm:prSet presAssocID="{F83A7A4A-6D6B-4B34-8771-A2417CE13990}" presName="spacer" presStyleCnt="0"/>
      <dgm:spPr/>
    </dgm:pt>
    <dgm:pt modelId="{0BCDE1E9-8453-436A-A438-37C315ADC4BF}" type="pres">
      <dgm:prSet presAssocID="{E0704ED1-4F08-4CCC-828D-8635C438C8F8}" presName="parentText" presStyleLbl="node1" presStyleIdx="1" presStyleCnt="7">
        <dgm:presLayoutVars>
          <dgm:chMax val="0"/>
          <dgm:bulletEnabled val="1"/>
        </dgm:presLayoutVars>
      </dgm:prSet>
      <dgm:spPr/>
      <dgm:t>
        <a:bodyPr/>
        <a:lstStyle/>
        <a:p>
          <a:endParaRPr lang="it-IT"/>
        </a:p>
      </dgm:t>
    </dgm:pt>
    <dgm:pt modelId="{102C2CF0-83BE-4495-B67B-337BF397F572}" type="pres">
      <dgm:prSet presAssocID="{6FEF0A55-8F3D-4FD4-AA00-42C2CBCFB17C}" presName="spacer" presStyleCnt="0"/>
      <dgm:spPr/>
    </dgm:pt>
    <dgm:pt modelId="{3D743BB1-CF49-4A9D-A8FD-C74C41D3F8C8}" type="pres">
      <dgm:prSet presAssocID="{9FE97EDF-0C06-4208-AA7A-140DA0124494}" presName="parentText" presStyleLbl="node1" presStyleIdx="2" presStyleCnt="7">
        <dgm:presLayoutVars>
          <dgm:chMax val="0"/>
          <dgm:bulletEnabled val="1"/>
        </dgm:presLayoutVars>
      </dgm:prSet>
      <dgm:spPr/>
      <dgm:t>
        <a:bodyPr/>
        <a:lstStyle/>
        <a:p>
          <a:endParaRPr lang="it-IT"/>
        </a:p>
      </dgm:t>
    </dgm:pt>
    <dgm:pt modelId="{8276A749-B35D-48F6-8339-37EAFE6EE305}" type="pres">
      <dgm:prSet presAssocID="{15858956-7DE0-4443-98AD-AB617D41E8F3}" presName="spacer" presStyleCnt="0"/>
      <dgm:spPr/>
    </dgm:pt>
    <dgm:pt modelId="{5FD0E43F-86AC-4EF5-93B3-E472DCBE08F3}" type="pres">
      <dgm:prSet presAssocID="{7D2BCCAA-81F8-4AFD-87C9-6714E57FC396}" presName="parentText" presStyleLbl="node1" presStyleIdx="3" presStyleCnt="7">
        <dgm:presLayoutVars>
          <dgm:chMax val="0"/>
          <dgm:bulletEnabled val="1"/>
        </dgm:presLayoutVars>
      </dgm:prSet>
      <dgm:spPr/>
      <dgm:t>
        <a:bodyPr/>
        <a:lstStyle/>
        <a:p>
          <a:endParaRPr lang="it-IT"/>
        </a:p>
      </dgm:t>
    </dgm:pt>
    <dgm:pt modelId="{81C7A479-ABB6-43F1-9AE7-6FCDB59EC84F}" type="pres">
      <dgm:prSet presAssocID="{A4F7E337-9046-44D4-A47A-4DB27C3EC5F3}" presName="spacer" presStyleCnt="0"/>
      <dgm:spPr/>
    </dgm:pt>
    <dgm:pt modelId="{98EFA828-023C-4F66-9FA3-B70B5CEC6FCD}" type="pres">
      <dgm:prSet presAssocID="{349AF191-6FDB-4BC7-8AC1-059FE2408BAB}" presName="parentText" presStyleLbl="node1" presStyleIdx="4" presStyleCnt="7">
        <dgm:presLayoutVars>
          <dgm:chMax val="0"/>
          <dgm:bulletEnabled val="1"/>
        </dgm:presLayoutVars>
      </dgm:prSet>
      <dgm:spPr/>
      <dgm:t>
        <a:bodyPr/>
        <a:lstStyle/>
        <a:p>
          <a:endParaRPr lang="it-IT"/>
        </a:p>
      </dgm:t>
    </dgm:pt>
    <dgm:pt modelId="{39FD54F4-1559-4601-9273-AD4B6A5AAB55}" type="pres">
      <dgm:prSet presAssocID="{8183A377-9984-4D8F-808F-693F5666658E}" presName="spacer" presStyleCnt="0"/>
      <dgm:spPr/>
    </dgm:pt>
    <dgm:pt modelId="{B9FCD5C6-E53C-4D96-A535-99DF8CCEBFCF}" type="pres">
      <dgm:prSet presAssocID="{8E63D11B-5BF0-41F0-AD69-F3F8C1F2D0F9}" presName="parentText" presStyleLbl="node1" presStyleIdx="5" presStyleCnt="7">
        <dgm:presLayoutVars>
          <dgm:chMax val="0"/>
          <dgm:bulletEnabled val="1"/>
        </dgm:presLayoutVars>
      </dgm:prSet>
      <dgm:spPr/>
      <dgm:t>
        <a:bodyPr/>
        <a:lstStyle/>
        <a:p>
          <a:endParaRPr lang="it-IT"/>
        </a:p>
      </dgm:t>
    </dgm:pt>
    <dgm:pt modelId="{5B593754-F3AD-4218-BDF6-3781B72A2056}" type="pres">
      <dgm:prSet presAssocID="{D81BAF4F-E079-4710-A537-E448759D53ED}" presName="spacer" presStyleCnt="0"/>
      <dgm:spPr/>
    </dgm:pt>
    <dgm:pt modelId="{2FF805E4-8DCB-4937-8F5B-895CD00168EC}" type="pres">
      <dgm:prSet presAssocID="{9E3F235D-B6A7-4DB2-AEFD-D256608B1F93}" presName="parentText" presStyleLbl="node1" presStyleIdx="6" presStyleCnt="7">
        <dgm:presLayoutVars>
          <dgm:chMax val="0"/>
          <dgm:bulletEnabled val="1"/>
        </dgm:presLayoutVars>
      </dgm:prSet>
      <dgm:spPr/>
      <dgm:t>
        <a:bodyPr/>
        <a:lstStyle/>
        <a:p>
          <a:endParaRPr lang="it-IT"/>
        </a:p>
      </dgm:t>
    </dgm:pt>
  </dgm:ptLst>
  <dgm:cxnLst>
    <dgm:cxn modelId="{2FADDDAB-D06C-4A36-848A-44F66B3FACC8}" type="presOf" srcId="{E0704ED1-4F08-4CCC-828D-8635C438C8F8}" destId="{0BCDE1E9-8453-436A-A438-37C315ADC4BF}" srcOrd="0" destOrd="0" presId="urn:microsoft.com/office/officeart/2005/8/layout/vList2"/>
    <dgm:cxn modelId="{6AFFBE29-1E90-43A6-AA8E-A183E95C4535}" srcId="{5D984D55-D135-4FC0-AC77-A0AB185DA5E6}" destId="{9FE97EDF-0C06-4208-AA7A-140DA0124494}" srcOrd="2" destOrd="0" parTransId="{184CD8B4-7D51-48D1-AA0B-1EB7355C9E29}" sibTransId="{15858956-7DE0-4443-98AD-AB617D41E8F3}"/>
    <dgm:cxn modelId="{74917095-F244-4BCE-8C9F-A72FB6F2672E}" type="presOf" srcId="{8E63D11B-5BF0-41F0-AD69-F3F8C1F2D0F9}" destId="{B9FCD5C6-E53C-4D96-A535-99DF8CCEBFCF}" srcOrd="0" destOrd="0" presId="urn:microsoft.com/office/officeart/2005/8/layout/vList2"/>
    <dgm:cxn modelId="{15BD956A-F277-4983-8D96-CCD5D78B88D6}" type="presOf" srcId="{7D2BCCAA-81F8-4AFD-87C9-6714E57FC396}" destId="{5FD0E43F-86AC-4EF5-93B3-E472DCBE08F3}" srcOrd="0" destOrd="0" presId="urn:microsoft.com/office/officeart/2005/8/layout/vList2"/>
    <dgm:cxn modelId="{019A425F-5ACB-49B5-9B3B-F19BE087A6F0}" srcId="{5D984D55-D135-4FC0-AC77-A0AB185DA5E6}" destId="{9E3F235D-B6A7-4DB2-AEFD-D256608B1F93}" srcOrd="6" destOrd="0" parTransId="{C7C3ECC4-661F-4E6A-B44E-4F2C308CF8D3}" sibTransId="{F21D7F6E-884A-4E15-A773-E4A3CA2ED8FD}"/>
    <dgm:cxn modelId="{2B15BCB2-9E5A-4FE8-B0EE-22A9C4132500}" type="presOf" srcId="{5D984D55-D135-4FC0-AC77-A0AB185DA5E6}" destId="{23D6B2F9-E832-4A2D-B1DC-30CF519BADE7}" srcOrd="0" destOrd="0" presId="urn:microsoft.com/office/officeart/2005/8/layout/vList2"/>
    <dgm:cxn modelId="{B4D24A76-E8F2-4E31-BB1F-BFB832015572}" srcId="{5D984D55-D135-4FC0-AC77-A0AB185DA5E6}" destId="{E0704ED1-4F08-4CCC-828D-8635C438C8F8}" srcOrd="1" destOrd="0" parTransId="{1D95DC78-CE4F-4070-94E2-4232E56880DD}" sibTransId="{6FEF0A55-8F3D-4FD4-AA00-42C2CBCFB17C}"/>
    <dgm:cxn modelId="{EABFB1BC-2AC7-4453-90C4-BBE09CC10C22}" type="presOf" srcId="{7200FDC9-A265-4FBC-9965-B0004A4353B2}" destId="{1BDBF2EB-E0AE-4847-938E-5EC46C4BF79B}" srcOrd="0" destOrd="0" presId="urn:microsoft.com/office/officeart/2005/8/layout/vList2"/>
    <dgm:cxn modelId="{800752BB-4107-4A24-B05A-5B39E72D357E}" srcId="{5D984D55-D135-4FC0-AC77-A0AB185DA5E6}" destId="{7200FDC9-A265-4FBC-9965-B0004A4353B2}" srcOrd="0" destOrd="0" parTransId="{321611F3-98D9-4D60-B18D-66CF479FFF14}" sibTransId="{F83A7A4A-6D6B-4B34-8771-A2417CE13990}"/>
    <dgm:cxn modelId="{0F6A09A1-C961-43E7-A10E-B31FF69245F8}" srcId="{5D984D55-D135-4FC0-AC77-A0AB185DA5E6}" destId="{349AF191-6FDB-4BC7-8AC1-059FE2408BAB}" srcOrd="4" destOrd="0" parTransId="{2EEF5C9D-0FA7-4732-9087-81B34E26DC0A}" sibTransId="{8183A377-9984-4D8F-808F-693F5666658E}"/>
    <dgm:cxn modelId="{13048955-80E9-4714-9744-C4C0409E03D1}" srcId="{5D984D55-D135-4FC0-AC77-A0AB185DA5E6}" destId="{8E63D11B-5BF0-41F0-AD69-F3F8C1F2D0F9}" srcOrd="5" destOrd="0" parTransId="{BC1A8E46-C5B9-47EC-A219-9EF2457E570B}" sibTransId="{D81BAF4F-E079-4710-A537-E448759D53ED}"/>
    <dgm:cxn modelId="{EC888C6B-2994-4573-9991-B774AC5E3008}" type="presOf" srcId="{9FE97EDF-0C06-4208-AA7A-140DA0124494}" destId="{3D743BB1-CF49-4A9D-A8FD-C74C41D3F8C8}" srcOrd="0" destOrd="0" presId="urn:microsoft.com/office/officeart/2005/8/layout/vList2"/>
    <dgm:cxn modelId="{A74CEF29-7733-4C45-A4B7-BDF06295F026}" type="presOf" srcId="{9E3F235D-B6A7-4DB2-AEFD-D256608B1F93}" destId="{2FF805E4-8DCB-4937-8F5B-895CD00168EC}" srcOrd="0" destOrd="0" presId="urn:microsoft.com/office/officeart/2005/8/layout/vList2"/>
    <dgm:cxn modelId="{D0D8FD39-E47E-412F-BC4D-84C94792CFC7}" srcId="{5D984D55-D135-4FC0-AC77-A0AB185DA5E6}" destId="{7D2BCCAA-81F8-4AFD-87C9-6714E57FC396}" srcOrd="3" destOrd="0" parTransId="{3F9DBEC8-7CB8-43AF-9051-6DD04B093C20}" sibTransId="{A4F7E337-9046-44D4-A47A-4DB27C3EC5F3}"/>
    <dgm:cxn modelId="{3AD5967E-98CE-4220-8C01-3EC9C6F27E15}" type="presOf" srcId="{349AF191-6FDB-4BC7-8AC1-059FE2408BAB}" destId="{98EFA828-023C-4F66-9FA3-B70B5CEC6FCD}" srcOrd="0" destOrd="0" presId="urn:microsoft.com/office/officeart/2005/8/layout/vList2"/>
    <dgm:cxn modelId="{05C79D72-0551-4F0A-B5C6-E5D4BC21D78D}" type="presParOf" srcId="{23D6B2F9-E832-4A2D-B1DC-30CF519BADE7}" destId="{1BDBF2EB-E0AE-4847-938E-5EC46C4BF79B}" srcOrd="0" destOrd="0" presId="urn:microsoft.com/office/officeart/2005/8/layout/vList2"/>
    <dgm:cxn modelId="{631A7D00-DC2A-4566-A869-C00A71825442}" type="presParOf" srcId="{23D6B2F9-E832-4A2D-B1DC-30CF519BADE7}" destId="{99E60AA3-E974-42CD-A1D1-C2DA7E19F778}" srcOrd="1" destOrd="0" presId="urn:microsoft.com/office/officeart/2005/8/layout/vList2"/>
    <dgm:cxn modelId="{FB2F81BB-992C-4583-AA87-AE8177490F63}" type="presParOf" srcId="{23D6B2F9-E832-4A2D-B1DC-30CF519BADE7}" destId="{0BCDE1E9-8453-436A-A438-37C315ADC4BF}" srcOrd="2" destOrd="0" presId="urn:microsoft.com/office/officeart/2005/8/layout/vList2"/>
    <dgm:cxn modelId="{C64F7518-9C04-43C2-9C6A-DC6572D77A1A}" type="presParOf" srcId="{23D6B2F9-E832-4A2D-B1DC-30CF519BADE7}" destId="{102C2CF0-83BE-4495-B67B-337BF397F572}" srcOrd="3" destOrd="0" presId="urn:microsoft.com/office/officeart/2005/8/layout/vList2"/>
    <dgm:cxn modelId="{0AFF91D1-0786-423B-B9FC-395184EBCFA9}" type="presParOf" srcId="{23D6B2F9-E832-4A2D-B1DC-30CF519BADE7}" destId="{3D743BB1-CF49-4A9D-A8FD-C74C41D3F8C8}" srcOrd="4" destOrd="0" presId="urn:microsoft.com/office/officeart/2005/8/layout/vList2"/>
    <dgm:cxn modelId="{FA78237E-68A8-4CE6-A9E8-9DA096B37B3D}" type="presParOf" srcId="{23D6B2F9-E832-4A2D-B1DC-30CF519BADE7}" destId="{8276A749-B35D-48F6-8339-37EAFE6EE305}" srcOrd="5" destOrd="0" presId="urn:microsoft.com/office/officeart/2005/8/layout/vList2"/>
    <dgm:cxn modelId="{603BB8B7-3573-43E8-A544-B57309695761}" type="presParOf" srcId="{23D6B2F9-E832-4A2D-B1DC-30CF519BADE7}" destId="{5FD0E43F-86AC-4EF5-93B3-E472DCBE08F3}" srcOrd="6" destOrd="0" presId="urn:microsoft.com/office/officeart/2005/8/layout/vList2"/>
    <dgm:cxn modelId="{B9FE34BB-6DDD-469A-A70B-38AC944F37BF}" type="presParOf" srcId="{23D6B2F9-E832-4A2D-B1DC-30CF519BADE7}" destId="{81C7A479-ABB6-43F1-9AE7-6FCDB59EC84F}" srcOrd="7" destOrd="0" presId="urn:microsoft.com/office/officeart/2005/8/layout/vList2"/>
    <dgm:cxn modelId="{97B29066-E476-4AA1-8DCA-999C06B41411}" type="presParOf" srcId="{23D6B2F9-E832-4A2D-B1DC-30CF519BADE7}" destId="{98EFA828-023C-4F66-9FA3-B70B5CEC6FCD}" srcOrd="8" destOrd="0" presId="urn:microsoft.com/office/officeart/2005/8/layout/vList2"/>
    <dgm:cxn modelId="{F2E930D9-5547-4073-80FA-B3C7396726B7}" type="presParOf" srcId="{23D6B2F9-E832-4A2D-B1DC-30CF519BADE7}" destId="{39FD54F4-1559-4601-9273-AD4B6A5AAB55}" srcOrd="9" destOrd="0" presId="urn:microsoft.com/office/officeart/2005/8/layout/vList2"/>
    <dgm:cxn modelId="{8B018DA5-5288-40ED-9B8D-5EFC5BE14ECE}" type="presParOf" srcId="{23D6B2F9-E832-4A2D-B1DC-30CF519BADE7}" destId="{B9FCD5C6-E53C-4D96-A535-99DF8CCEBFCF}" srcOrd="10" destOrd="0" presId="urn:microsoft.com/office/officeart/2005/8/layout/vList2"/>
    <dgm:cxn modelId="{789A764A-6D50-4F28-9E69-B2A19AD65B4C}" type="presParOf" srcId="{23D6B2F9-E832-4A2D-B1DC-30CF519BADE7}" destId="{5B593754-F3AD-4218-BDF6-3781B72A2056}" srcOrd="11" destOrd="0" presId="urn:microsoft.com/office/officeart/2005/8/layout/vList2"/>
    <dgm:cxn modelId="{98225FB5-9BA3-4B31-BD42-93BBC77595DC}" type="presParOf" srcId="{23D6B2F9-E832-4A2D-B1DC-30CF519BADE7}" destId="{2FF805E4-8DCB-4937-8F5B-895CD00168EC}"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F7663EC-A0D1-4B56-A58B-39BE2FCDA226}"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it-IT"/>
        </a:p>
      </dgm:t>
    </dgm:pt>
    <dgm:pt modelId="{2CCA72BC-1715-4930-8EEF-A0A88FFE2702}">
      <dgm:prSet custT="1"/>
      <dgm:spPr/>
      <dgm:t>
        <a:bodyPr/>
        <a:lstStyle/>
        <a:p>
          <a:pPr rtl="0"/>
          <a:r>
            <a:rPr lang="it-IT" sz="1800" b="1" dirty="0" smtClean="0"/>
            <a:t>Aprire l’interruttore del Diesel Generatore</a:t>
          </a:r>
          <a:endParaRPr lang="it-IT" sz="1800" b="1" dirty="0"/>
        </a:p>
      </dgm:t>
    </dgm:pt>
    <dgm:pt modelId="{78AF7533-61FE-4426-AD01-18F2439C4214}" type="parTrans" cxnId="{1990CA29-F722-4EF3-82D2-2AF37C195BD4}">
      <dgm:prSet/>
      <dgm:spPr/>
      <dgm:t>
        <a:bodyPr/>
        <a:lstStyle/>
        <a:p>
          <a:endParaRPr lang="it-IT" sz="1800" b="1"/>
        </a:p>
      </dgm:t>
    </dgm:pt>
    <dgm:pt modelId="{A9B5732B-7CBB-4ADF-BE8A-80CE41E8E1A4}" type="sibTrans" cxnId="{1990CA29-F722-4EF3-82D2-2AF37C195BD4}">
      <dgm:prSet/>
      <dgm:spPr/>
      <dgm:t>
        <a:bodyPr/>
        <a:lstStyle/>
        <a:p>
          <a:endParaRPr lang="it-IT" sz="1800" b="1"/>
        </a:p>
      </dgm:t>
    </dgm:pt>
    <dgm:pt modelId="{20BBBD4C-980F-43B3-944E-E0CEE7A88188}">
      <dgm:prSet custT="1"/>
      <dgm:spPr/>
      <dgm:t>
        <a:bodyPr/>
        <a:lstStyle/>
        <a:p>
          <a:pPr rtl="0"/>
          <a:r>
            <a:rPr lang="it-IT" sz="1800" b="1" dirty="0" smtClean="0">
              <a:solidFill>
                <a:schemeClr val="tx1"/>
              </a:solidFill>
              <a:effectLst/>
            </a:rPr>
            <a:t>Estrarre l’interruttore</a:t>
          </a:r>
          <a:endParaRPr lang="it-IT" sz="1800" b="1" dirty="0">
            <a:solidFill>
              <a:schemeClr val="tx1"/>
            </a:solidFill>
            <a:effectLst/>
          </a:endParaRPr>
        </a:p>
      </dgm:t>
    </dgm:pt>
    <dgm:pt modelId="{334F5C21-E683-4091-8789-43883A7686C1}" type="parTrans" cxnId="{EDC949FD-80CB-4E10-B90A-98D6D2B8578C}">
      <dgm:prSet/>
      <dgm:spPr/>
      <dgm:t>
        <a:bodyPr/>
        <a:lstStyle/>
        <a:p>
          <a:endParaRPr lang="it-IT" sz="1800" b="1"/>
        </a:p>
      </dgm:t>
    </dgm:pt>
    <dgm:pt modelId="{2BB42439-C05F-49B3-979D-62AFB17B1A6F}" type="sibTrans" cxnId="{EDC949FD-80CB-4E10-B90A-98D6D2B8578C}">
      <dgm:prSet/>
      <dgm:spPr/>
      <dgm:t>
        <a:bodyPr/>
        <a:lstStyle/>
        <a:p>
          <a:endParaRPr lang="it-IT" sz="1800" b="1"/>
        </a:p>
      </dgm:t>
    </dgm:pt>
    <dgm:pt modelId="{FD37DE16-B06B-408E-B598-D923F4D4BD8A}">
      <dgm:prSet custT="1"/>
      <dgm:spPr>
        <a:solidFill>
          <a:srgbClr val="7030A0"/>
        </a:solidFill>
      </dgm:spPr>
      <dgm:t>
        <a:bodyPr/>
        <a:lstStyle/>
        <a:p>
          <a:pPr algn="just" rtl="0"/>
          <a:r>
            <a:rPr lang="it-IT" sz="1800" b="1" dirty="0" smtClean="0"/>
            <a:t>Sbloccare la messa a terra per mezzo delle chiavi </a:t>
          </a:r>
          <a:endParaRPr lang="it-IT" sz="1800" b="1" dirty="0"/>
        </a:p>
      </dgm:t>
    </dgm:pt>
    <dgm:pt modelId="{344BBE93-F6EA-4303-A712-7B0B0958C25E}" type="parTrans" cxnId="{62D1BEF1-8E59-4F92-93C9-111561F9143D}">
      <dgm:prSet/>
      <dgm:spPr/>
      <dgm:t>
        <a:bodyPr/>
        <a:lstStyle/>
        <a:p>
          <a:endParaRPr lang="it-IT" sz="1800" b="1"/>
        </a:p>
      </dgm:t>
    </dgm:pt>
    <dgm:pt modelId="{5C9A649D-1F97-4214-81AB-8E4F14DD5B00}" type="sibTrans" cxnId="{62D1BEF1-8E59-4F92-93C9-111561F9143D}">
      <dgm:prSet/>
      <dgm:spPr/>
      <dgm:t>
        <a:bodyPr/>
        <a:lstStyle/>
        <a:p>
          <a:endParaRPr lang="it-IT" sz="1800" b="1"/>
        </a:p>
      </dgm:t>
    </dgm:pt>
    <dgm:pt modelId="{8DA50FFF-D9F4-4E1F-B178-FCFC410AB3D1}">
      <dgm:prSet custT="1"/>
      <dgm:spPr/>
      <dgm:t>
        <a:bodyPr/>
        <a:lstStyle/>
        <a:p>
          <a:pPr algn="just" rtl="0"/>
          <a:r>
            <a:rPr lang="it-IT" sz="1800" b="1" dirty="0" smtClean="0">
              <a:solidFill>
                <a:schemeClr val="tx1"/>
              </a:solidFill>
            </a:rPr>
            <a:t>Mettere a terra i cavi dell’alternatore mediante l’inserzione del leverismo di messa a terra ed in corto circuito presente nel cubicolo.</a:t>
          </a:r>
          <a:endParaRPr lang="it-IT" sz="1800" b="1" dirty="0">
            <a:solidFill>
              <a:schemeClr val="tx1"/>
            </a:solidFill>
          </a:endParaRPr>
        </a:p>
      </dgm:t>
    </dgm:pt>
    <dgm:pt modelId="{31B478EA-669B-4FB2-A77B-2A67892DFA33}" type="parTrans" cxnId="{CBCC60EF-9D4E-4E4D-A615-156B9E887772}">
      <dgm:prSet/>
      <dgm:spPr/>
      <dgm:t>
        <a:bodyPr/>
        <a:lstStyle/>
        <a:p>
          <a:endParaRPr lang="it-IT" sz="1800" b="1"/>
        </a:p>
      </dgm:t>
    </dgm:pt>
    <dgm:pt modelId="{6CA927C6-F84C-470B-8E8A-5AFBEDFAF480}" type="sibTrans" cxnId="{CBCC60EF-9D4E-4E4D-A615-156B9E887772}">
      <dgm:prSet/>
      <dgm:spPr/>
      <dgm:t>
        <a:bodyPr/>
        <a:lstStyle/>
        <a:p>
          <a:endParaRPr lang="it-IT" sz="1800" b="1"/>
        </a:p>
      </dgm:t>
    </dgm:pt>
    <dgm:pt modelId="{97347679-101E-4D29-8ED9-D0A706E68238}" type="pres">
      <dgm:prSet presAssocID="{3F7663EC-A0D1-4B56-A58B-39BE2FCDA226}" presName="linear" presStyleCnt="0">
        <dgm:presLayoutVars>
          <dgm:animLvl val="lvl"/>
          <dgm:resizeHandles val="exact"/>
        </dgm:presLayoutVars>
      </dgm:prSet>
      <dgm:spPr/>
      <dgm:t>
        <a:bodyPr/>
        <a:lstStyle/>
        <a:p>
          <a:endParaRPr lang="it-IT"/>
        </a:p>
      </dgm:t>
    </dgm:pt>
    <dgm:pt modelId="{D285168B-4B5E-481D-99D6-8637460E6372}" type="pres">
      <dgm:prSet presAssocID="{2CCA72BC-1715-4930-8EEF-A0A88FFE2702}" presName="parentText" presStyleLbl="node1" presStyleIdx="0" presStyleCnt="4">
        <dgm:presLayoutVars>
          <dgm:chMax val="0"/>
          <dgm:bulletEnabled val="1"/>
        </dgm:presLayoutVars>
      </dgm:prSet>
      <dgm:spPr/>
      <dgm:t>
        <a:bodyPr/>
        <a:lstStyle/>
        <a:p>
          <a:endParaRPr lang="it-IT"/>
        </a:p>
      </dgm:t>
    </dgm:pt>
    <dgm:pt modelId="{D46D2C21-F28E-4D68-9265-A85F3EAC4285}" type="pres">
      <dgm:prSet presAssocID="{A9B5732B-7CBB-4ADF-BE8A-80CE41E8E1A4}" presName="spacer" presStyleCnt="0"/>
      <dgm:spPr/>
      <dgm:t>
        <a:bodyPr/>
        <a:lstStyle/>
        <a:p>
          <a:endParaRPr lang="it-IT"/>
        </a:p>
      </dgm:t>
    </dgm:pt>
    <dgm:pt modelId="{A2906E97-1820-4B34-983D-F979AD4104BF}" type="pres">
      <dgm:prSet presAssocID="{20BBBD4C-980F-43B3-944E-E0CEE7A88188}" presName="parentText" presStyleLbl="node1" presStyleIdx="1" presStyleCnt="4">
        <dgm:presLayoutVars>
          <dgm:chMax val="0"/>
          <dgm:bulletEnabled val="1"/>
        </dgm:presLayoutVars>
      </dgm:prSet>
      <dgm:spPr/>
      <dgm:t>
        <a:bodyPr/>
        <a:lstStyle/>
        <a:p>
          <a:endParaRPr lang="it-IT"/>
        </a:p>
      </dgm:t>
    </dgm:pt>
    <dgm:pt modelId="{87A5D005-F102-4BFA-8890-A9D8409E57E5}" type="pres">
      <dgm:prSet presAssocID="{2BB42439-C05F-49B3-979D-62AFB17B1A6F}" presName="spacer" presStyleCnt="0"/>
      <dgm:spPr/>
      <dgm:t>
        <a:bodyPr/>
        <a:lstStyle/>
        <a:p>
          <a:endParaRPr lang="it-IT"/>
        </a:p>
      </dgm:t>
    </dgm:pt>
    <dgm:pt modelId="{9B50EEB9-095C-4E2D-90CA-2FD92581A581}" type="pres">
      <dgm:prSet presAssocID="{FD37DE16-B06B-408E-B598-D923F4D4BD8A}" presName="parentText" presStyleLbl="node1" presStyleIdx="2" presStyleCnt="4">
        <dgm:presLayoutVars>
          <dgm:chMax val="0"/>
          <dgm:bulletEnabled val="1"/>
        </dgm:presLayoutVars>
      </dgm:prSet>
      <dgm:spPr/>
      <dgm:t>
        <a:bodyPr/>
        <a:lstStyle/>
        <a:p>
          <a:endParaRPr lang="it-IT"/>
        </a:p>
      </dgm:t>
    </dgm:pt>
    <dgm:pt modelId="{B5E418E3-E6FA-40A1-B3AF-10AD85630BAE}" type="pres">
      <dgm:prSet presAssocID="{5C9A649D-1F97-4214-81AB-8E4F14DD5B00}" presName="spacer" presStyleCnt="0"/>
      <dgm:spPr/>
      <dgm:t>
        <a:bodyPr/>
        <a:lstStyle/>
        <a:p>
          <a:endParaRPr lang="it-IT"/>
        </a:p>
      </dgm:t>
    </dgm:pt>
    <dgm:pt modelId="{F3486881-E2A4-4F88-A63E-9A3BC267D252}" type="pres">
      <dgm:prSet presAssocID="{8DA50FFF-D9F4-4E1F-B178-FCFC410AB3D1}" presName="parentText" presStyleLbl="node1" presStyleIdx="3" presStyleCnt="4">
        <dgm:presLayoutVars>
          <dgm:chMax val="0"/>
          <dgm:bulletEnabled val="1"/>
        </dgm:presLayoutVars>
      </dgm:prSet>
      <dgm:spPr/>
      <dgm:t>
        <a:bodyPr/>
        <a:lstStyle/>
        <a:p>
          <a:endParaRPr lang="it-IT"/>
        </a:p>
      </dgm:t>
    </dgm:pt>
  </dgm:ptLst>
  <dgm:cxnLst>
    <dgm:cxn modelId="{228FDEE2-3A74-46BC-A680-045A1AB77E12}" type="presOf" srcId="{2CCA72BC-1715-4930-8EEF-A0A88FFE2702}" destId="{D285168B-4B5E-481D-99D6-8637460E6372}" srcOrd="0" destOrd="0" presId="urn:microsoft.com/office/officeart/2005/8/layout/vList2"/>
    <dgm:cxn modelId="{62D1BEF1-8E59-4F92-93C9-111561F9143D}" srcId="{3F7663EC-A0D1-4B56-A58B-39BE2FCDA226}" destId="{FD37DE16-B06B-408E-B598-D923F4D4BD8A}" srcOrd="2" destOrd="0" parTransId="{344BBE93-F6EA-4303-A712-7B0B0958C25E}" sibTransId="{5C9A649D-1F97-4214-81AB-8E4F14DD5B00}"/>
    <dgm:cxn modelId="{60FF8B7D-F154-4597-A67A-FFC8D3F7CD2D}" type="presOf" srcId="{20BBBD4C-980F-43B3-944E-E0CEE7A88188}" destId="{A2906E97-1820-4B34-983D-F979AD4104BF}" srcOrd="0" destOrd="0" presId="urn:microsoft.com/office/officeart/2005/8/layout/vList2"/>
    <dgm:cxn modelId="{CBCC60EF-9D4E-4E4D-A615-156B9E887772}" srcId="{3F7663EC-A0D1-4B56-A58B-39BE2FCDA226}" destId="{8DA50FFF-D9F4-4E1F-B178-FCFC410AB3D1}" srcOrd="3" destOrd="0" parTransId="{31B478EA-669B-4FB2-A77B-2A67892DFA33}" sibTransId="{6CA927C6-F84C-470B-8E8A-5AFBEDFAF480}"/>
    <dgm:cxn modelId="{3E771864-7687-430D-8C2D-54415F7AE23D}" type="presOf" srcId="{3F7663EC-A0D1-4B56-A58B-39BE2FCDA226}" destId="{97347679-101E-4D29-8ED9-D0A706E68238}" srcOrd="0" destOrd="0" presId="urn:microsoft.com/office/officeart/2005/8/layout/vList2"/>
    <dgm:cxn modelId="{BB4AA545-8EAB-4E73-94EB-1EA542FEA1A6}" type="presOf" srcId="{8DA50FFF-D9F4-4E1F-B178-FCFC410AB3D1}" destId="{F3486881-E2A4-4F88-A63E-9A3BC267D252}" srcOrd="0" destOrd="0" presId="urn:microsoft.com/office/officeart/2005/8/layout/vList2"/>
    <dgm:cxn modelId="{EDC949FD-80CB-4E10-B90A-98D6D2B8578C}" srcId="{3F7663EC-A0D1-4B56-A58B-39BE2FCDA226}" destId="{20BBBD4C-980F-43B3-944E-E0CEE7A88188}" srcOrd="1" destOrd="0" parTransId="{334F5C21-E683-4091-8789-43883A7686C1}" sibTransId="{2BB42439-C05F-49B3-979D-62AFB17B1A6F}"/>
    <dgm:cxn modelId="{73B8CF6A-1F06-4BAE-8702-48007C438606}" type="presOf" srcId="{FD37DE16-B06B-408E-B598-D923F4D4BD8A}" destId="{9B50EEB9-095C-4E2D-90CA-2FD92581A581}" srcOrd="0" destOrd="0" presId="urn:microsoft.com/office/officeart/2005/8/layout/vList2"/>
    <dgm:cxn modelId="{1990CA29-F722-4EF3-82D2-2AF37C195BD4}" srcId="{3F7663EC-A0D1-4B56-A58B-39BE2FCDA226}" destId="{2CCA72BC-1715-4930-8EEF-A0A88FFE2702}" srcOrd="0" destOrd="0" parTransId="{78AF7533-61FE-4426-AD01-18F2439C4214}" sibTransId="{A9B5732B-7CBB-4ADF-BE8A-80CE41E8E1A4}"/>
    <dgm:cxn modelId="{04500B6A-17A4-43F5-A32D-BA6F57837E4D}" type="presParOf" srcId="{97347679-101E-4D29-8ED9-D0A706E68238}" destId="{D285168B-4B5E-481D-99D6-8637460E6372}" srcOrd="0" destOrd="0" presId="urn:microsoft.com/office/officeart/2005/8/layout/vList2"/>
    <dgm:cxn modelId="{716A9415-9D53-469A-8FAC-A5A5ECA3AF15}" type="presParOf" srcId="{97347679-101E-4D29-8ED9-D0A706E68238}" destId="{D46D2C21-F28E-4D68-9265-A85F3EAC4285}" srcOrd="1" destOrd="0" presId="urn:microsoft.com/office/officeart/2005/8/layout/vList2"/>
    <dgm:cxn modelId="{6CD77A79-4CC1-4872-B1C3-ADA9949B4323}" type="presParOf" srcId="{97347679-101E-4D29-8ED9-D0A706E68238}" destId="{A2906E97-1820-4B34-983D-F979AD4104BF}" srcOrd="2" destOrd="0" presId="urn:microsoft.com/office/officeart/2005/8/layout/vList2"/>
    <dgm:cxn modelId="{F71AE1F8-F711-4F06-9578-053A496D09D1}" type="presParOf" srcId="{97347679-101E-4D29-8ED9-D0A706E68238}" destId="{87A5D005-F102-4BFA-8890-A9D8409E57E5}" srcOrd="3" destOrd="0" presId="urn:microsoft.com/office/officeart/2005/8/layout/vList2"/>
    <dgm:cxn modelId="{5538AB75-154D-46DB-BB98-36DE6592277C}" type="presParOf" srcId="{97347679-101E-4D29-8ED9-D0A706E68238}" destId="{9B50EEB9-095C-4E2D-90CA-2FD92581A581}" srcOrd="4" destOrd="0" presId="urn:microsoft.com/office/officeart/2005/8/layout/vList2"/>
    <dgm:cxn modelId="{A8577872-CF71-43ED-BD35-13FB509BC5E3}" type="presParOf" srcId="{97347679-101E-4D29-8ED9-D0A706E68238}" destId="{B5E418E3-E6FA-40A1-B3AF-10AD85630BAE}" srcOrd="5" destOrd="0" presId="urn:microsoft.com/office/officeart/2005/8/layout/vList2"/>
    <dgm:cxn modelId="{4CA56CCF-D482-4CFD-947B-13A57C641E6A}" type="presParOf" srcId="{97347679-101E-4D29-8ED9-D0A706E68238}" destId="{F3486881-E2A4-4F88-A63E-9A3BC267D252}"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5A3A265-1F55-47C7-9160-C0AB44D4393F}"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it-IT"/>
        </a:p>
      </dgm:t>
    </dgm:pt>
    <dgm:pt modelId="{AF6A6324-AB8E-43DD-9C24-CE3463019AB6}">
      <dgm:prSet/>
      <dgm:spPr/>
      <dgm:t>
        <a:bodyPr/>
        <a:lstStyle/>
        <a:p>
          <a:pPr rtl="0"/>
          <a:r>
            <a:rPr lang="it-IT" b="1" dirty="0" smtClean="0"/>
            <a:t>Controllo della Potenza elettrica fornita e distribuita </a:t>
          </a:r>
          <a:r>
            <a:rPr lang="it-IT" dirty="0" smtClean="0"/>
            <a:t>alla nave attraverso una o più </a:t>
          </a:r>
          <a:r>
            <a:rPr lang="it-IT" b="1" dirty="0" smtClean="0"/>
            <a:t>SWITCHBOARD</a:t>
          </a:r>
          <a:r>
            <a:rPr lang="it-IT" dirty="0" smtClean="0"/>
            <a:t>, in caso ce ne siano più di una allora è previsto anche il controllo dei congiuntori ed interconnettori i quali possono essere utilizzati in differenti configurazioni;</a:t>
          </a:r>
          <a:endParaRPr lang="it-IT" dirty="0"/>
        </a:p>
      </dgm:t>
    </dgm:pt>
    <dgm:pt modelId="{D22E5D7A-53DD-4D66-96E2-6D89ED82FC5D}" type="parTrans" cxnId="{539E1597-5C2E-4833-B066-EBE6972393A7}">
      <dgm:prSet/>
      <dgm:spPr/>
      <dgm:t>
        <a:bodyPr/>
        <a:lstStyle/>
        <a:p>
          <a:endParaRPr lang="it-IT"/>
        </a:p>
      </dgm:t>
    </dgm:pt>
    <dgm:pt modelId="{DA4051A7-24E4-4E0E-97F5-C8FBD0CF0901}" type="sibTrans" cxnId="{539E1597-5C2E-4833-B066-EBE6972393A7}">
      <dgm:prSet/>
      <dgm:spPr/>
      <dgm:t>
        <a:bodyPr/>
        <a:lstStyle/>
        <a:p>
          <a:endParaRPr lang="it-IT"/>
        </a:p>
      </dgm:t>
    </dgm:pt>
    <dgm:pt modelId="{0A36EF73-141B-460B-9A43-0F9E00E5B5E3}">
      <dgm:prSet/>
      <dgm:spPr/>
      <dgm:t>
        <a:bodyPr/>
        <a:lstStyle/>
        <a:p>
          <a:pPr rtl="0"/>
          <a:r>
            <a:rPr lang="it-IT" b="1" dirty="0" smtClean="0"/>
            <a:t>Controllo ad alto livello di start/stop dei generatori</a:t>
          </a:r>
          <a:r>
            <a:rPr lang="it-IT" dirty="0" smtClean="0"/>
            <a:t>;</a:t>
          </a:r>
          <a:endParaRPr lang="it-IT" dirty="0"/>
        </a:p>
      </dgm:t>
    </dgm:pt>
    <dgm:pt modelId="{A33D9B77-3B4D-49A4-BD38-5909073EA5C9}" type="parTrans" cxnId="{736FFCBD-220A-4CFA-BF2B-FF65674E228C}">
      <dgm:prSet/>
      <dgm:spPr/>
      <dgm:t>
        <a:bodyPr/>
        <a:lstStyle/>
        <a:p>
          <a:endParaRPr lang="it-IT"/>
        </a:p>
      </dgm:t>
    </dgm:pt>
    <dgm:pt modelId="{3F557622-5AA7-4E03-A5C8-72995BDBFEE8}" type="sibTrans" cxnId="{736FFCBD-220A-4CFA-BF2B-FF65674E228C}">
      <dgm:prSet/>
      <dgm:spPr/>
      <dgm:t>
        <a:bodyPr/>
        <a:lstStyle/>
        <a:p>
          <a:endParaRPr lang="it-IT"/>
        </a:p>
      </dgm:t>
    </dgm:pt>
    <dgm:pt modelId="{FCE375AA-A7CD-4127-A6F9-1A7111300464}">
      <dgm:prSet/>
      <dgm:spPr/>
      <dgm:t>
        <a:bodyPr/>
        <a:lstStyle/>
        <a:p>
          <a:pPr rtl="0"/>
          <a:r>
            <a:rPr lang="it-IT" b="1" dirty="0" smtClean="0"/>
            <a:t>Calcolo della potenze necessaria al sistema di propulsione </a:t>
          </a:r>
          <a:r>
            <a:rPr lang="it-IT" dirty="0" smtClean="0"/>
            <a:t>(per quelle navi che hanno la propulsione elettrica) e limitazione della stessa nel caso in cui i generatori dovessero risultare sovraccarichi;</a:t>
          </a:r>
          <a:endParaRPr lang="it-IT" dirty="0"/>
        </a:p>
      </dgm:t>
    </dgm:pt>
    <dgm:pt modelId="{91FB793B-F115-40BC-8C88-F89F79298CB7}" type="parTrans" cxnId="{F0D82AD3-00A5-4132-B8D2-173C1FE9D8D4}">
      <dgm:prSet/>
      <dgm:spPr/>
      <dgm:t>
        <a:bodyPr/>
        <a:lstStyle/>
        <a:p>
          <a:endParaRPr lang="it-IT"/>
        </a:p>
      </dgm:t>
    </dgm:pt>
    <dgm:pt modelId="{FA978BF3-687A-408E-9005-D4326E2AE835}" type="sibTrans" cxnId="{F0D82AD3-00A5-4132-B8D2-173C1FE9D8D4}">
      <dgm:prSet/>
      <dgm:spPr/>
      <dgm:t>
        <a:bodyPr/>
        <a:lstStyle/>
        <a:p>
          <a:endParaRPr lang="it-IT"/>
        </a:p>
      </dgm:t>
    </dgm:pt>
    <dgm:pt modelId="{223FF389-AB75-4981-AC7E-97D99EC607D2}">
      <dgm:prSet/>
      <dgm:spPr/>
      <dgm:t>
        <a:bodyPr/>
        <a:lstStyle/>
        <a:p>
          <a:pPr rtl="0"/>
          <a:r>
            <a:rPr lang="it-IT" b="1" i="1" dirty="0" smtClean="0"/>
            <a:t>Distacco dei carichi non essenziali nel caso di sovraccarico della rete/generatori;</a:t>
          </a:r>
          <a:endParaRPr lang="it-IT" dirty="0"/>
        </a:p>
      </dgm:t>
    </dgm:pt>
    <dgm:pt modelId="{9175B4EA-5EC9-4D64-879A-2ACE8A44B75D}" type="parTrans" cxnId="{509E6334-3936-41E1-A274-1A28B58BBE90}">
      <dgm:prSet/>
      <dgm:spPr/>
      <dgm:t>
        <a:bodyPr/>
        <a:lstStyle/>
        <a:p>
          <a:endParaRPr lang="it-IT"/>
        </a:p>
      </dgm:t>
    </dgm:pt>
    <dgm:pt modelId="{D97F98AB-C1C7-473C-BFDE-0B588E915442}" type="sibTrans" cxnId="{509E6334-3936-41E1-A274-1A28B58BBE90}">
      <dgm:prSet/>
      <dgm:spPr/>
      <dgm:t>
        <a:bodyPr/>
        <a:lstStyle/>
        <a:p>
          <a:endParaRPr lang="it-IT"/>
        </a:p>
      </dgm:t>
    </dgm:pt>
    <dgm:pt modelId="{7E026406-439C-46B0-8365-AA0722A9DDD7}" type="pres">
      <dgm:prSet presAssocID="{85A3A265-1F55-47C7-9160-C0AB44D4393F}" presName="diagram" presStyleCnt="0">
        <dgm:presLayoutVars>
          <dgm:dir/>
          <dgm:resizeHandles val="exact"/>
        </dgm:presLayoutVars>
      </dgm:prSet>
      <dgm:spPr/>
      <dgm:t>
        <a:bodyPr/>
        <a:lstStyle/>
        <a:p>
          <a:endParaRPr lang="it-IT"/>
        </a:p>
      </dgm:t>
    </dgm:pt>
    <dgm:pt modelId="{720CBE6A-5221-4F53-A5D2-6CF5AE425706}" type="pres">
      <dgm:prSet presAssocID="{AF6A6324-AB8E-43DD-9C24-CE3463019AB6}" presName="node" presStyleLbl="node1" presStyleIdx="0" presStyleCnt="4">
        <dgm:presLayoutVars>
          <dgm:bulletEnabled val="1"/>
        </dgm:presLayoutVars>
      </dgm:prSet>
      <dgm:spPr/>
      <dgm:t>
        <a:bodyPr/>
        <a:lstStyle/>
        <a:p>
          <a:endParaRPr lang="it-IT"/>
        </a:p>
      </dgm:t>
    </dgm:pt>
    <dgm:pt modelId="{41F5DC17-26F1-4562-A4A8-E37533B3A9C7}" type="pres">
      <dgm:prSet presAssocID="{DA4051A7-24E4-4E0E-97F5-C8FBD0CF0901}" presName="sibTrans" presStyleCnt="0"/>
      <dgm:spPr/>
    </dgm:pt>
    <dgm:pt modelId="{89A16152-BCA8-487B-B56E-075457C91C8D}" type="pres">
      <dgm:prSet presAssocID="{0A36EF73-141B-460B-9A43-0F9E00E5B5E3}" presName="node" presStyleLbl="node1" presStyleIdx="1" presStyleCnt="4">
        <dgm:presLayoutVars>
          <dgm:bulletEnabled val="1"/>
        </dgm:presLayoutVars>
      </dgm:prSet>
      <dgm:spPr/>
      <dgm:t>
        <a:bodyPr/>
        <a:lstStyle/>
        <a:p>
          <a:endParaRPr lang="it-IT"/>
        </a:p>
      </dgm:t>
    </dgm:pt>
    <dgm:pt modelId="{F1500EA5-5CA0-47A0-B429-F1D043CA352A}" type="pres">
      <dgm:prSet presAssocID="{3F557622-5AA7-4E03-A5C8-72995BDBFEE8}" presName="sibTrans" presStyleCnt="0"/>
      <dgm:spPr/>
    </dgm:pt>
    <dgm:pt modelId="{EE75199A-B332-49CD-B0B8-B441BA1ECA28}" type="pres">
      <dgm:prSet presAssocID="{FCE375AA-A7CD-4127-A6F9-1A7111300464}" presName="node" presStyleLbl="node1" presStyleIdx="2" presStyleCnt="4">
        <dgm:presLayoutVars>
          <dgm:bulletEnabled val="1"/>
        </dgm:presLayoutVars>
      </dgm:prSet>
      <dgm:spPr/>
      <dgm:t>
        <a:bodyPr/>
        <a:lstStyle/>
        <a:p>
          <a:endParaRPr lang="it-IT"/>
        </a:p>
      </dgm:t>
    </dgm:pt>
    <dgm:pt modelId="{E3CFEDCE-3472-477F-8BFE-EE75679F6A1D}" type="pres">
      <dgm:prSet presAssocID="{FA978BF3-687A-408E-9005-D4326E2AE835}" presName="sibTrans" presStyleCnt="0"/>
      <dgm:spPr/>
    </dgm:pt>
    <dgm:pt modelId="{F452EF90-E7E6-4A91-A7EF-A83926A60612}" type="pres">
      <dgm:prSet presAssocID="{223FF389-AB75-4981-AC7E-97D99EC607D2}" presName="node" presStyleLbl="node1" presStyleIdx="3" presStyleCnt="4">
        <dgm:presLayoutVars>
          <dgm:bulletEnabled val="1"/>
        </dgm:presLayoutVars>
      </dgm:prSet>
      <dgm:spPr/>
      <dgm:t>
        <a:bodyPr/>
        <a:lstStyle/>
        <a:p>
          <a:endParaRPr lang="it-IT"/>
        </a:p>
      </dgm:t>
    </dgm:pt>
  </dgm:ptLst>
  <dgm:cxnLst>
    <dgm:cxn modelId="{5E9571E0-6F0A-4C5C-A58C-4844D40E7EEE}" type="presOf" srcId="{223FF389-AB75-4981-AC7E-97D99EC607D2}" destId="{F452EF90-E7E6-4A91-A7EF-A83926A60612}" srcOrd="0" destOrd="0" presId="urn:microsoft.com/office/officeart/2005/8/layout/default"/>
    <dgm:cxn modelId="{5E9528D1-4348-4356-BEDB-3F0933565D68}" type="presOf" srcId="{FCE375AA-A7CD-4127-A6F9-1A7111300464}" destId="{EE75199A-B332-49CD-B0B8-B441BA1ECA28}" srcOrd="0" destOrd="0" presId="urn:microsoft.com/office/officeart/2005/8/layout/default"/>
    <dgm:cxn modelId="{F0D82AD3-00A5-4132-B8D2-173C1FE9D8D4}" srcId="{85A3A265-1F55-47C7-9160-C0AB44D4393F}" destId="{FCE375AA-A7CD-4127-A6F9-1A7111300464}" srcOrd="2" destOrd="0" parTransId="{91FB793B-F115-40BC-8C88-F89F79298CB7}" sibTransId="{FA978BF3-687A-408E-9005-D4326E2AE835}"/>
    <dgm:cxn modelId="{509E6334-3936-41E1-A274-1A28B58BBE90}" srcId="{85A3A265-1F55-47C7-9160-C0AB44D4393F}" destId="{223FF389-AB75-4981-AC7E-97D99EC607D2}" srcOrd="3" destOrd="0" parTransId="{9175B4EA-5EC9-4D64-879A-2ACE8A44B75D}" sibTransId="{D97F98AB-C1C7-473C-BFDE-0B588E915442}"/>
    <dgm:cxn modelId="{7CB0A149-BA77-44F1-8CA0-6169CA5E1FC9}" type="presOf" srcId="{AF6A6324-AB8E-43DD-9C24-CE3463019AB6}" destId="{720CBE6A-5221-4F53-A5D2-6CF5AE425706}" srcOrd="0" destOrd="0" presId="urn:microsoft.com/office/officeart/2005/8/layout/default"/>
    <dgm:cxn modelId="{736FFCBD-220A-4CFA-BF2B-FF65674E228C}" srcId="{85A3A265-1F55-47C7-9160-C0AB44D4393F}" destId="{0A36EF73-141B-460B-9A43-0F9E00E5B5E3}" srcOrd="1" destOrd="0" parTransId="{A33D9B77-3B4D-49A4-BD38-5909073EA5C9}" sibTransId="{3F557622-5AA7-4E03-A5C8-72995BDBFEE8}"/>
    <dgm:cxn modelId="{539E1597-5C2E-4833-B066-EBE6972393A7}" srcId="{85A3A265-1F55-47C7-9160-C0AB44D4393F}" destId="{AF6A6324-AB8E-43DD-9C24-CE3463019AB6}" srcOrd="0" destOrd="0" parTransId="{D22E5D7A-53DD-4D66-96E2-6D89ED82FC5D}" sibTransId="{DA4051A7-24E4-4E0E-97F5-C8FBD0CF0901}"/>
    <dgm:cxn modelId="{73FF1947-8343-4FC1-B4ED-0C5857A56658}" type="presOf" srcId="{0A36EF73-141B-460B-9A43-0F9E00E5B5E3}" destId="{89A16152-BCA8-487B-B56E-075457C91C8D}" srcOrd="0" destOrd="0" presId="urn:microsoft.com/office/officeart/2005/8/layout/default"/>
    <dgm:cxn modelId="{BFDAB71A-E922-48E7-A264-B4A088F4012E}" type="presOf" srcId="{85A3A265-1F55-47C7-9160-C0AB44D4393F}" destId="{7E026406-439C-46B0-8365-AA0722A9DDD7}" srcOrd="0" destOrd="0" presId="urn:microsoft.com/office/officeart/2005/8/layout/default"/>
    <dgm:cxn modelId="{8B465FFF-F54A-4533-9E06-37BF583CFBC1}" type="presParOf" srcId="{7E026406-439C-46B0-8365-AA0722A9DDD7}" destId="{720CBE6A-5221-4F53-A5D2-6CF5AE425706}" srcOrd="0" destOrd="0" presId="urn:microsoft.com/office/officeart/2005/8/layout/default"/>
    <dgm:cxn modelId="{E38C0928-D720-4898-B62A-337115E0B17A}" type="presParOf" srcId="{7E026406-439C-46B0-8365-AA0722A9DDD7}" destId="{41F5DC17-26F1-4562-A4A8-E37533B3A9C7}" srcOrd="1" destOrd="0" presId="urn:microsoft.com/office/officeart/2005/8/layout/default"/>
    <dgm:cxn modelId="{56ACF3C8-8278-47F8-B8E8-075FD0B8588F}" type="presParOf" srcId="{7E026406-439C-46B0-8365-AA0722A9DDD7}" destId="{89A16152-BCA8-487B-B56E-075457C91C8D}" srcOrd="2" destOrd="0" presId="urn:microsoft.com/office/officeart/2005/8/layout/default"/>
    <dgm:cxn modelId="{BA125BE6-0D46-4EE1-8B1D-6FC802C1BEBD}" type="presParOf" srcId="{7E026406-439C-46B0-8365-AA0722A9DDD7}" destId="{F1500EA5-5CA0-47A0-B429-F1D043CA352A}" srcOrd="3" destOrd="0" presId="urn:microsoft.com/office/officeart/2005/8/layout/default"/>
    <dgm:cxn modelId="{20AC1222-E68D-4D3A-AF20-31A0A309BD6E}" type="presParOf" srcId="{7E026406-439C-46B0-8365-AA0722A9DDD7}" destId="{EE75199A-B332-49CD-B0B8-B441BA1ECA28}" srcOrd="4" destOrd="0" presId="urn:microsoft.com/office/officeart/2005/8/layout/default"/>
    <dgm:cxn modelId="{5E98772C-C379-464D-9BB8-6B8D41251D17}" type="presParOf" srcId="{7E026406-439C-46B0-8365-AA0722A9DDD7}" destId="{E3CFEDCE-3472-477F-8BFE-EE75679F6A1D}" srcOrd="5" destOrd="0" presId="urn:microsoft.com/office/officeart/2005/8/layout/default"/>
    <dgm:cxn modelId="{33F2D475-55DE-4857-9737-A97E42AEAB60}" type="presParOf" srcId="{7E026406-439C-46B0-8365-AA0722A9DDD7}" destId="{F452EF90-E7E6-4A91-A7EF-A83926A60612}"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AB38837-1A43-490C-8C31-62B5D4D843BF}"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it-IT"/>
        </a:p>
      </dgm:t>
    </dgm:pt>
    <dgm:pt modelId="{65322E0A-3A2F-4A54-BFF8-1D044F5CBA53}">
      <dgm:prSet/>
      <dgm:spPr/>
      <dgm:t>
        <a:bodyPr/>
        <a:lstStyle/>
        <a:p>
          <a:pPr algn="just" rtl="0"/>
          <a:r>
            <a:rPr lang="it-IT" b="1" dirty="0" smtClean="0"/>
            <a:t>Gestione delle richiesta di potenza da parte degli utenti direttamente alimentati in HV (Compressori Aria Condizionata, Thruster, motori propulsione elettrica);</a:t>
          </a:r>
          <a:endParaRPr lang="it-IT" dirty="0"/>
        </a:p>
      </dgm:t>
    </dgm:pt>
    <dgm:pt modelId="{EC567F22-A2FC-421D-89ED-293E6E04C5DB}" type="parTrans" cxnId="{DB8DA3B2-D480-4FB7-8438-4F809778D475}">
      <dgm:prSet/>
      <dgm:spPr/>
      <dgm:t>
        <a:bodyPr/>
        <a:lstStyle/>
        <a:p>
          <a:endParaRPr lang="it-IT"/>
        </a:p>
      </dgm:t>
    </dgm:pt>
    <dgm:pt modelId="{053FF092-B410-4E41-B301-F4E5E5C84DE0}" type="sibTrans" cxnId="{DB8DA3B2-D480-4FB7-8438-4F809778D475}">
      <dgm:prSet/>
      <dgm:spPr/>
      <dgm:t>
        <a:bodyPr/>
        <a:lstStyle/>
        <a:p>
          <a:endParaRPr lang="it-IT"/>
        </a:p>
      </dgm:t>
    </dgm:pt>
    <dgm:pt modelId="{959607A7-F34B-4A57-87E9-566490A8A6D8}">
      <dgm:prSet custT="1"/>
      <dgm:spPr/>
      <dgm:t>
        <a:bodyPr/>
        <a:lstStyle/>
        <a:p>
          <a:pPr rtl="0"/>
          <a:r>
            <a:rPr lang="it-IT" sz="1800" b="1" dirty="0" smtClean="0"/>
            <a:t>Controllo dello start/stop dei </a:t>
          </a:r>
          <a:r>
            <a:rPr lang="it-IT" sz="1800" b="1" dirty="0" err="1" smtClean="0"/>
            <a:t>thrusters</a:t>
          </a:r>
          <a:r>
            <a:rPr lang="it-IT" sz="1800" b="1" dirty="0" smtClean="0"/>
            <a:t>;</a:t>
          </a:r>
          <a:endParaRPr lang="it-IT" sz="1800" dirty="0"/>
        </a:p>
      </dgm:t>
    </dgm:pt>
    <dgm:pt modelId="{C97DA11D-C566-475B-B6D5-0BC6F1F97D6C}" type="parTrans" cxnId="{3468DC3D-2C9A-4F15-90DA-E0AB7BCE2470}">
      <dgm:prSet/>
      <dgm:spPr/>
      <dgm:t>
        <a:bodyPr/>
        <a:lstStyle/>
        <a:p>
          <a:endParaRPr lang="it-IT"/>
        </a:p>
      </dgm:t>
    </dgm:pt>
    <dgm:pt modelId="{820CD608-3D72-4680-B97E-209B4782F055}" type="sibTrans" cxnId="{3468DC3D-2C9A-4F15-90DA-E0AB7BCE2470}">
      <dgm:prSet/>
      <dgm:spPr/>
      <dgm:t>
        <a:bodyPr/>
        <a:lstStyle/>
        <a:p>
          <a:endParaRPr lang="it-IT"/>
        </a:p>
      </dgm:t>
    </dgm:pt>
    <dgm:pt modelId="{0B9DB6D2-484A-4D60-93CF-B446773302DB}">
      <dgm:prSet/>
      <dgm:spPr/>
      <dgm:t>
        <a:bodyPr/>
        <a:lstStyle/>
        <a:p>
          <a:pPr rtl="0"/>
          <a:r>
            <a:rPr lang="it-IT" b="1" dirty="0" smtClean="0"/>
            <a:t>Controllo e gestione del ripristino automatico della rete elettrica dopo un </a:t>
          </a:r>
          <a:r>
            <a:rPr lang="it-IT" b="1" dirty="0" err="1" smtClean="0"/>
            <a:t>black</a:t>
          </a:r>
          <a:r>
            <a:rPr lang="it-IT" b="1" dirty="0" smtClean="0"/>
            <a:t> out;</a:t>
          </a:r>
          <a:endParaRPr lang="it-IT" dirty="0"/>
        </a:p>
      </dgm:t>
    </dgm:pt>
    <dgm:pt modelId="{D66C2BCE-7896-4755-9C7F-33BA68E52843}" type="parTrans" cxnId="{DB88D0D4-3448-4EBB-A3D2-A782910990F1}">
      <dgm:prSet/>
      <dgm:spPr/>
      <dgm:t>
        <a:bodyPr/>
        <a:lstStyle/>
        <a:p>
          <a:endParaRPr lang="it-IT"/>
        </a:p>
      </dgm:t>
    </dgm:pt>
    <dgm:pt modelId="{B7BFF371-8192-48C1-92FB-22A925453363}" type="sibTrans" cxnId="{DB88D0D4-3448-4EBB-A3D2-A782910990F1}">
      <dgm:prSet/>
      <dgm:spPr/>
      <dgm:t>
        <a:bodyPr/>
        <a:lstStyle/>
        <a:p>
          <a:endParaRPr lang="it-IT"/>
        </a:p>
      </dgm:t>
    </dgm:pt>
    <dgm:pt modelId="{E384F9AF-C84E-45FF-BF1E-5FE995492D6B}">
      <dgm:prSet/>
      <dgm:spPr/>
      <dgm:t>
        <a:bodyPr/>
        <a:lstStyle/>
        <a:p>
          <a:pPr rtl="0"/>
          <a:r>
            <a:rPr lang="it-IT" b="1" dirty="0" smtClean="0"/>
            <a:t>Commutazione automatica delle diverse configurazioni della </a:t>
          </a:r>
          <a:r>
            <a:rPr lang="it-IT" b="1" dirty="0" err="1" smtClean="0"/>
            <a:t>switchboard</a:t>
          </a:r>
          <a:r>
            <a:rPr lang="it-IT" b="1" dirty="0" smtClean="0"/>
            <a:t> su richiesta dell’operatore;</a:t>
          </a:r>
          <a:endParaRPr lang="it-IT" dirty="0"/>
        </a:p>
      </dgm:t>
    </dgm:pt>
    <dgm:pt modelId="{94CCF640-C0EF-4A23-9A12-4FB1AD724EC1}" type="parTrans" cxnId="{D1148C30-86B3-4BED-AC1E-48028D4387D6}">
      <dgm:prSet/>
      <dgm:spPr/>
      <dgm:t>
        <a:bodyPr/>
        <a:lstStyle/>
        <a:p>
          <a:endParaRPr lang="it-IT"/>
        </a:p>
      </dgm:t>
    </dgm:pt>
    <dgm:pt modelId="{B6ACB9BE-923A-4B04-875B-BBC597666076}" type="sibTrans" cxnId="{D1148C30-86B3-4BED-AC1E-48028D4387D6}">
      <dgm:prSet/>
      <dgm:spPr/>
      <dgm:t>
        <a:bodyPr/>
        <a:lstStyle/>
        <a:p>
          <a:endParaRPr lang="it-IT"/>
        </a:p>
      </dgm:t>
    </dgm:pt>
    <dgm:pt modelId="{B07D3692-5BBA-4587-85A7-AA5BD5381922}">
      <dgm:prSet/>
      <dgm:spPr/>
      <dgm:t>
        <a:bodyPr/>
        <a:lstStyle/>
        <a:p>
          <a:pPr rtl="0"/>
          <a:r>
            <a:rPr lang="it-IT" b="1" dirty="0" smtClean="0"/>
            <a:t>Controllo delle operazioni di commutazione durante la </a:t>
          </a:r>
          <a:r>
            <a:rPr lang="it-IT" b="1" dirty="0" err="1" smtClean="0"/>
            <a:t>shore</a:t>
          </a:r>
          <a:r>
            <a:rPr lang="it-IT" b="1" dirty="0" smtClean="0"/>
            <a:t> connection (alimentazione della nave da presa terrestre).</a:t>
          </a:r>
          <a:endParaRPr lang="it-IT" dirty="0"/>
        </a:p>
      </dgm:t>
    </dgm:pt>
    <dgm:pt modelId="{52399E79-B562-40ED-A82D-F043AC4E8E35}" type="parTrans" cxnId="{2B1722CF-7F8E-4D35-9402-B027EBBA7116}">
      <dgm:prSet/>
      <dgm:spPr/>
      <dgm:t>
        <a:bodyPr/>
        <a:lstStyle/>
        <a:p>
          <a:endParaRPr lang="it-IT"/>
        </a:p>
      </dgm:t>
    </dgm:pt>
    <dgm:pt modelId="{31800BDB-F5BC-4F9A-8DFA-70BA95631B27}" type="sibTrans" cxnId="{2B1722CF-7F8E-4D35-9402-B027EBBA7116}">
      <dgm:prSet/>
      <dgm:spPr/>
      <dgm:t>
        <a:bodyPr/>
        <a:lstStyle/>
        <a:p>
          <a:endParaRPr lang="it-IT"/>
        </a:p>
      </dgm:t>
    </dgm:pt>
    <dgm:pt modelId="{CD8D8A76-6112-4CD6-A59C-7213B603CCD5}" type="pres">
      <dgm:prSet presAssocID="{9AB38837-1A43-490C-8C31-62B5D4D843BF}" presName="diagram" presStyleCnt="0">
        <dgm:presLayoutVars>
          <dgm:dir/>
          <dgm:resizeHandles val="exact"/>
        </dgm:presLayoutVars>
      </dgm:prSet>
      <dgm:spPr/>
      <dgm:t>
        <a:bodyPr/>
        <a:lstStyle/>
        <a:p>
          <a:endParaRPr lang="it-IT"/>
        </a:p>
      </dgm:t>
    </dgm:pt>
    <dgm:pt modelId="{914F582E-0564-4531-BDE3-0EF9ECA98A5E}" type="pres">
      <dgm:prSet presAssocID="{65322E0A-3A2F-4A54-BFF8-1D044F5CBA53}" presName="node" presStyleLbl="node1" presStyleIdx="0" presStyleCnt="5">
        <dgm:presLayoutVars>
          <dgm:bulletEnabled val="1"/>
        </dgm:presLayoutVars>
      </dgm:prSet>
      <dgm:spPr/>
      <dgm:t>
        <a:bodyPr/>
        <a:lstStyle/>
        <a:p>
          <a:endParaRPr lang="it-IT"/>
        </a:p>
      </dgm:t>
    </dgm:pt>
    <dgm:pt modelId="{7F13092B-D1CF-4509-95FA-D5C67A75E121}" type="pres">
      <dgm:prSet presAssocID="{053FF092-B410-4E41-B301-F4E5E5C84DE0}" presName="sibTrans" presStyleCnt="0"/>
      <dgm:spPr/>
    </dgm:pt>
    <dgm:pt modelId="{BFC6AD65-C61A-48DB-ADFD-5FE16E8A7A01}" type="pres">
      <dgm:prSet presAssocID="{959607A7-F34B-4A57-87E9-566490A8A6D8}" presName="node" presStyleLbl="node1" presStyleIdx="1" presStyleCnt="5">
        <dgm:presLayoutVars>
          <dgm:bulletEnabled val="1"/>
        </dgm:presLayoutVars>
      </dgm:prSet>
      <dgm:spPr/>
      <dgm:t>
        <a:bodyPr/>
        <a:lstStyle/>
        <a:p>
          <a:endParaRPr lang="it-IT"/>
        </a:p>
      </dgm:t>
    </dgm:pt>
    <dgm:pt modelId="{68A43C8C-6BC2-4165-91F8-4F2D8259074E}" type="pres">
      <dgm:prSet presAssocID="{820CD608-3D72-4680-B97E-209B4782F055}" presName="sibTrans" presStyleCnt="0"/>
      <dgm:spPr/>
    </dgm:pt>
    <dgm:pt modelId="{106398E9-8177-40CA-A70B-328B872EDC47}" type="pres">
      <dgm:prSet presAssocID="{0B9DB6D2-484A-4D60-93CF-B446773302DB}" presName="node" presStyleLbl="node1" presStyleIdx="2" presStyleCnt="5">
        <dgm:presLayoutVars>
          <dgm:bulletEnabled val="1"/>
        </dgm:presLayoutVars>
      </dgm:prSet>
      <dgm:spPr/>
      <dgm:t>
        <a:bodyPr/>
        <a:lstStyle/>
        <a:p>
          <a:endParaRPr lang="it-IT"/>
        </a:p>
      </dgm:t>
    </dgm:pt>
    <dgm:pt modelId="{ED0B61D4-DBD1-48AC-8291-6E2E0F4EC8E2}" type="pres">
      <dgm:prSet presAssocID="{B7BFF371-8192-48C1-92FB-22A925453363}" presName="sibTrans" presStyleCnt="0"/>
      <dgm:spPr/>
    </dgm:pt>
    <dgm:pt modelId="{D0F9B7FA-EAFD-462A-B95F-8AD3FA20D43A}" type="pres">
      <dgm:prSet presAssocID="{E384F9AF-C84E-45FF-BF1E-5FE995492D6B}" presName="node" presStyleLbl="node1" presStyleIdx="3" presStyleCnt="5">
        <dgm:presLayoutVars>
          <dgm:bulletEnabled val="1"/>
        </dgm:presLayoutVars>
      </dgm:prSet>
      <dgm:spPr/>
      <dgm:t>
        <a:bodyPr/>
        <a:lstStyle/>
        <a:p>
          <a:endParaRPr lang="it-IT"/>
        </a:p>
      </dgm:t>
    </dgm:pt>
    <dgm:pt modelId="{46EEFEAB-F1F7-464B-BF46-A2F19C8C2443}" type="pres">
      <dgm:prSet presAssocID="{B6ACB9BE-923A-4B04-875B-BBC597666076}" presName="sibTrans" presStyleCnt="0"/>
      <dgm:spPr/>
    </dgm:pt>
    <dgm:pt modelId="{7BEF223A-A95D-4160-95F8-96A84AAFF263}" type="pres">
      <dgm:prSet presAssocID="{B07D3692-5BBA-4587-85A7-AA5BD5381922}" presName="node" presStyleLbl="node1" presStyleIdx="4" presStyleCnt="5">
        <dgm:presLayoutVars>
          <dgm:bulletEnabled val="1"/>
        </dgm:presLayoutVars>
      </dgm:prSet>
      <dgm:spPr/>
      <dgm:t>
        <a:bodyPr/>
        <a:lstStyle/>
        <a:p>
          <a:endParaRPr lang="it-IT"/>
        </a:p>
      </dgm:t>
    </dgm:pt>
  </dgm:ptLst>
  <dgm:cxnLst>
    <dgm:cxn modelId="{B7FE08B5-D3B9-462A-BDB1-FF8D0BB4D424}" type="presOf" srcId="{65322E0A-3A2F-4A54-BFF8-1D044F5CBA53}" destId="{914F582E-0564-4531-BDE3-0EF9ECA98A5E}" srcOrd="0" destOrd="0" presId="urn:microsoft.com/office/officeart/2005/8/layout/default"/>
    <dgm:cxn modelId="{CE28D870-84FD-4B32-BC58-6EA26503AAFF}" type="presOf" srcId="{9AB38837-1A43-490C-8C31-62B5D4D843BF}" destId="{CD8D8A76-6112-4CD6-A59C-7213B603CCD5}" srcOrd="0" destOrd="0" presId="urn:microsoft.com/office/officeart/2005/8/layout/default"/>
    <dgm:cxn modelId="{DB8DA3B2-D480-4FB7-8438-4F809778D475}" srcId="{9AB38837-1A43-490C-8C31-62B5D4D843BF}" destId="{65322E0A-3A2F-4A54-BFF8-1D044F5CBA53}" srcOrd="0" destOrd="0" parTransId="{EC567F22-A2FC-421D-89ED-293E6E04C5DB}" sibTransId="{053FF092-B410-4E41-B301-F4E5E5C84DE0}"/>
    <dgm:cxn modelId="{6A608174-BFAF-4C8C-B7AB-6606FC87A010}" type="presOf" srcId="{0B9DB6D2-484A-4D60-93CF-B446773302DB}" destId="{106398E9-8177-40CA-A70B-328B872EDC47}" srcOrd="0" destOrd="0" presId="urn:microsoft.com/office/officeart/2005/8/layout/default"/>
    <dgm:cxn modelId="{0A0D5767-27FD-41A3-BFCC-8EF6E67CB898}" type="presOf" srcId="{959607A7-F34B-4A57-87E9-566490A8A6D8}" destId="{BFC6AD65-C61A-48DB-ADFD-5FE16E8A7A01}" srcOrd="0" destOrd="0" presId="urn:microsoft.com/office/officeart/2005/8/layout/default"/>
    <dgm:cxn modelId="{37C9C995-C0CB-4573-8239-90599ED45930}" type="presOf" srcId="{B07D3692-5BBA-4587-85A7-AA5BD5381922}" destId="{7BEF223A-A95D-4160-95F8-96A84AAFF263}" srcOrd="0" destOrd="0" presId="urn:microsoft.com/office/officeart/2005/8/layout/default"/>
    <dgm:cxn modelId="{3468DC3D-2C9A-4F15-90DA-E0AB7BCE2470}" srcId="{9AB38837-1A43-490C-8C31-62B5D4D843BF}" destId="{959607A7-F34B-4A57-87E9-566490A8A6D8}" srcOrd="1" destOrd="0" parTransId="{C97DA11D-C566-475B-B6D5-0BC6F1F97D6C}" sibTransId="{820CD608-3D72-4680-B97E-209B4782F055}"/>
    <dgm:cxn modelId="{DB88D0D4-3448-4EBB-A3D2-A782910990F1}" srcId="{9AB38837-1A43-490C-8C31-62B5D4D843BF}" destId="{0B9DB6D2-484A-4D60-93CF-B446773302DB}" srcOrd="2" destOrd="0" parTransId="{D66C2BCE-7896-4755-9C7F-33BA68E52843}" sibTransId="{B7BFF371-8192-48C1-92FB-22A925453363}"/>
    <dgm:cxn modelId="{F37B9A6B-A00F-43CF-A407-3042CB342A02}" type="presOf" srcId="{E384F9AF-C84E-45FF-BF1E-5FE995492D6B}" destId="{D0F9B7FA-EAFD-462A-B95F-8AD3FA20D43A}" srcOrd="0" destOrd="0" presId="urn:microsoft.com/office/officeart/2005/8/layout/default"/>
    <dgm:cxn modelId="{2B1722CF-7F8E-4D35-9402-B027EBBA7116}" srcId="{9AB38837-1A43-490C-8C31-62B5D4D843BF}" destId="{B07D3692-5BBA-4587-85A7-AA5BD5381922}" srcOrd="4" destOrd="0" parTransId="{52399E79-B562-40ED-A82D-F043AC4E8E35}" sibTransId="{31800BDB-F5BC-4F9A-8DFA-70BA95631B27}"/>
    <dgm:cxn modelId="{D1148C30-86B3-4BED-AC1E-48028D4387D6}" srcId="{9AB38837-1A43-490C-8C31-62B5D4D843BF}" destId="{E384F9AF-C84E-45FF-BF1E-5FE995492D6B}" srcOrd="3" destOrd="0" parTransId="{94CCF640-C0EF-4A23-9A12-4FB1AD724EC1}" sibTransId="{B6ACB9BE-923A-4B04-875B-BBC597666076}"/>
    <dgm:cxn modelId="{20F340A2-6AEA-496A-ACE8-4B54220001D5}" type="presParOf" srcId="{CD8D8A76-6112-4CD6-A59C-7213B603CCD5}" destId="{914F582E-0564-4531-BDE3-0EF9ECA98A5E}" srcOrd="0" destOrd="0" presId="urn:microsoft.com/office/officeart/2005/8/layout/default"/>
    <dgm:cxn modelId="{752C1CA7-B931-4583-B4BC-AC28F2220E7D}" type="presParOf" srcId="{CD8D8A76-6112-4CD6-A59C-7213B603CCD5}" destId="{7F13092B-D1CF-4509-95FA-D5C67A75E121}" srcOrd="1" destOrd="0" presId="urn:microsoft.com/office/officeart/2005/8/layout/default"/>
    <dgm:cxn modelId="{5DD53AC9-FD82-4D59-B3AC-6BBCB8F30514}" type="presParOf" srcId="{CD8D8A76-6112-4CD6-A59C-7213B603CCD5}" destId="{BFC6AD65-C61A-48DB-ADFD-5FE16E8A7A01}" srcOrd="2" destOrd="0" presId="urn:microsoft.com/office/officeart/2005/8/layout/default"/>
    <dgm:cxn modelId="{14F4B039-AE4E-47E6-A4AA-5D39407C9019}" type="presParOf" srcId="{CD8D8A76-6112-4CD6-A59C-7213B603CCD5}" destId="{68A43C8C-6BC2-4165-91F8-4F2D8259074E}" srcOrd="3" destOrd="0" presId="urn:microsoft.com/office/officeart/2005/8/layout/default"/>
    <dgm:cxn modelId="{3CA30AD1-734A-442C-8D71-D903753C1170}" type="presParOf" srcId="{CD8D8A76-6112-4CD6-A59C-7213B603CCD5}" destId="{106398E9-8177-40CA-A70B-328B872EDC47}" srcOrd="4" destOrd="0" presId="urn:microsoft.com/office/officeart/2005/8/layout/default"/>
    <dgm:cxn modelId="{3A17A45F-63B9-42A2-BDF2-0F396FDEBF29}" type="presParOf" srcId="{CD8D8A76-6112-4CD6-A59C-7213B603CCD5}" destId="{ED0B61D4-DBD1-48AC-8291-6E2E0F4EC8E2}" srcOrd="5" destOrd="0" presId="urn:microsoft.com/office/officeart/2005/8/layout/default"/>
    <dgm:cxn modelId="{7559EDE5-77E8-4305-9683-17B12A488E75}" type="presParOf" srcId="{CD8D8A76-6112-4CD6-A59C-7213B603CCD5}" destId="{D0F9B7FA-EAFD-462A-B95F-8AD3FA20D43A}" srcOrd="6" destOrd="0" presId="urn:microsoft.com/office/officeart/2005/8/layout/default"/>
    <dgm:cxn modelId="{CA82186B-B92A-44BA-A67A-D7765BF262B2}" type="presParOf" srcId="{CD8D8A76-6112-4CD6-A59C-7213B603CCD5}" destId="{46EEFEAB-F1F7-464B-BF46-A2F19C8C2443}" srcOrd="7" destOrd="0" presId="urn:microsoft.com/office/officeart/2005/8/layout/default"/>
    <dgm:cxn modelId="{B800FD56-3D94-432D-864E-EB01B19EFB45}" type="presParOf" srcId="{CD8D8A76-6112-4CD6-A59C-7213B603CCD5}" destId="{7BEF223A-A95D-4160-95F8-96A84AAFF263}"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27DF83B-9E1F-4AEF-900D-1EF8EC25E544}"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it-IT"/>
        </a:p>
      </dgm:t>
    </dgm:pt>
    <dgm:pt modelId="{2C098C09-6415-4B9D-A66F-D937D7E4D465}">
      <dgm:prSet/>
      <dgm:spPr/>
      <dgm:t>
        <a:bodyPr/>
        <a:lstStyle/>
        <a:p>
          <a:pPr rtl="0"/>
          <a:r>
            <a:rPr lang="en-US" b="1" smtClean="0"/>
            <a:t>DG failure</a:t>
          </a:r>
          <a:endParaRPr lang="it-IT"/>
        </a:p>
      </dgm:t>
    </dgm:pt>
    <dgm:pt modelId="{82E7D5BA-1D85-4B67-84D4-BEB2C3219AB1}" type="parTrans" cxnId="{ED8EC061-2886-4F56-9B7B-52A46FB1C793}">
      <dgm:prSet/>
      <dgm:spPr/>
      <dgm:t>
        <a:bodyPr/>
        <a:lstStyle/>
        <a:p>
          <a:endParaRPr lang="it-IT"/>
        </a:p>
      </dgm:t>
    </dgm:pt>
    <dgm:pt modelId="{B2859B4B-9BE1-4D2A-8451-FEB4C895CEDC}" type="sibTrans" cxnId="{ED8EC061-2886-4F56-9B7B-52A46FB1C793}">
      <dgm:prSet/>
      <dgm:spPr/>
      <dgm:t>
        <a:bodyPr/>
        <a:lstStyle/>
        <a:p>
          <a:endParaRPr lang="it-IT"/>
        </a:p>
      </dgm:t>
    </dgm:pt>
    <dgm:pt modelId="{03619762-DFAB-4F62-9A92-9666EB885102}">
      <dgm:prSet/>
      <dgm:spPr/>
      <dgm:t>
        <a:bodyPr/>
        <a:lstStyle/>
        <a:p>
          <a:pPr rtl="0"/>
          <a:r>
            <a:rPr lang="en-US" b="1" smtClean="0"/>
            <a:t>Richiesta di più potenza </a:t>
          </a:r>
          <a:endParaRPr lang="it-IT"/>
        </a:p>
      </dgm:t>
    </dgm:pt>
    <dgm:pt modelId="{0190D44F-D735-40B4-8B36-57505D9FD123}" type="parTrans" cxnId="{09E57EEE-66B7-4F05-8233-86988284261F}">
      <dgm:prSet/>
      <dgm:spPr/>
      <dgm:t>
        <a:bodyPr/>
        <a:lstStyle/>
        <a:p>
          <a:endParaRPr lang="it-IT"/>
        </a:p>
      </dgm:t>
    </dgm:pt>
    <dgm:pt modelId="{35279ECE-C093-4B9F-B483-C6F14B214EDF}" type="sibTrans" cxnId="{09E57EEE-66B7-4F05-8233-86988284261F}">
      <dgm:prSet/>
      <dgm:spPr/>
      <dgm:t>
        <a:bodyPr/>
        <a:lstStyle/>
        <a:p>
          <a:endParaRPr lang="it-IT"/>
        </a:p>
      </dgm:t>
    </dgm:pt>
    <dgm:pt modelId="{CAB9FA32-3583-4451-B95B-9997786E2E7E}">
      <dgm:prSet/>
      <dgm:spPr/>
      <dgm:t>
        <a:bodyPr/>
        <a:lstStyle/>
        <a:p>
          <a:pPr rtl="0"/>
          <a:r>
            <a:rPr lang="en-US" b="1" smtClean="0"/>
            <a:t>Blackout</a:t>
          </a:r>
          <a:endParaRPr lang="it-IT"/>
        </a:p>
      </dgm:t>
    </dgm:pt>
    <dgm:pt modelId="{E624E8DE-B1D0-456A-906D-2E788571CFD1}" type="parTrans" cxnId="{2BC1BCE9-EC11-4A42-8F18-41A322147274}">
      <dgm:prSet/>
      <dgm:spPr/>
      <dgm:t>
        <a:bodyPr/>
        <a:lstStyle/>
        <a:p>
          <a:endParaRPr lang="it-IT"/>
        </a:p>
      </dgm:t>
    </dgm:pt>
    <dgm:pt modelId="{17898A13-B2B2-410C-8D6C-F19BAC87FA15}" type="sibTrans" cxnId="{2BC1BCE9-EC11-4A42-8F18-41A322147274}">
      <dgm:prSet/>
      <dgm:spPr/>
      <dgm:t>
        <a:bodyPr/>
        <a:lstStyle/>
        <a:p>
          <a:endParaRPr lang="it-IT"/>
        </a:p>
      </dgm:t>
    </dgm:pt>
    <dgm:pt modelId="{3799D66C-3DBC-45CF-A555-E8014751A21A}">
      <dgm:prSet/>
      <dgm:spPr/>
      <dgm:t>
        <a:bodyPr/>
        <a:lstStyle/>
        <a:p>
          <a:pPr rtl="0"/>
          <a:r>
            <a:rPr lang="en-US" b="1" smtClean="0"/>
            <a:t>Overload, Underfrequency.</a:t>
          </a:r>
          <a:endParaRPr lang="it-IT"/>
        </a:p>
      </dgm:t>
    </dgm:pt>
    <dgm:pt modelId="{DCB1FDB5-8B4E-4BE6-BA00-DFDED3AA7CDF}" type="parTrans" cxnId="{1E80D0F5-DEC4-4EF3-95A1-363E68373A49}">
      <dgm:prSet/>
      <dgm:spPr/>
      <dgm:t>
        <a:bodyPr/>
        <a:lstStyle/>
        <a:p>
          <a:endParaRPr lang="it-IT"/>
        </a:p>
      </dgm:t>
    </dgm:pt>
    <dgm:pt modelId="{C5E82DB9-9F01-4340-879E-0347E7D38A83}" type="sibTrans" cxnId="{1E80D0F5-DEC4-4EF3-95A1-363E68373A49}">
      <dgm:prSet/>
      <dgm:spPr/>
      <dgm:t>
        <a:bodyPr/>
        <a:lstStyle/>
        <a:p>
          <a:endParaRPr lang="it-IT"/>
        </a:p>
      </dgm:t>
    </dgm:pt>
    <dgm:pt modelId="{E09CFE2B-7FC3-4348-AD8A-1CD8609D69BC}">
      <dgm:prSet/>
      <dgm:spPr/>
      <dgm:t>
        <a:bodyPr/>
        <a:lstStyle/>
        <a:p>
          <a:pPr rtl="0"/>
          <a:r>
            <a:rPr lang="en-US" b="1" smtClean="0"/>
            <a:t>Più in generale attivazione dei relè di protezione</a:t>
          </a:r>
          <a:endParaRPr lang="it-IT"/>
        </a:p>
      </dgm:t>
    </dgm:pt>
    <dgm:pt modelId="{5DB28EDE-333C-4084-9F55-33886E0629BA}" type="parTrans" cxnId="{CCDE1D42-1CB8-4B9A-B538-9FE7A78A9756}">
      <dgm:prSet/>
      <dgm:spPr/>
      <dgm:t>
        <a:bodyPr/>
        <a:lstStyle/>
        <a:p>
          <a:endParaRPr lang="it-IT"/>
        </a:p>
      </dgm:t>
    </dgm:pt>
    <dgm:pt modelId="{F5ECE8E5-8F5F-4A32-A2B4-F362E1949A74}" type="sibTrans" cxnId="{CCDE1D42-1CB8-4B9A-B538-9FE7A78A9756}">
      <dgm:prSet/>
      <dgm:spPr/>
      <dgm:t>
        <a:bodyPr/>
        <a:lstStyle/>
        <a:p>
          <a:endParaRPr lang="it-IT"/>
        </a:p>
      </dgm:t>
    </dgm:pt>
    <dgm:pt modelId="{0969CD82-66B0-41FF-9661-0D0077775316}" type="pres">
      <dgm:prSet presAssocID="{327DF83B-9E1F-4AEF-900D-1EF8EC25E544}" presName="linear" presStyleCnt="0">
        <dgm:presLayoutVars>
          <dgm:animLvl val="lvl"/>
          <dgm:resizeHandles val="exact"/>
        </dgm:presLayoutVars>
      </dgm:prSet>
      <dgm:spPr/>
      <dgm:t>
        <a:bodyPr/>
        <a:lstStyle/>
        <a:p>
          <a:endParaRPr lang="it-IT"/>
        </a:p>
      </dgm:t>
    </dgm:pt>
    <dgm:pt modelId="{C5CD3FED-112B-42E8-A94B-30E571D1BFF0}" type="pres">
      <dgm:prSet presAssocID="{2C098C09-6415-4B9D-A66F-D937D7E4D465}" presName="parentText" presStyleLbl="node1" presStyleIdx="0" presStyleCnt="5">
        <dgm:presLayoutVars>
          <dgm:chMax val="0"/>
          <dgm:bulletEnabled val="1"/>
        </dgm:presLayoutVars>
      </dgm:prSet>
      <dgm:spPr/>
      <dgm:t>
        <a:bodyPr/>
        <a:lstStyle/>
        <a:p>
          <a:endParaRPr lang="it-IT"/>
        </a:p>
      </dgm:t>
    </dgm:pt>
    <dgm:pt modelId="{0BEC9660-E8E4-4B2B-B24C-189D66E6934C}" type="pres">
      <dgm:prSet presAssocID="{B2859B4B-9BE1-4D2A-8451-FEB4C895CEDC}" presName="spacer" presStyleCnt="0"/>
      <dgm:spPr/>
    </dgm:pt>
    <dgm:pt modelId="{D4C85350-CD61-4B8B-A5FF-B845E6BABC2D}" type="pres">
      <dgm:prSet presAssocID="{03619762-DFAB-4F62-9A92-9666EB885102}" presName="parentText" presStyleLbl="node1" presStyleIdx="1" presStyleCnt="5">
        <dgm:presLayoutVars>
          <dgm:chMax val="0"/>
          <dgm:bulletEnabled val="1"/>
        </dgm:presLayoutVars>
      </dgm:prSet>
      <dgm:spPr/>
      <dgm:t>
        <a:bodyPr/>
        <a:lstStyle/>
        <a:p>
          <a:endParaRPr lang="it-IT"/>
        </a:p>
      </dgm:t>
    </dgm:pt>
    <dgm:pt modelId="{F037BAE7-23C0-451C-A1C6-890F4E888B35}" type="pres">
      <dgm:prSet presAssocID="{35279ECE-C093-4B9F-B483-C6F14B214EDF}" presName="spacer" presStyleCnt="0"/>
      <dgm:spPr/>
    </dgm:pt>
    <dgm:pt modelId="{449FE750-CFCF-4A27-877B-CCB8004B371B}" type="pres">
      <dgm:prSet presAssocID="{CAB9FA32-3583-4451-B95B-9997786E2E7E}" presName="parentText" presStyleLbl="node1" presStyleIdx="2" presStyleCnt="5">
        <dgm:presLayoutVars>
          <dgm:chMax val="0"/>
          <dgm:bulletEnabled val="1"/>
        </dgm:presLayoutVars>
      </dgm:prSet>
      <dgm:spPr/>
      <dgm:t>
        <a:bodyPr/>
        <a:lstStyle/>
        <a:p>
          <a:endParaRPr lang="it-IT"/>
        </a:p>
      </dgm:t>
    </dgm:pt>
    <dgm:pt modelId="{15D5C2C3-B74B-4C7D-85DF-503005DAC7D7}" type="pres">
      <dgm:prSet presAssocID="{17898A13-B2B2-410C-8D6C-F19BAC87FA15}" presName="spacer" presStyleCnt="0"/>
      <dgm:spPr/>
    </dgm:pt>
    <dgm:pt modelId="{1A7F882C-608D-4CC4-ACEF-F92312FB84F6}" type="pres">
      <dgm:prSet presAssocID="{3799D66C-3DBC-45CF-A555-E8014751A21A}" presName="parentText" presStyleLbl="node1" presStyleIdx="3" presStyleCnt="5">
        <dgm:presLayoutVars>
          <dgm:chMax val="0"/>
          <dgm:bulletEnabled val="1"/>
        </dgm:presLayoutVars>
      </dgm:prSet>
      <dgm:spPr/>
      <dgm:t>
        <a:bodyPr/>
        <a:lstStyle/>
        <a:p>
          <a:endParaRPr lang="it-IT"/>
        </a:p>
      </dgm:t>
    </dgm:pt>
    <dgm:pt modelId="{D5F986A6-9693-4A0F-BC8C-F941A42E08A2}" type="pres">
      <dgm:prSet presAssocID="{C5E82DB9-9F01-4340-879E-0347E7D38A83}" presName="spacer" presStyleCnt="0"/>
      <dgm:spPr/>
    </dgm:pt>
    <dgm:pt modelId="{DCCD3328-0C63-4EA8-926B-83AEF5977D9F}" type="pres">
      <dgm:prSet presAssocID="{E09CFE2B-7FC3-4348-AD8A-1CD8609D69BC}" presName="parentText" presStyleLbl="node1" presStyleIdx="4" presStyleCnt="5">
        <dgm:presLayoutVars>
          <dgm:chMax val="0"/>
          <dgm:bulletEnabled val="1"/>
        </dgm:presLayoutVars>
      </dgm:prSet>
      <dgm:spPr/>
      <dgm:t>
        <a:bodyPr/>
        <a:lstStyle/>
        <a:p>
          <a:endParaRPr lang="it-IT"/>
        </a:p>
      </dgm:t>
    </dgm:pt>
  </dgm:ptLst>
  <dgm:cxnLst>
    <dgm:cxn modelId="{F0460C51-46E8-4C3A-814E-1F069C0E7590}" type="presOf" srcId="{03619762-DFAB-4F62-9A92-9666EB885102}" destId="{D4C85350-CD61-4B8B-A5FF-B845E6BABC2D}" srcOrd="0" destOrd="0" presId="urn:microsoft.com/office/officeart/2005/8/layout/vList2"/>
    <dgm:cxn modelId="{32C0C982-F7AA-4FDE-BA84-B9EFEFDC77C0}" type="presOf" srcId="{327DF83B-9E1F-4AEF-900D-1EF8EC25E544}" destId="{0969CD82-66B0-41FF-9661-0D0077775316}" srcOrd="0" destOrd="0" presId="urn:microsoft.com/office/officeart/2005/8/layout/vList2"/>
    <dgm:cxn modelId="{B4DFAF32-07F7-4DB2-A187-1650F2FD6BCD}" type="presOf" srcId="{CAB9FA32-3583-4451-B95B-9997786E2E7E}" destId="{449FE750-CFCF-4A27-877B-CCB8004B371B}" srcOrd="0" destOrd="0" presId="urn:microsoft.com/office/officeart/2005/8/layout/vList2"/>
    <dgm:cxn modelId="{09E57EEE-66B7-4F05-8233-86988284261F}" srcId="{327DF83B-9E1F-4AEF-900D-1EF8EC25E544}" destId="{03619762-DFAB-4F62-9A92-9666EB885102}" srcOrd="1" destOrd="0" parTransId="{0190D44F-D735-40B4-8B36-57505D9FD123}" sibTransId="{35279ECE-C093-4B9F-B483-C6F14B214EDF}"/>
    <dgm:cxn modelId="{1E80D0F5-DEC4-4EF3-95A1-363E68373A49}" srcId="{327DF83B-9E1F-4AEF-900D-1EF8EC25E544}" destId="{3799D66C-3DBC-45CF-A555-E8014751A21A}" srcOrd="3" destOrd="0" parTransId="{DCB1FDB5-8B4E-4BE6-BA00-DFDED3AA7CDF}" sibTransId="{C5E82DB9-9F01-4340-879E-0347E7D38A83}"/>
    <dgm:cxn modelId="{AC7D2061-26FA-44A4-A6FD-BC70C427940E}" type="presOf" srcId="{E09CFE2B-7FC3-4348-AD8A-1CD8609D69BC}" destId="{DCCD3328-0C63-4EA8-926B-83AEF5977D9F}" srcOrd="0" destOrd="0" presId="urn:microsoft.com/office/officeart/2005/8/layout/vList2"/>
    <dgm:cxn modelId="{ED8EC061-2886-4F56-9B7B-52A46FB1C793}" srcId="{327DF83B-9E1F-4AEF-900D-1EF8EC25E544}" destId="{2C098C09-6415-4B9D-A66F-D937D7E4D465}" srcOrd="0" destOrd="0" parTransId="{82E7D5BA-1D85-4B67-84D4-BEB2C3219AB1}" sibTransId="{B2859B4B-9BE1-4D2A-8451-FEB4C895CEDC}"/>
    <dgm:cxn modelId="{2BC1BCE9-EC11-4A42-8F18-41A322147274}" srcId="{327DF83B-9E1F-4AEF-900D-1EF8EC25E544}" destId="{CAB9FA32-3583-4451-B95B-9997786E2E7E}" srcOrd="2" destOrd="0" parTransId="{E624E8DE-B1D0-456A-906D-2E788571CFD1}" sibTransId="{17898A13-B2B2-410C-8D6C-F19BAC87FA15}"/>
    <dgm:cxn modelId="{2967B232-A829-44E9-8E09-3B60C01EBD44}" type="presOf" srcId="{2C098C09-6415-4B9D-A66F-D937D7E4D465}" destId="{C5CD3FED-112B-42E8-A94B-30E571D1BFF0}" srcOrd="0" destOrd="0" presId="urn:microsoft.com/office/officeart/2005/8/layout/vList2"/>
    <dgm:cxn modelId="{2A70433C-F98D-469B-A21C-923D0D1762BC}" type="presOf" srcId="{3799D66C-3DBC-45CF-A555-E8014751A21A}" destId="{1A7F882C-608D-4CC4-ACEF-F92312FB84F6}" srcOrd="0" destOrd="0" presId="urn:microsoft.com/office/officeart/2005/8/layout/vList2"/>
    <dgm:cxn modelId="{CCDE1D42-1CB8-4B9A-B538-9FE7A78A9756}" srcId="{327DF83B-9E1F-4AEF-900D-1EF8EC25E544}" destId="{E09CFE2B-7FC3-4348-AD8A-1CD8609D69BC}" srcOrd="4" destOrd="0" parTransId="{5DB28EDE-333C-4084-9F55-33886E0629BA}" sibTransId="{F5ECE8E5-8F5F-4A32-A2B4-F362E1949A74}"/>
    <dgm:cxn modelId="{020F519C-3EEB-4F31-858A-A45F85E6DDAA}" type="presParOf" srcId="{0969CD82-66B0-41FF-9661-0D0077775316}" destId="{C5CD3FED-112B-42E8-A94B-30E571D1BFF0}" srcOrd="0" destOrd="0" presId="urn:microsoft.com/office/officeart/2005/8/layout/vList2"/>
    <dgm:cxn modelId="{A79448C9-1821-40FC-84AC-A9D685960EA6}" type="presParOf" srcId="{0969CD82-66B0-41FF-9661-0D0077775316}" destId="{0BEC9660-E8E4-4B2B-B24C-189D66E6934C}" srcOrd="1" destOrd="0" presId="urn:microsoft.com/office/officeart/2005/8/layout/vList2"/>
    <dgm:cxn modelId="{3263E7DC-075F-4223-9FC4-1910E897D954}" type="presParOf" srcId="{0969CD82-66B0-41FF-9661-0D0077775316}" destId="{D4C85350-CD61-4B8B-A5FF-B845E6BABC2D}" srcOrd="2" destOrd="0" presId="urn:microsoft.com/office/officeart/2005/8/layout/vList2"/>
    <dgm:cxn modelId="{7819BCFE-A3DF-46D6-9F79-095DE3F98DD3}" type="presParOf" srcId="{0969CD82-66B0-41FF-9661-0D0077775316}" destId="{F037BAE7-23C0-451C-A1C6-890F4E888B35}" srcOrd="3" destOrd="0" presId="urn:microsoft.com/office/officeart/2005/8/layout/vList2"/>
    <dgm:cxn modelId="{7A922E4E-3892-4F7B-BD33-F97DF0DAD4BE}" type="presParOf" srcId="{0969CD82-66B0-41FF-9661-0D0077775316}" destId="{449FE750-CFCF-4A27-877B-CCB8004B371B}" srcOrd="4" destOrd="0" presId="urn:microsoft.com/office/officeart/2005/8/layout/vList2"/>
    <dgm:cxn modelId="{0B63330B-1724-48EC-886A-0FE7EE4E3920}" type="presParOf" srcId="{0969CD82-66B0-41FF-9661-0D0077775316}" destId="{15D5C2C3-B74B-4C7D-85DF-503005DAC7D7}" srcOrd="5" destOrd="0" presId="urn:microsoft.com/office/officeart/2005/8/layout/vList2"/>
    <dgm:cxn modelId="{DD4B5ACB-9ADA-4386-934A-2AE66561CF6E}" type="presParOf" srcId="{0969CD82-66B0-41FF-9661-0D0077775316}" destId="{1A7F882C-608D-4CC4-ACEF-F92312FB84F6}" srcOrd="6" destOrd="0" presId="urn:microsoft.com/office/officeart/2005/8/layout/vList2"/>
    <dgm:cxn modelId="{A14202AD-2F41-4FD6-872B-D237419AAF5A}" type="presParOf" srcId="{0969CD82-66B0-41FF-9661-0D0077775316}" destId="{D5F986A6-9693-4A0F-BC8C-F941A42E08A2}" srcOrd="7" destOrd="0" presId="urn:microsoft.com/office/officeart/2005/8/layout/vList2"/>
    <dgm:cxn modelId="{F262DE32-22EE-49AA-AB52-3B5712ACA597}" type="presParOf" srcId="{0969CD82-66B0-41FF-9661-0D0077775316}" destId="{DCCD3328-0C63-4EA8-926B-83AEF5977D9F}"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77FCD7-1EB3-46CA-B334-19EF0A303DD3}"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it-IT"/>
        </a:p>
      </dgm:t>
    </dgm:pt>
    <dgm:pt modelId="{29D59196-1DBB-4CC3-97DE-BDE90494B382}">
      <dgm:prSet/>
      <dgm:spPr/>
      <dgm:t>
        <a:bodyPr/>
        <a:lstStyle/>
        <a:p>
          <a:pPr rtl="0"/>
          <a:r>
            <a:rPr lang="it-IT" smtClean="0"/>
            <a:t>Se si applica ad una cellula eccitabile un impulso di corrente di polarità inversa a quella  della cellula stessa, il potenziale da negativo diviene positivo per ritornare di nuovo al  valore iniziale. Quando lo stimolo elettrico eccita la cellula, aumenta notevolmente la  permeabilità della membrana agli ioni sodio che, entrando nel citoplasma della cellula,  prima la depolarizzano, annullando la differenza di potenziale tra interno ed esterno, e  poi ne causano l'inversione di polarità.</a:t>
          </a:r>
          <a:endParaRPr lang="it-IT"/>
        </a:p>
      </dgm:t>
    </dgm:pt>
    <dgm:pt modelId="{29279E22-6EAE-4343-933A-32F59B466229}" type="parTrans" cxnId="{82DD9CC4-42D0-445B-A339-814913312848}">
      <dgm:prSet/>
      <dgm:spPr/>
      <dgm:t>
        <a:bodyPr/>
        <a:lstStyle/>
        <a:p>
          <a:endParaRPr lang="it-IT"/>
        </a:p>
      </dgm:t>
    </dgm:pt>
    <dgm:pt modelId="{B7334CC8-90BF-4DD4-8BA6-07CF771001D8}" type="sibTrans" cxnId="{82DD9CC4-42D0-445B-A339-814913312848}">
      <dgm:prSet/>
      <dgm:spPr/>
      <dgm:t>
        <a:bodyPr/>
        <a:lstStyle/>
        <a:p>
          <a:endParaRPr lang="it-IT"/>
        </a:p>
      </dgm:t>
    </dgm:pt>
    <dgm:pt modelId="{2609142A-07F3-46AE-A853-A8DE7023CA24}" type="pres">
      <dgm:prSet presAssocID="{0977FCD7-1EB3-46CA-B334-19EF0A303DD3}" presName="linear" presStyleCnt="0">
        <dgm:presLayoutVars>
          <dgm:animLvl val="lvl"/>
          <dgm:resizeHandles val="exact"/>
        </dgm:presLayoutVars>
      </dgm:prSet>
      <dgm:spPr/>
      <dgm:t>
        <a:bodyPr/>
        <a:lstStyle/>
        <a:p>
          <a:endParaRPr lang="it-IT"/>
        </a:p>
      </dgm:t>
    </dgm:pt>
    <dgm:pt modelId="{A3784555-2AED-499F-86F6-3C41097C2637}" type="pres">
      <dgm:prSet presAssocID="{29D59196-1DBB-4CC3-97DE-BDE90494B382}" presName="parentText" presStyleLbl="node1" presStyleIdx="0" presStyleCnt="1" custScaleX="97649">
        <dgm:presLayoutVars>
          <dgm:chMax val="0"/>
          <dgm:bulletEnabled val="1"/>
        </dgm:presLayoutVars>
      </dgm:prSet>
      <dgm:spPr/>
      <dgm:t>
        <a:bodyPr/>
        <a:lstStyle/>
        <a:p>
          <a:endParaRPr lang="it-IT"/>
        </a:p>
      </dgm:t>
    </dgm:pt>
  </dgm:ptLst>
  <dgm:cxnLst>
    <dgm:cxn modelId="{8EA9C6A3-CC08-4638-BE4F-02424898275E}" type="presOf" srcId="{29D59196-1DBB-4CC3-97DE-BDE90494B382}" destId="{A3784555-2AED-499F-86F6-3C41097C2637}" srcOrd="0" destOrd="0" presId="urn:microsoft.com/office/officeart/2005/8/layout/vList2"/>
    <dgm:cxn modelId="{80CB8373-BE47-432B-A637-5DBA6BEC2D98}" type="presOf" srcId="{0977FCD7-1EB3-46CA-B334-19EF0A303DD3}" destId="{2609142A-07F3-46AE-A853-A8DE7023CA24}" srcOrd="0" destOrd="0" presId="urn:microsoft.com/office/officeart/2005/8/layout/vList2"/>
    <dgm:cxn modelId="{82DD9CC4-42D0-445B-A339-814913312848}" srcId="{0977FCD7-1EB3-46CA-B334-19EF0A303DD3}" destId="{29D59196-1DBB-4CC3-97DE-BDE90494B382}" srcOrd="0" destOrd="0" parTransId="{29279E22-6EAE-4343-933A-32F59B466229}" sibTransId="{B7334CC8-90BF-4DD4-8BA6-07CF771001D8}"/>
    <dgm:cxn modelId="{4694071D-141A-4634-A91F-35AEB306C4C2}" type="presParOf" srcId="{2609142A-07F3-46AE-A853-A8DE7023CA24}" destId="{A3784555-2AED-499F-86F6-3C41097C263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B3F7DD6-683C-465D-B7C9-FD3EC008EFF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it-IT"/>
        </a:p>
      </dgm:t>
    </dgm:pt>
    <dgm:pt modelId="{324A5FFA-F371-4FD3-82B8-75470ABFC4D2}">
      <dgm:prSet/>
      <dgm:spPr/>
      <dgm:t>
        <a:bodyPr/>
        <a:lstStyle/>
        <a:p>
          <a:pPr rtl="0"/>
          <a:r>
            <a:rPr lang="it-IT" dirty="0" smtClean="0"/>
            <a:t>Emessi </a:t>
          </a:r>
          <a:r>
            <a:rPr lang="el-GR" dirty="0" smtClean="0"/>
            <a:t>(ε)</a:t>
          </a:r>
          <a:endParaRPr lang="it-IT" dirty="0"/>
        </a:p>
      </dgm:t>
    </dgm:pt>
    <dgm:pt modelId="{4DFE479D-B092-4995-BFB8-DF0E84219379}" type="parTrans" cxnId="{8FE14AAF-E3C2-4DFD-8767-2BBEFDAC3103}">
      <dgm:prSet/>
      <dgm:spPr/>
      <dgm:t>
        <a:bodyPr/>
        <a:lstStyle/>
        <a:p>
          <a:endParaRPr lang="it-IT"/>
        </a:p>
      </dgm:t>
    </dgm:pt>
    <dgm:pt modelId="{41B4F988-0F20-4667-A1DB-818FAAF26E9C}" type="sibTrans" cxnId="{8FE14AAF-E3C2-4DFD-8767-2BBEFDAC3103}">
      <dgm:prSet/>
      <dgm:spPr/>
      <dgm:t>
        <a:bodyPr/>
        <a:lstStyle/>
        <a:p>
          <a:endParaRPr lang="it-IT"/>
        </a:p>
      </dgm:t>
    </dgm:pt>
    <dgm:pt modelId="{31C6DDF2-5569-4EE6-8B03-34E9602918EE}">
      <dgm:prSet/>
      <dgm:spPr/>
      <dgm:t>
        <a:bodyPr/>
        <a:lstStyle/>
        <a:p>
          <a:pPr rtl="0"/>
          <a:r>
            <a:rPr lang="it-IT" dirty="0" smtClean="0"/>
            <a:t>Riflessi </a:t>
          </a:r>
          <a:r>
            <a:rPr lang="el-GR" dirty="0" smtClean="0"/>
            <a:t>(ρ)</a:t>
          </a:r>
          <a:endParaRPr lang="it-IT" dirty="0"/>
        </a:p>
      </dgm:t>
    </dgm:pt>
    <dgm:pt modelId="{D1E05C86-1721-40B3-A052-9924397AF27E}" type="parTrans" cxnId="{E86CBF0D-A983-42BF-8F6B-02BBE74E6A77}">
      <dgm:prSet/>
      <dgm:spPr/>
      <dgm:t>
        <a:bodyPr/>
        <a:lstStyle/>
        <a:p>
          <a:endParaRPr lang="it-IT"/>
        </a:p>
      </dgm:t>
    </dgm:pt>
    <dgm:pt modelId="{AE61A0CE-B172-4057-B726-4F20959E1250}" type="sibTrans" cxnId="{E86CBF0D-A983-42BF-8F6B-02BBE74E6A77}">
      <dgm:prSet/>
      <dgm:spPr/>
      <dgm:t>
        <a:bodyPr/>
        <a:lstStyle/>
        <a:p>
          <a:endParaRPr lang="it-IT"/>
        </a:p>
      </dgm:t>
    </dgm:pt>
    <dgm:pt modelId="{5DAB7F67-61E0-4D72-BAC7-FFA4696F8994}">
      <dgm:prSet/>
      <dgm:spPr/>
      <dgm:t>
        <a:bodyPr/>
        <a:lstStyle/>
        <a:p>
          <a:pPr rtl="0"/>
          <a:r>
            <a:rPr lang="it-IT" dirty="0" smtClean="0"/>
            <a:t>Trasmessi </a:t>
          </a:r>
          <a:r>
            <a:rPr lang="el-GR" dirty="0" smtClean="0"/>
            <a:t>(τ</a:t>
          </a:r>
          <a:r>
            <a:rPr lang="it-IT" dirty="0" smtClean="0"/>
            <a:t>)</a:t>
          </a:r>
          <a:endParaRPr lang="it-IT" dirty="0"/>
        </a:p>
      </dgm:t>
    </dgm:pt>
    <dgm:pt modelId="{8790D660-8C06-46A4-B4BF-3DD678ADA975}" type="parTrans" cxnId="{2465C9C8-51EB-4E02-BC86-CBD5C2627EE1}">
      <dgm:prSet/>
      <dgm:spPr/>
      <dgm:t>
        <a:bodyPr/>
        <a:lstStyle/>
        <a:p>
          <a:endParaRPr lang="it-IT"/>
        </a:p>
      </dgm:t>
    </dgm:pt>
    <dgm:pt modelId="{1BFAE274-FD1D-4C96-BE2B-27875B1B86BC}" type="sibTrans" cxnId="{2465C9C8-51EB-4E02-BC86-CBD5C2627EE1}">
      <dgm:prSet/>
      <dgm:spPr/>
      <dgm:t>
        <a:bodyPr/>
        <a:lstStyle/>
        <a:p>
          <a:endParaRPr lang="it-IT"/>
        </a:p>
      </dgm:t>
    </dgm:pt>
    <dgm:pt modelId="{23D77111-F1A4-4443-8EEF-8703528E1C35}" type="pres">
      <dgm:prSet presAssocID="{3B3F7DD6-683C-465D-B7C9-FD3EC008EFFE}" presName="linear" presStyleCnt="0">
        <dgm:presLayoutVars>
          <dgm:animLvl val="lvl"/>
          <dgm:resizeHandles val="exact"/>
        </dgm:presLayoutVars>
      </dgm:prSet>
      <dgm:spPr/>
      <dgm:t>
        <a:bodyPr/>
        <a:lstStyle/>
        <a:p>
          <a:endParaRPr lang="it-IT"/>
        </a:p>
      </dgm:t>
    </dgm:pt>
    <dgm:pt modelId="{58271A31-7766-4A77-9D2A-E90C82B746BF}" type="pres">
      <dgm:prSet presAssocID="{324A5FFA-F371-4FD3-82B8-75470ABFC4D2}" presName="parentText" presStyleLbl="node1" presStyleIdx="0" presStyleCnt="3">
        <dgm:presLayoutVars>
          <dgm:chMax val="0"/>
          <dgm:bulletEnabled val="1"/>
        </dgm:presLayoutVars>
      </dgm:prSet>
      <dgm:spPr/>
      <dgm:t>
        <a:bodyPr/>
        <a:lstStyle/>
        <a:p>
          <a:endParaRPr lang="it-IT"/>
        </a:p>
      </dgm:t>
    </dgm:pt>
    <dgm:pt modelId="{D4C76754-79AA-4C05-A7AD-2B49E96A2E9D}" type="pres">
      <dgm:prSet presAssocID="{41B4F988-0F20-4667-A1DB-818FAAF26E9C}" presName="spacer" presStyleCnt="0"/>
      <dgm:spPr/>
    </dgm:pt>
    <dgm:pt modelId="{D21D3299-E0B2-4E6D-9734-1E212658C2AA}" type="pres">
      <dgm:prSet presAssocID="{31C6DDF2-5569-4EE6-8B03-34E9602918EE}" presName="parentText" presStyleLbl="node1" presStyleIdx="1" presStyleCnt="3">
        <dgm:presLayoutVars>
          <dgm:chMax val="0"/>
          <dgm:bulletEnabled val="1"/>
        </dgm:presLayoutVars>
      </dgm:prSet>
      <dgm:spPr/>
      <dgm:t>
        <a:bodyPr/>
        <a:lstStyle/>
        <a:p>
          <a:endParaRPr lang="it-IT"/>
        </a:p>
      </dgm:t>
    </dgm:pt>
    <dgm:pt modelId="{C99A95FE-427E-446A-9FD1-0DC599F21338}" type="pres">
      <dgm:prSet presAssocID="{AE61A0CE-B172-4057-B726-4F20959E1250}" presName="spacer" presStyleCnt="0"/>
      <dgm:spPr/>
    </dgm:pt>
    <dgm:pt modelId="{082C7E87-3A16-44D3-9D9D-EA9228198E98}" type="pres">
      <dgm:prSet presAssocID="{5DAB7F67-61E0-4D72-BAC7-FFA4696F8994}" presName="parentText" presStyleLbl="node1" presStyleIdx="2" presStyleCnt="3" custLinFactNeighborY="-59296">
        <dgm:presLayoutVars>
          <dgm:chMax val="0"/>
          <dgm:bulletEnabled val="1"/>
        </dgm:presLayoutVars>
      </dgm:prSet>
      <dgm:spPr/>
      <dgm:t>
        <a:bodyPr/>
        <a:lstStyle/>
        <a:p>
          <a:endParaRPr lang="it-IT"/>
        </a:p>
      </dgm:t>
    </dgm:pt>
  </dgm:ptLst>
  <dgm:cxnLst>
    <dgm:cxn modelId="{8FE14AAF-E3C2-4DFD-8767-2BBEFDAC3103}" srcId="{3B3F7DD6-683C-465D-B7C9-FD3EC008EFFE}" destId="{324A5FFA-F371-4FD3-82B8-75470ABFC4D2}" srcOrd="0" destOrd="0" parTransId="{4DFE479D-B092-4995-BFB8-DF0E84219379}" sibTransId="{41B4F988-0F20-4667-A1DB-818FAAF26E9C}"/>
    <dgm:cxn modelId="{E86CBF0D-A983-42BF-8F6B-02BBE74E6A77}" srcId="{3B3F7DD6-683C-465D-B7C9-FD3EC008EFFE}" destId="{31C6DDF2-5569-4EE6-8B03-34E9602918EE}" srcOrd="1" destOrd="0" parTransId="{D1E05C86-1721-40B3-A052-9924397AF27E}" sibTransId="{AE61A0CE-B172-4057-B726-4F20959E1250}"/>
    <dgm:cxn modelId="{EEF594F9-1074-4746-B67A-D9C6EAC2BB95}" type="presOf" srcId="{3B3F7DD6-683C-465D-B7C9-FD3EC008EFFE}" destId="{23D77111-F1A4-4443-8EEF-8703528E1C35}" srcOrd="0" destOrd="0" presId="urn:microsoft.com/office/officeart/2005/8/layout/vList2"/>
    <dgm:cxn modelId="{EB46FA8B-AF6B-450B-B9A2-567D169B7383}" type="presOf" srcId="{324A5FFA-F371-4FD3-82B8-75470ABFC4D2}" destId="{58271A31-7766-4A77-9D2A-E90C82B746BF}" srcOrd="0" destOrd="0" presId="urn:microsoft.com/office/officeart/2005/8/layout/vList2"/>
    <dgm:cxn modelId="{2465C9C8-51EB-4E02-BC86-CBD5C2627EE1}" srcId="{3B3F7DD6-683C-465D-B7C9-FD3EC008EFFE}" destId="{5DAB7F67-61E0-4D72-BAC7-FFA4696F8994}" srcOrd="2" destOrd="0" parTransId="{8790D660-8C06-46A4-B4BF-3DD678ADA975}" sibTransId="{1BFAE274-FD1D-4C96-BE2B-27875B1B86BC}"/>
    <dgm:cxn modelId="{1185841A-A926-4663-90FD-F67E3AEEB16F}" type="presOf" srcId="{5DAB7F67-61E0-4D72-BAC7-FFA4696F8994}" destId="{082C7E87-3A16-44D3-9D9D-EA9228198E98}" srcOrd="0" destOrd="0" presId="urn:microsoft.com/office/officeart/2005/8/layout/vList2"/>
    <dgm:cxn modelId="{192BCBE7-FEA1-43D4-A5A0-F8178BBE1D2A}" type="presOf" srcId="{31C6DDF2-5569-4EE6-8B03-34E9602918EE}" destId="{D21D3299-E0B2-4E6D-9734-1E212658C2AA}" srcOrd="0" destOrd="0" presId="urn:microsoft.com/office/officeart/2005/8/layout/vList2"/>
    <dgm:cxn modelId="{9196DC7A-ECCC-405D-BB58-B9E10A3B4EF3}" type="presParOf" srcId="{23D77111-F1A4-4443-8EEF-8703528E1C35}" destId="{58271A31-7766-4A77-9D2A-E90C82B746BF}" srcOrd="0" destOrd="0" presId="urn:microsoft.com/office/officeart/2005/8/layout/vList2"/>
    <dgm:cxn modelId="{4600CA7E-79EB-425F-9168-8F63BAA2D9ED}" type="presParOf" srcId="{23D77111-F1A4-4443-8EEF-8703528E1C35}" destId="{D4C76754-79AA-4C05-A7AD-2B49E96A2E9D}" srcOrd="1" destOrd="0" presId="urn:microsoft.com/office/officeart/2005/8/layout/vList2"/>
    <dgm:cxn modelId="{89D3A298-493B-44CA-B718-0560A26AC151}" type="presParOf" srcId="{23D77111-F1A4-4443-8EEF-8703528E1C35}" destId="{D21D3299-E0B2-4E6D-9734-1E212658C2AA}" srcOrd="2" destOrd="0" presId="urn:microsoft.com/office/officeart/2005/8/layout/vList2"/>
    <dgm:cxn modelId="{B7FC140E-8462-49FF-BAD4-A64941044E27}" type="presParOf" srcId="{23D77111-F1A4-4443-8EEF-8703528E1C35}" destId="{C99A95FE-427E-446A-9FD1-0DC599F21338}" srcOrd="3" destOrd="0" presId="urn:microsoft.com/office/officeart/2005/8/layout/vList2"/>
    <dgm:cxn modelId="{7DB90489-B9B0-4ABF-8845-D739BD124D63}" type="presParOf" srcId="{23D77111-F1A4-4443-8EEF-8703528E1C35}" destId="{082C7E87-3A16-44D3-9D9D-EA9228198E98}"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912BAB8-E1B7-412C-AE37-2310B25BE31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it-IT"/>
        </a:p>
      </dgm:t>
    </dgm:pt>
    <dgm:pt modelId="{2456B23B-5CE1-4B7D-A09F-BBE71140100B}">
      <dgm:prSet custT="1"/>
      <dgm:spPr/>
      <dgm:t>
        <a:bodyPr/>
        <a:lstStyle/>
        <a:p>
          <a:pPr rtl="0"/>
          <a:r>
            <a:rPr lang="it-IT" sz="1800" dirty="0" smtClean="0"/>
            <a:t>Tanto maggiore è la quota di raggi infrarossi riflessi</a:t>
          </a:r>
          <a:endParaRPr lang="it-IT" sz="1800" dirty="0"/>
        </a:p>
      </dgm:t>
    </dgm:pt>
    <dgm:pt modelId="{2970DFBA-978C-420B-A13D-0D8023EB338A}" type="parTrans" cxnId="{2E255A36-EB71-49C2-964E-AA2CF91BFAE6}">
      <dgm:prSet/>
      <dgm:spPr/>
      <dgm:t>
        <a:bodyPr/>
        <a:lstStyle/>
        <a:p>
          <a:endParaRPr lang="it-IT" sz="1800" dirty="0"/>
        </a:p>
      </dgm:t>
    </dgm:pt>
    <dgm:pt modelId="{5A91ED7D-5E1E-4039-80A0-2A2D311C841F}" type="sibTrans" cxnId="{2E255A36-EB71-49C2-964E-AA2CF91BFAE6}">
      <dgm:prSet/>
      <dgm:spPr/>
      <dgm:t>
        <a:bodyPr/>
        <a:lstStyle/>
        <a:p>
          <a:endParaRPr lang="it-IT" sz="1800" dirty="0"/>
        </a:p>
      </dgm:t>
    </dgm:pt>
    <dgm:pt modelId="{8ABB2237-6E3A-478F-928D-146FA3E80ACF}">
      <dgm:prSet custT="1"/>
      <dgm:spPr/>
      <dgm:t>
        <a:bodyPr/>
        <a:lstStyle/>
        <a:p>
          <a:pPr rtl="0"/>
          <a:r>
            <a:rPr lang="it-IT" sz="1800" dirty="0" smtClean="0"/>
            <a:t>Tanto più difficile è effettuare una misura precisa della temperatura</a:t>
          </a:r>
          <a:endParaRPr lang="it-IT" sz="1800" dirty="0"/>
        </a:p>
      </dgm:t>
    </dgm:pt>
    <dgm:pt modelId="{5689C441-1D83-4B5F-AB57-49DB4E52B876}" type="parTrans" cxnId="{50C79849-109E-461C-A6E5-AF08D01A0CAA}">
      <dgm:prSet/>
      <dgm:spPr/>
      <dgm:t>
        <a:bodyPr/>
        <a:lstStyle/>
        <a:p>
          <a:endParaRPr lang="it-IT" sz="1800" dirty="0"/>
        </a:p>
      </dgm:t>
    </dgm:pt>
    <dgm:pt modelId="{6270273C-34AE-42AC-9F9B-EC4F280350F2}" type="sibTrans" cxnId="{50C79849-109E-461C-A6E5-AF08D01A0CAA}">
      <dgm:prSet/>
      <dgm:spPr/>
      <dgm:t>
        <a:bodyPr/>
        <a:lstStyle/>
        <a:p>
          <a:endParaRPr lang="it-IT" sz="1800" dirty="0"/>
        </a:p>
      </dgm:t>
    </dgm:pt>
    <dgm:pt modelId="{63FC31DE-452E-4FDC-9021-DAD77853DC25}">
      <dgm:prSet custT="1"/>
      <dgm:spPr/>
      <dgm:t>
        <a:bodyPr/>
        <a:lstStyle/>
        <a:p>
          <a:pPr rtl="0"/>
          <a:r>
            <a:rPr lang="it-IT" sz="1800" dirty="0" smtClean="0"/>
            <a:t>Tanto più importante è che la compensazione della temperatura riflessa (RTC) sia impostata correttamente</a:t>
          </a:r>
          <a:endParaRPr lang="it-IT" sz="1800" dirty="0"/>
        </a:p>
      </dgm:t>
    </dgm:pt>
    <dgm:pt modelId="{367CDDCC-3E35-4CE7-92F5-3DCDEA799E6E}" type="parTrans" cxnId="{D814BD41-D33B-47A6-A83F-DC4E0B343C81}">
      <dgm:prSet/>
      <dgm:spPr/>
      <dgm:t>
        <a:bodyPr/>
        <a:lstStyle/>
        <a:p>
          <a:endParaRPr lang="it-IT" sz="1800" dirty="0"/>
        </a:p>
      </dgm:t>
    </dgm:pt>
    <dgm:pt modelId="{378C576B-604D-400F-A2BB-E418C362F299}" type="sibTrans" cxnId="{D814BD41-D33B-47A6-A83F-DC4E0B343C81}">
      <dgm:prSet/>
      <dgm:spPr/>
      <dgm:t>
        <a:bodyPr/>
        <a:lstStyle/>
        <a:p>
          <a:endParaRPr lang="it-IT" sz="1800" dirty="0"/>
        </a:p>
      </dgm:t>
    </dgm:pt>
    <dgm:pt modelId="{E4FB950E-F296-4D5A-80D6-938C3C670258}" type="pres">
      <dgm:prSet presAssocID="{E912BAB8-E1B7-412C-AE37-2310B25BE318}" presName="linear" presStyleCnt="0">
        <dgm:presLayoutVars>
          <dgm:animLvl val="lvl"/>
          <dgm:resizeHandles val="exact"/>
        </dgm:presLayoutVars>
      </dgm:prSet>
      <dgm:spPr/>
      <dgm:t>
        <a:bodyPr/>
        <a:lstStyle/>
        <a:p>
          <a:endParaRPr lang="it-IT"/>
        </a:p>
      </dgm:t>
    </dgm:pt>
    <dgm:pt modelId="{A4F103CD-F8AE-402E-8724-331AA05B074F}" type="pres">
      <dgm:prSet presAssocID="{2456B23B-5CE1-4B7D-A09F-BBE71140100B}" presName="parentText" presStyleLbl="node1" presStyleIdx="0" presStyleCnt="3" custLinFactNeighborY="-5517">
        <dgm:presLayoutVars>
          <dgm:chMax val="0"/>
          <dgm:bulletEnabled val="1"/>
        </dgm:presLayoutVars>
      </dgm:prSet>
      <dgm:spPr/>
      <dgm:t>
        <a:bodyPr/>
        <a:lstStyle/>
        <a:p>
          <a:endParaRPr lang="it-IT"/>
        </a:p>
      </dgm:t>
    </dgm:pt>
    <dgm:pt modelId="{9C1D679D-73CD-42F7-A29B-81B454C51BD2}" type="pres">
      <dgm:prSet presAssocID="{5A91ED7D-5E1E-4039-80A0-2A2D311C841F}" presName="spacer" presStyleCnt="0"/>
      <dgm:spPr/>
    </dgm:pt>
    <dgm:pt modelId="{FEAEA030-9600-4A52-AAEC-70A5FEDA84F9}" type="pres">
      <dgm:prSet presAssocID="{8ABB2237-6E3A-478F-928D-146FA3E80ACF}" presName="parentText" presStyleLbl="node1" presStyleIdx="1" presStyleCnt="3">
        <dgm:presLayoutVars>
          <dgm:chMax val="0"/>
          <dgm:bulletEnabled val="1"/>
        </dgm:presLayoutVars>
      </dgm:prSet>
      <dgm:spPr/>
      <dgm:t>
        <a:bodyPr/>
        <a:lstStyle/>
        <a:p>
          <a:endParaRPr lang="it-IT"/>
        </a:p>
      </dgm:t>
    </dgm:pt>
    <dgm:pt modelId="{B1AD3233-F6D2-4942-970F-880A74DC7DE6}" type="pres">
      <dgm:prSet presAssocID="{6270273C-34AE-42AC-9F9B-EC4F280350F2}" presName="spacer" presStyleCnt="0"/>
      <dgm:spPr/>
    </dgm:pt>
    <dgm:pt modelId="{0F00FDFF-656C-4639-805B-074B0664843C}" type="pres">
      <dgm:prSet presAssocID="{63FC31DE-452E-4FDC-9021-DAD77853DC25}" presName="parentText" presStyleLbl="node1" presStyleIdx="2" presStyleCnt="3">
        <dgm:presLayoutVars>
          <dgm:chMax val="0"/>
          <dgm:bulletEnabled val="1"/>
        </dgm:presLayoutVars>
      </dgm:prSet>
      <dgm:spPr/>
      <dgm:t>
        <a:bodyPr/>
        <a:lstStyle/>
        <a:p>
          <a:endParaRPr lang="it-IT"/>
        </a:p>
      </dgm:t>
    </dgm:pt>
  </dgm:ptLst>
  <dgm:cxnLst>
    <dgm:cxn modelId="{50C79849-109E-461C-A6E5-AF08D01A0CAA}" srcId="{E912BAB8-E1B7-412C-AE37-2310B25BE318}" destId="{8ABB2237-6E3A-478F-928D-146FA3E80ACF}" srcOrd="1" destOrd="0" parTransId="{5689C441-1D83-4B5F-AB57-49DB4E52B876}" sibTransId="{6270273C-34AE-42AC-9F9B-EC4F280350F2}"/>
    <dgm:cxn modelId="{981E430A-2271-4011-AD0D-CBB439484F98}" type="presOf" srcId="{8ABB2237-6E3A-478F-928D-146FA3E80ACF}" destId="{FEAEA030-9600-4A52-AAEC-70A5FEDA84F9}" srcOrd="0" destOrd="0" presId="urn:microsoft.com/office/officeart/2005/8/layout/vList2"/>
    <dgm:cxn modelId="{F76FF0E3-9ACF-4CC5-B479-20EEEB676838}" type="presOf" srcId="{2456B23B-5CE1-4B7D-A09F-BBE71140100B}" destId="{A4F103CD-F8AE-402E-8724-331AA05B074F}" srcOrd="0" destOrd="0" presId="urn:microsoft.com/office/officeart/2005/8/layout/vList2"/>
    <dgm:cxn modelId="{C944B9F0-E9C7-43B8-97C1-2CA39CFF9238}" type="presOf" srcId="{E912BAB8-E1B7-412C-AE37-2310B25BE318}" destId="{E4FB950E-F296-4D5A-80D6-938C3C670258}" srcOrd="0" destOrd="0" presId="urn:microsoft.com/office/officeart/2005/8/layout/vList2"/>
    <dgm:cxn modelId="{AB42626D-BAA1-417F-A541-9C9AAD9409DD}" type="presOf" srcId="{63FC31DE-452E-4FDC-9021-DAD77853DC25}" destId="{0F00FDFF-656C-4639-805B-074B0664843C}" srcOrd="0" destOrd="0" presId="urn:microsoft.com/office/officeart/2005/8/layout/vList2"/>
    <dgm:cxn modelId="{D814BD41-D33B-47A6-A83F-DC4E0B343C81}" srcId="{E912BAB8-E1B7-412C-AE37-2310B25BE318}" destId="{63FC31DE-452E-4FDC-9021-DAD77853DC25}" srcOrd="2" destOrd="0" parTransId="{367CDDCC-3E35-4CE7-92F5-3DCDEA799E6E}" sibTransId="{378C576B-604D-400F-A2BB-E418C362F299}"/>
    <dgm:cxn modelId="{2E255A36-EB71-49C2-964E-AA2CF91BFAE6}" srcId="{E912BAB8-E1B7-412C-AE37-2310B25BE318}" destId="{2456B23B-5CE1-4B7D-A09F-BBE71140100B}" srcOrd="0" destOrd="0" parTransId="{2970DFBA-978C-420B-A13D-0D8023EB338A}" sibTransId="{5A91ED7D-5E1E-4039-80A0-2A2D311C841F}"/>
    <dgm:cxn modelId="{AA77B0FC-09E5-4C82-9514-8D6828F3795D}" type="presParOf" srcId="{E4FB950E-F296-4D5A-80D6-938C3C670258}" destId="{A4F103CD-F8AE-402E-8724-331AA05B074F}" srcOrd="0" destOrd="0" presId="urn:microsoft.com/office/officeart/2005/8/layout/vList2"/>
    <dgm:cxn modelId="{649727C0-FD76-4051-A129-32B40524A853}" type="presParOf" srcId="{E4FB950E-F296-4D5A-80D6-938C3C670258}" destId="{9C1D679D-73CD-42F7-A29B-81B454C51BD2}" srcOrd="1" destOrd="0" presId="urn:microsoft.com/office/officeart/2005/8/layout/vList2"/>
    <dgm:cxn modelId="{1FAB7454-6D4E-4D11-8044-31EA9FF63CE5}" type="presParOf" srcId="{E4FB950E-F296-4D5A-80D6-938C3C670258}" destId="{FEAEA030-9600-4A52-AAEC-70A5FEDA84F9}" srcOrd="2" destOrd="0" presId="urn:microsoft.com/office/officeart/2005/8/layout/vList2"/>
    <dgm:cxn modelId="{C30476F2-41C8-4953-BAB5-64FCF2946000}" type="presParOf" srcId="{E4FB950E-F296-4D5A-80D6-938C3C670258}" destId="{B1AD3233-F6D2-4942-970F-880A74DC7DE6}" srcOrd="3" destOrd="0" presId="urn:microsoft.com/office/officeart/2005/8/layout/vList2"/>
    <dgm:cxn modelId="{5B19F9F2-BE32-42A6-94F7-51D73CF0621D}" type="presParOf" srcId="{E4FB950E-F296-4D5A-80D6-938C3C670258}" destId="{0F00FDFF-656C-4639-805B-074B0664843C}"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509DC8F-3433-4F21-BC04-B7744B5D1CE8}" type="doc">
      <dgm:prSet loTypeId="urn:microsoft.com/office/officeart/2005/8/layout/vList2" loCatId="list" qsTypeId="urn:microsoft.com/office/officeart/2005/8/quickstyle/3d2" qsCatId="3D" csTypeId="urn:microsoft.com/office/officeart/2005/8/colors/colorful3" csCatId="colorful"/>
      <dgm:spPr/>
      <dgm:t>
        <a:bodyPr/>
        <a:lstStyle/>
        <a:p>
          <a:endParaRPr lang="it-IT"/>
        </a:p>
      </dgm:t>
    </dgm:pt>
    <dgm:pt modelId="{0A7C13C8-8B2F-4C27-8FB6-6CB3D4A6D615}">
      <dgm:prSet custT="1"/>
      <dgm:spPr/>
      <dgm:t>
        <a:bodyPr/>
        <a:lstStyle/>
        <a:p>
          <a:pPr rtl="0"/>
          <a:r>
            <a:rPr lang="it-IT" sz="1800" smtClean="0"/>
            <a:t>Impostazioni di emissività eccessivamente alte determinano letture della temperatura eccessivamente basse;</a:t>
          </a:r>
          <a:endParaRPr lang="it-IT" sz="1800"/>
        </a:p>
      </dgm:t>
    </dgm:pt>
    <dgm:pt modelId="{6ACC2BBE-3856-4755-86D4-00F6053A2430}" type="parTrans" cxnId="{E4DB1D24-6937-4753-9F51-EC6631E67822}">
      <dgm:prSet/>
      <dgm:spPr/>
      <dgm:t>
        <a:bodyPr/>
        <a:lstStyle/>
        <a:p>
          <a:endParaRPr lang="it-IT" sz="1800"/>
        </a:p>
      </dgm:t>
    </dgm:pt>
    <dgm:pt modelId="{ED55DAAA-473B-4428-A54C-A3E89890597F}" type="sibTrans" cxnId="{E4DB1D24-6937-4753-9F51-EC6631E67822}">
      <dgm:prSet/>
      <dgm:spPr/>
      <dgm:t>
        <a:bodyPr/>
        <a:lstStyle/>
        <a:p>
          <a:endParaRPr lang="it-IT" sz="1800"/>
        </a:p>
      </dgm:t>
    </dgm:pt>
    <dgm:pt modelId="{FD0C0889-4477-46F2-AB5A-DD27F0B8F5C2}">
      <dgm:prSet custT="1"/>
      <dgm:spPr/>
      <dgm:t>
        <a:bodyPr/>
        <a:lstStyle/>
        <a:p>
          <a:pPr rtl="0"/>
          <a:r>
            <a:rPr lang="it-IT" sz="1800" smtClean="0"/>
            <a:t>Impostazioni di emissività eccessivamente basse determinano letture della temperatura eccessivamente alte.</a:t>
          </a:r>
          <a:endParaRPr lang="it-IT" sz="1800"/>
        </a:p>
      </dgm:t>
    </dgm:pt>
    <dgm:pt modelId="{9A81255D-0D30-456F-9631-81964D4A920B}" type="parTrans" cxnId="{9471819A-9CA0-49C2-9742-C1CF24F67E30}">
      <dgm:prSet/>
      <dgm:spPr/>
      <dgm:t>
        <a:bodyPr/>
        <a:lstStyle/>
        <a:p>
          <a:endParaRPr lang="it-IT" sz="1800"/>
        </a:p>
      </dgm:t>
    </dgm:pt>
    <dgm:pt modelId="{40673151-38E2-497F-A9C9-341DDF941680}" type="sibTrans" cxnId="{9471819A-9CA0-49C2-9742-C1CF24F67E30}">
      <dgm:prSet/>
      <dgm:spPr/>
      <dgm:t>
        <a:bodyPr/>
        <a:lstStyle/>
        <a:p>
          <a:endParaRPr lang="it-IT" sz="1800"/>
        </a:p>
      </dgm:t>
    </dgm:pt>
    <dgm:pt modelId="{560308C6-B768-41D1-89A5-896C97CFA734}" type="pres">
      <dgm:prSet presAssocID="{E509DC8F-3433-4F21-BC04-B7744B5D1CE8}" presName="linear" presStyleCnt="0">
        <dgm:presLayoutVars>
          <dgm:animLvl val="lvl"/>
          <dgm:resizeHandles val="exact"/>
        </dgm:presLayoutVars>
      </dgm:prSet>
      <dgm:spPr/>
      <dgm:t>
        <a:bodyPr/>
        <a:lstStyle/>
        <a:p>
          <a:endParaRPr lang="it-IT"/>
        </a:p>
      </dgm:t>
    </dgm:pt>
    <dgm:pt modelId="{C04A159A-C301-4F2D-80EB-EC532A55BDA7}" type="pres">
      <dgm:prSet presAssocID="{0A7C13C8-8B2F-4C27-8FB6-6CB3D4A6D615}" presName="parentText" presStyleLbl="node1" presStyleIdx="0" presStyleCnt="2" custLinFactNeighborX="-725">
        <dgm:presLayoutVars>
          <dgm:chMax val="0"/>
          <dgm:bulletEnabled val="1"/>
        </dgm:presLayoutVars>
      </dgm:prSet>
      <dgm:spPr/>
      <dgm:t>
        <a:bodyPr/>
        <a:lstStyle/>
        <a:p>
          <a:endParaRPr lang="it-IT"/>
        </a:p>
      </dgm:t>
    </dgm:pt>
    <dgm:pt modelId="{21114CBA-C7FF-4D2C-A4A6-F8D3D5B47A48}" type="pres">
      <dgm:prSet presAssocID="{ED55DAAA-473B-4428-A54C-A3E89890597F}" presName="spacer" presStyleCnt="0"/>
      <dgm:spPr/>
    </dgm:pt>
    <dgm:pt modelId="{99A564CD-D85F-4919-87E2-BA9EFBBD8E5C}" type="pres">
      <dgm:prSet presAssocID="{FD0C0889-4477-46F2-AB5A-DD27F0B8F5C2}" presName="parentText" presStyleLbl="node1" presStyleIdx="1" presStyleCnt="2">
        <dgm:presLayoutVars>
          <dgm:chMax val="0"/>
          <dgm:bulletEnabled val="1"/>
        </dgm:presLayoutVars>
      </dgm:prSet>
      <dgm:spPr/>
      <dgm:t>
        <a:bodyPr/>
        <a:lstStyle/>
        <a:p>
          <a:endParaRPr lang="it-IT"/>
        </a:p>
      </dgm:t>
    </dgm:pt>
  </dgm:ptLst>
  <dgm:cxnLst>
    <dgm:cxn modelId="{9471819A-9CA0-49C2-9742-C1CF24F67E30}" srcId="{E509DC8F-3433-4F21-BC04-B7744B5D1CE8}" destId="{FD0C0889-4477-46F2-AB5A-DD27F0B8F5C2}" srcOrd="1" destOrd="0" parTransId="{9A81255D-0D30-456F-9631-81964D4A920B}" sibTransId="{40673151-38E2-497F-A9C9-341DDF941680}"/>
    <dgm:cxn modelId="{0258693D-AE85-430C-BB91-8664F2644C18}" type="presOf" srcId="{FD0C0889-4477-46F2-AB5A-DD27F0B8F5C2}" destId="{99A564CD-D85F-4919-87E2-BA9EFBBD8E5C}" srcOrd="0" destOrd="0" presId="urn:microsoft.com/office/officeart/2005/8/layout/vList2"/>
    <dgm:cxn modelId="{B564399F-B053-4031-9090-64220220CFB5}" type="presOf" srcId="{0A7C13C8-8B2F-4C27-8FB6-6CB3D4A6D615}" destId="{C04A159A-C301-4F2D-80EB-EC532A55BDA7}" srcOrd="0" destOrd="0" presId="urn:microsoft.com/office/officeart/2005/8/layout/vList2"/>
    <dgm:cxn modelId="{B89551CF-DEB5-4C6A-B662-2F73863BD4F7}" type="presOf" srcId="{E509DC8F-3433-4F21-BC04-B7744B5D1CE8}" destId="{560308C6-B768-41D1-89A5-896C97CFA734}" srcOrd="0" destOrd="0" presId="urn:microsoft.com/office/officeart/2005/8/layout/vList2"/>
    <dgm:cxn modelId="{E4DB1D24-6937-4753-9F51-EC6631E67822}" srcId="{E509DC8F-3433-4F21-BC04-B7744B5D1CE8}" destId="{0A7C13C8-8B2F-4C27-8FB6-6CB3D4A6D615}" srcOrd="0" destOrd="0" parTransId="{6ACC2BBE-3856-4755-86D4-00F6053A2430}" sibTransId="{ED55DAAA-473B-4428-A54C-A3E89890597F}"/>
    <dgm:cxn modelId="{F45E8E67-EB27-4DEA-A5E6-2EB188CE48B4}" type="presParOf" srcId="{560308C6-B768-41D1-89A5-896C97CFA734}" destId="{C04A159A-C301-4F2D-80EB-EC532A55BDA7}" srcOrd="0" destOrd="0" presId="urn:microsoft.com/office/officeart/2005/8/layout/vList2"/>
    <dgm:cxn modelId="{AA95859D-360C-48D2-9D8C-04AA21A53D70}" type="presParOf" srcId="{560308C6-B768-41D1-89A5-896C97CFA734}" destId="{21114CBA-C7FF-4D2C-A4A6-F8D3D5B47A48}" srcOrd="1" destOrd="0" presId="urn:microsoft.com/office/officeart/2005/8/layout/vList2"/>
    <dgm:cxn modelId="{5551D394-DCE8-4D5C-A26C-B205F4F7DA54}" type="presParOf" srcId="{560308C6-B768-41D1-89A5-896C97CFA734}" destId="{99A564CD-D85F-4919-87E2-BA9EFBBD8E5C}"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CBF942C-634B-434B-8B15-B67300EA39FB}"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it-IT"/>
        </a:p>
      </dgm:t>
    </dgm:pt>
    <dgm:pt modelId="{C5CE6504-813B-4148-9524-0BA74E099BEF}">
      <dgm:prSet custT="1"/>
      <dgm:spPr/>
      <dgm:t>
        <a:bodyPr/>
        <a:lstStyle/>
        <a:p>
          <a:pPr rtl="0"/>
          <a:r>
            <a:rPr lang="it-IT" sz="1800" smtClean="0"/>
            <a:t>Impostazioni di emissività eccessivamente alte determinano letture della temperatura eccessivamente alte</a:t>
          </a:r>
          <a:endParaRPr lang="it-IT" sz="1800"/>
        </a:p>
      </dgm:t>
    </dgm:pt>
    <dgm:pt modelId="{FFE20FA5-935F-4014-8D57-27AA46A22616}" type="parTrans" cxnId="{81330445-6246-4836-B320-C7BC7078EC0B}">
      <dgm:prSet/>
      <dgm:spPr/>
      <dgm:t>
        <a:bodyPr/>
        <a:lstStyle/>
        <a:p>
          <a:endParaRPr lang="it-IT"/>
        </a:p>
      </dgm:t>
    </dgm:pt>
    <dgm:pt modelId="{A37E3BF8-1623-4AA0-B69D-C44D55DCC43F}" type="sibTrans" cxnId="{81330445-6246-4836-B320-C7BC7078EC0B}">
      <dgm:prSet/>
      <dgm:spPr/>
      <dgm:t>
        <a:bodyPr/>
        <a:lstStyle/>
        <a:p>
          <a:endParaRPr lang="it-IT"/>
        </a:p>
      </dgm:t>
    </dgm:pt>
    <dgm:pt modelId="{7C38AAFB-333A-4A72-B23D-5C110D76BEB9}">
      <dgm:prSet/>
      <dgm:spPr/>
      <dgm:t>
        <a:bodyPr/>
        <a:lstStyle/>
        <a:p>
          <a:pPr rtl="0"/>
          <a:r>
            <a:rPr lang="it-IT" smtClean="0"/>
            <a:t>Impostazioni di emissività eccessivamente basse determinano letture della temperatura eccessivamente basse</a:t>
          </a:r>
          <a:endParaRPr lang="it-IT"/>
        </a:p>
      </dgm:t>
    </dgm:pt>
    <dgm:pt modelId="{F4E7FB53-58D8-4CA6-B3A2-A85A4813A569}" type="parTrans" cxnId="{A6F1E9FE-469E-419C-B545-DF10920D7A17}">
      <dgm:prSet/>
      <dgm:spPr/>
      <dgm:t>
        <a:bodyPr/>
        <a:lstStyle/>
        <a:p>
          <a:endParaRPr lang="it-IT"/>
        </a:p>
      </dgm:t>
    </dgm:pt>
    <dgm:pt modelId="{8731558A-D64C-4C73-8731-3198A54AC745}" type="sibTrans" cxnId="{A6F1E9FE-469E-419C-B545-DF10920D7A17}">
      <dgm:prSet/>
      <dgm:spPr/>
      <dgm:t>
        <a:bodyPr/>
        <a:lstStyle/>
        <a:p>
          <a:endParaRPr lang="it-IT"/>
        </a:p>
      </dgm:t>
    </dgm:pt>
    <dgm:pt modelId="{4C33125F-483C-4E70-9992-3E300DBB87B1}" type="pres">
      <dgm:prSet presAssocID="{DCBF942C-634B-434B-8B15-B67300EA39FB}" presName="linear" presStyleCnt="0">
        <dgm:presLayoutVars>
          <dgm:animLvl val="lvl"/>
          <dgm:resizeHandles val="exact"/>
        </dgm:presLayoutVars>
      </dgm:prSet>
      <dgm:spPr/>
      <dgm:t>
        <a:bodyPr/>
        <a:lstStyle/>
        <a:p>
          <a:endParaRPr lang="it-IT"/>
        </a:p>
      </dgm:t>
    </dgm:pt>
    <dgm:pt modelId="{620796C2-C543-46F5-A176-E88DAA1DA005}" type="pres">
      <dgm:prSet presAssocID="{C5CE6504-813B-4148-9524-0BA74E099BEF}" presName="parentText" presStyleLbl="node1" presStyleIdx="0" presStyleCnt="2">
        <dgm:presLayoutVars>
          <dgm:chMax val="0"/>
          <dgm:bulletEnabled val="1"/>
        </dgm:presLayoutVars>
      </dgm:prSet>
      <dgm:spPr/>
      <dgm:t>
        <a:bodyPr/>
        <a:lstStyle/>
        <a:p>
          <a:endParaRPr lang="it-IT"/>
        </a:p>
      </dgm:t>
    </dgm:pt>
    <dgm:pt modelId="{CBAD3F3A-5367-4B45-A94B-9289EF9BF366}" type="pres">
      <dgm:prSet presAssocID="{A37E3BF8-1623-4AA0-B69D-C44D55DCC43F}" presName="spacer" presStyleCnt="0"/>
      <dgm:spPr/>
    </dgm:pt>
    <dgm:pt modelId="{9D1E362B-3480-49E5-9828-5025EF30D753}" type="pres">
      <dgm:prSet presAssocID="{7C38AAFB-333A-4A72-B23D-5C110D76BEB9}" presName="parentText" presStyleLbl="node1" presStyleIdx="1" presStyleCnt="2">
        <dgm:presLayoutVars>
          <dgm:chMax val="0"/>
          <dgm:bulletEnabled val="1"/>
        </dgm:presLayoutVars>
      </dgm:prSet>
      <dgm:spPr/>
      <dgm:t>
        <a:bodyPr/>
        <a:lstStyle/>
        <a:p>
          <a:endParaRPr lang="it-IT"/>
        </a:p>
      </dgm:t>
    </dgm:pt>
  </dgm:ptLst>
  <dgm:cxnLst>
    <dgm:cxn modelId="{A6F1E9FE-469E-419C-B545-DF10920D7A17}" srcId="{DCBF942C-634B-434B-8B15-B67300EA39FB}" destId="{7C38AAFB-333A-4A72-B23D-5C110D76BEB9}" srcOrd="1" destOrd="0" parTransId="{F4E7FB53-58D8-4CA6-B3A2-A85A4813A569}" sibTransId="{8731558A-D64C-4C73-8731-3198A54AC745}"/>
    <dgm:cxn modelId="{81330445-6246-4836-B320-C7BC7078EC0B}" srcId="{DCBF942C-634B-434B-8B15-B67300EA39FB}" destId="{C5CE6504-813B-4148-9524-0BA74E099BEF}" srcOrd="0" destOrd="0" parTransId="{FFE20FA5-935F-4014-8D57-27AA46A22616}" sibTransId="{A37E3BF8-1623-4AA0-B69D-C44D55DCC43F}"/>
    <dgm:cxn modelId="{6891E4D1-3849-4769-92A7-F413D7C0923A}" type="presOf" srcId="{C5CE6504-813B-4148-9524-0BA74E099BEF}" destId="{620796C2-C543-46F5-A176-E88DAA1DA005}" srcOrd="0" destOrd="0" presId="urn:microsoft.com/office/officeart/2005/8/layout/vList2"/>
    <dgm:cxn modelId="{3DBF9AD3-05A9-4016-8D35-942B6D934BDD}" type="presOf" srcId="{7C38AAFB-333A-4A72-B23D-5C110D76BEB9}" destId="{9D1E362B-3480-49E5-9828-5025EF30D753}" srcOrd="0" destOrd="0" presId="urn:microsoft.com/office/officeart/2005/8/layout/vList2"/>
    <dgm:cxn modelId="{E4763B3C-2DD4-4269-BFA7-BCBCBE7B7628}" type="presOf" srcId="{DCBF942C-634B-434B-8B15-B67300EA39FB}" destId="{4C33125F-483C-4E70-9992-3E300DBB87B1}" srcOrd="0" destOrd="0" presId="urn:microsoft.com/office/officeart/2005/8/layout/vList2"/>
    <dgm:cxn modelId="{E834880B-A9FA-464F-8E30-FAD59196AF67}" type="presParOf" srcId="{4C33125F-483C-4E70-9992-3E300DBB87B1}" destId="{620796C2-C543-46F5-A176-E88DAA1DA005}" srcOrd="0" destOrd="0" presId="urn:microsoft.com/office/officeart/2005/8/layout/vList2"/>
    <dgm:cxn modelId="{E67934D3-3A86-45BD-9E46-E7A066E0803A}" type="presParOf" srcId="{4C33125F-483C-4E70-9992-3E300DBB87B1}" destId="{CBAD3F3A-5367-4B45-A94B-9289EF9BF366}" srcOrd="1" destOrd="0" presId="urn:microsoft.com/office/officeart/2005/8/layout/vList2"/>
    <dgm:cxn modelId="{7BCFD95F-3BF3-4A1A-9136-6041DE6651B1}" type="presParOf" srcId="{4C33125F-483C-4E70-9992-3E300DBB87B1}" destId="{9D1E362B-3480-49E5-9828-5025EF30D75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E7760BA-53A7-4072-8D0F-AEC8A6814753}"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it-IT"/>
        </a:p>
      </dgm:t>
    </dgm:pt>
    <dgm:pt modelId="{178C2855-A8A6-45E1-B0C8-58716ED4F68E}">
      <dgm:prSet/>
      <dgm:spPr/>
      <dgm:t>
        <a:bodyPr/>
        <a:lstStyle/>
        <a:p>
          <a:pPr rtl="0"/>
          <a:r>
            <a:rPr lang="it-IT" dirty="0" smtClean="0"/>
            <a:t>I SISTEMI DI PROTEZIONE NON PREVENGONO I GUASTI, MA NE RIDUCONO GLI EFFETTI</a:t>
          </a:r>
          <a:endParaRPr lang="it-IT" dirty="0"/>
        </a:p>
      </dgm:t>
    </dgm:pt>
    <dgm:pt modelId="{00D860CA-60F1-43EF-B77B-3C00B2B18ED8}" type="parTrans" cxnId="{786A7FB7-41CE-4A90-B152-38D94E1118CE}">
      <dgm:prSet/>
      <dgm:spPr/>
      <dgm:t>
        <a:bodyPr/>
        <a:lstStyle/>
        <a:p>
          <a:endParaRPr lang="it-IT"/>
        </a:p>
      </dgm:t>
    </dgm:pt>
    <dgm:pt modelId="{0EDB65A9-9321-4D22-A3CD-2AF76781217D}" type="sibTrans" cxnId="{786A7FB7-41CE-4A90-B152-38D94E1118CE}">
      <dgm:prSet/>
      <dgm:spPr/>
      <dgm:t>
        <a:bodyPr/>
        <a:lstStyle/>
        <a:p>
          <a:endParaRPr lang="it-IT"/>
        </a:p>
      </dgm:t>
    </dgm:pt>
    <dgm:pt modelId="{1EBEBFDC-CA32-4850-BE81-B2D58E5BA936}" type="pres">
      <dgm:prSet presAssocID="{AE7760BA-53A7-4072-8D0F-AEC8A6814753}" presName="linear" presStyleCnt="0">
        <dgm:presLayoutVars>
          <dgm:animLvl val="lvl"/>
          <dgm:resizeHandles val="exact"/>
        </dgm:presLayoutVars>
      </dgm:prSet>
      <dgm:spPr/>
      <dgm:t>
        <a:bodyPr/>
        <a:lstStyle/>
        <a:p>
          <a:endParaRPr lang="it-IT"/>
        </a:p>
      </dgm:t>
    </dgm:pt>
    <dgm:pt modelId="{E4B3D5DD-ADDC-4E75-9D80-05196260954E}" type="pres">
      <dgm:prSet presAssocID="{178C2855-A8A6-45E1-B0C8-58716ED4F68E}" presName="parentText" presStyleLbl="node1" presStyleIdx="0" presStyleCnt="1">
        <dgm:presLayoutVars>
          <dgm:chMax val="0"/>
          <dgm:bulletEnabled val="1"/>
        </dgm:presLayoutVars>
      </dgm:prSet>
      <dgm:spPr/>
      <dgm:t>
        <a:bodyPr/>
        <a:lstStyle/>
        <a:p>
          <a:endParaRPr lang="it-IT"/>
        </a:p>
      </dgm:t>
    </dgm:pt>
  </dgm:ptLst>
  <dgm:cxnLst>
    <dgm:cxn modelId="{786A7FB7-41CE-4A90-B152-38D94E1118CE}" srcId="{AE7760BA-53A7-4072-8D0F-AEC8A6814753}" destId="{178C2855-A8A6-45E1-B0C8-58716ED4F68E}" srcOrd="0" destOrd="0" parTransId="{00D860CA-60F1-43EF-B77B-3C00B2B18ED8}" sibTransId="{0EDB65A9-9321-4D22-A3CD-2AF76781217D}"/>
    <dgm:cxn modelId="{3B47558C-F223-496C-A64C-550EE8CEE3E2}" type="presOf" srcId="{178C2855-A8A6-45E1-B0C8-58716ED4F68E}" destId="{E4B3D5DD-ADDC-4E75-9D80-05196260954E}" srcOrd="0" destOrd="0" presId="urn:microsoft.com/office/officeart/2005/8/layout/vList2"/>
    <dgm:cxn modelId="{8AC7D10B-F953-467F-924C-BE86B60802D1}" type="presOf" srcId="{AE7760BA-53A7-4072-8D0F-AEC8A6814753}" destId="{1EBEBFDC-CA32-4850-BE81-B2D58E5BA936}" srcOrd="0" destOrd="0" presId="urn:microsoft.com/office/officeart/2005/8/layout/vList2"/>
    <dgm:cxn modelId="{8AA5F805-AAD2-4BA4-97F8-C271EA86D894}" type="presParOf" srcId="{1EBEBFDC-CA32-4850-BE81-B2D58E5BA936}" destId="{E4B3D5DD-ADDC-4E75-9D80-05196260954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1FD0579-E691-44C8-9065-1EEBEAA90B47}" type="doc">
      <dgm:prSet loTypeId="urn:microsoft.com/office/officeart/2005/8/layout/vList2" loCatId="list" qsTypeId="urn:microsoft.com/office/officeart/2005/8/quickstyle/simple5" qsCatId="simple" csTypeId="urn:microsoft.com/office/officeart/2005/8/colors/colorful2" csCatId="colorful"/>
      <dgm:spPr/>
      <dgm:t>
        <a:bodyPr/>
        <a:lstStyle/>
        <a:p>
          <a:endParaRPr lang="it-IT"/>
        </a:p>
      </dgm:t>
    </dgm:pt>
    <dgm:pt modelId="{207F92FD-3FE5-4B1C-960D-095CCEA150AA}">
      <dgm:prSet/>
      <dgm:spPr/>
      <dgm:t>
        <a:bodyPr/>
        <a:lstStyle/>
        <a:p>
          <a:pPr rtl="0"/>
          <a:r>
            <a:rPr lang="it-IT" smtClean="0"/>
            <a:t>Per la prevenzione dei guasti, in alcuni casi si possono utilizzare sistemi di monitoraggio preventivo (monitoraggio dell'isolamento dei thruster quando non sono in servizio)</a:t>
          </a:r>
          <a:endParaRPr lang="it-IT"/>
        </a:p>
      </dgm:t>
    </dgm:pt>
    <dgm:pt modelId="{15D65BFE-0750-4E82-916B-955EA7D8D53F}" type="parTrans" cxnId="{1D599BD2-F773-4FB0-B53E-3A7B8FBD8996}">
      <dgm:prSet/>
      <dgm:spPr/>
      <dgm:t>
        <a:bodyPr/>
        <a:lstStyle/>
        <a:p>
          <a:endParaRPr lang="it-IT"/>
        </a:p>
      </dgm:t>
    </dgm:pt>
    <dgm:pt modelId="{31B10F2E-190D-4D10-A206-1747717D5F5B}" type="sibTrans" cxnId="{1D599BD2-F773-4FB0-B53E-3A7B8FBD8996}">
      <dgm:prSet/>
      <dgm:spPr/>
      <dgm:t>
        <a:bodyPr/>
        <a:lstStyle/>
        <a:p>
          <a:endParaRPr lang="it-IT"/>
        </a:p>
      </dgm:t>
    </dgm:pt>
    <dgm:pt modelId="{FF5FD7DE-7A2B-4B48-8533-0F07A76F6695}">
      <dgm:prSet/>
      <dgm:spPr/>
      <dgm:t>
        <a:bodyPr/>
        <a:lstStyle/>
        <a:p>
          <a:pPr rtl="0"/>
          <a:r>
            <a:rPr lang="it-IT" dirty="0" smtClean="0"/>
            <a:t>Raccolta di dati di alcuni parametri per analizzarne il trend e programmare una manutenzione preventiva</a:t>
          </a:r>
          <a:endParaRPr lang="it-IT" dirty="0"/>
        </a:p>
      </dgm:t>
    </dgm:pt>
    <dgm:pt modelId="{53F9F860-EB75-4B95-A98F-DED806B6E890}" type="parTrans" cxnId="{25316782-9F13-408F-8BD3-8DCDDE2067F9}">
      <dgm:prSet/>
      <dgm:spPr/>
      <dgm:t>
        <a:bodyPr/>
        <a:lstStyle/>
        <a:p>
          <a:endParaRPr lang="it-IT"/>
        </a:p>
      </dgm:t>
    </dgm:pt>
    <dgm:pt modelId="{0C04875D-CFB2-49D7-95D9-A1340A14AFD0}" type="sibTrans" cxnId="{25316782-9F13-408F-8BD3-8DCDDE2067F9}">
      <dgm:prSet/>
      <dgm:spPr/>
      <dgm:t>
        <a:bodyPr/>
        <a:lstStyle/>
        <a:p>
          <a:endParaRPr lang="it-IT"/>
        </a:p>
      </dgm:t>
    </dgm:pt>
    <dgm:pt modelId="{340A555C-A5FE-4A2E-A522-FA72DD8243DB}" type="pres">
      <dgm:prSet presAssocID="{E1FD0579-E691-44C8-9065-1EEBEAA90B47}" presName="linear" presStyleCnt="0">
        <dgm:presLayoutVars>
          <dgm:animLvl val="lvl"/>
          <dgm:resizeHandles val="exact"/>
        </dgm:presLayoutVars>
      </dgm:prSet>
      <dgm:spPr/>
      <dgm:t>
        <a:bodyPr/>
        <a:lstStyle/>
        <a:p>
          <a:endParaRPr lang="it-IT"/>
        </a:p>
      </dgm:t>
    </dgm:pt>
    <dgm:pt modelId="{0B28AF8C-D38A-49AD-AEC7-3E939788B959}" type="pres">
      <dgm:prSet presAssocID="{207F92FD-3FE5-4B1C-960D-095CCEA150AA}" presName="parentText" presStyleLbl="node1" presStyleIdx="0" presStyleCnt="2" custLinFactY="-2711" custLinFactNeighborY="-100000">
        <dgm:presLayoutVars>
          <dgm:chMax val="0"/>
          <dgm:bulletEnabled val="1"/>
        </dgm:presLayoutVars>
      </dgm:prSet>
      <dgm:spPr/>
      <dgm:t>
        <a:bodyPr/>
        <a:lstStyle/>
        <a:p>
          <a:endParaRPr lang="it-IT"/>
        </a:p>
      </dgm:t>
    </dgm:pt>
    <dgm:pt modelId="{2ED808D0-58F9-421B-9EE7-72F4043282BB}" type="pres">
      <dgm:prSet presAssocID="{31B10F2E-190D-4D10-A206-1747717D5F5B}" presName="spacer" presStyleCnt="0"/>
      <dgm:spPr/>
    </dgm:pt>
    <dgm:pt modelId="{FD447783-BFCD-4CEA-A260-BA3FE7D9A282}" type="pres">
      <dgm:prSet presAssocID="{FF5FD7DE-7A2B-4B48-8533-0F07A76F6695}" presName="parentText" presStyleLbl="node1" presStyleIdx="1" presStyleCnt="2" custLinFactY="4366" custLinFactNeighborY="100000">
        <dgm:presLayoutVars>
          <dgm:chMax val="0"/>
          <dgm:bulletEnabled val="1"/>
        </dgm:presLayoutVars>
      </dgm:prSet>
      <dgm:spPr/>
      <dgm:t>
        <a:bodyPr/>
        <a:lstStyle/>
        <a:p>
          <a:endParaRPr lang="it-IT"/>
        </a:p>
      </dgm:t>
    </dgm:pt>
  </dgm:ptLst>
  <dgm:cxnLst>
    <dgm:cxn modelId="{91717D43-7762-4470-8355-FF8765696365}" type="presOf" srcId="{207F92FD-3FE5-4B1C-960D-095CCEA150AA}" destId="{0B28AF8C-D38A-49AD-AEC7-3E939788B959}" srcOrd="0" destOrd="0" presId="urn:microsoft.com/office/officeart/2005/8/layout/vList2"/>
    <dgm:cxn modelId="{1D599BD2-F773-4FB0-B53E-3A7B8FBD8996}" srcId="{E1FD0579-E691-44C8-9065-1EEBEAA90B47}" destId="{207F92FD-3FE5-4B1C-960D-095CCEA150AA}" srcOrd="0" destOrd="0" parTransId="{15D65BFE-0750-4E82-916B-955EA7D8D53F}" sibTransId="{31B10F2E-190D-4D10-A206-1747717D5F5B}"/>
    <dgm:cxn modelId="{31A7B56B-F8E6-4AA5-BCD3-FC520E889202}" type="presOf" srcId="{E1FD0579-E691-44C8-9065-1EEBEAA90B47}" destId="{340A555C-A5FE-4A2E-A522-FA72DD8243DB}" srcOrd="0" destOrd="0" presId="urn:microsoft.com/office/officeart/2005/8/layout/vList2"/>
    <dgm:cxn modelId="{25316782-9F13-408F-8BD3-8DCDDE2067F9}" srcId="{E1FD0579-E691-44C8-9065-1EEBEAA90B47}" destId="{FF5FD7DE-7A2B-4B48-8533-0F07A76F6695}" srcOrd="1" destOrd="0" parTransId="{53F9F860-EB75-4B95-A98F-DED806B6E890}" sibTransId="{0C04875D-CFB2-49D7-95D9-A1340A14AFD0}"/>
    <dgm:cxn modelId="{76A3A91A-E0AC-4D0E-A8F7-CDEFA9111CE0}" type="presOf" srcId="{FF5FD7DE-7A2B-4B48-8533-0F07A76F6695}" destId="{FD447783-BFCD-4CEA-A260-BA3FE7D9A282}" srcOrd="0" destOrd="0" presId="urn:microsoft.com/office/officeart/2005/8/layout/vList2"/>
    <dgm:cxn modelId="{FDA1C35D-938D-4BDE-8C57-649A482C8139}" type="presParOf" srcId="{340A555C-A5FE-4A2E-A522-FA72DD8243DB}" destId="{0B28AF8C-D38A-49AD-AEC7-3E939788B959}" srcOrd="0" destOrd="0" presId="urn:microsoft.com/office/officeart/2005/8/layout/vList2"/>
    <dgm:cxn modelId="{3D0B21E9-3567-40F7-8323-FEEDD6D301E9}" type="presParOf" srcId="{340A555C-A5FE-4A2E-A522-FA72DD8243DB}" destId="{2ED808D0-58F9-421B-9EE7-72F4043282BB}" srcOrd="1" destOrd="0" presId="urn:microsoft.com/office/officeart/2005/8/layout/vList2"/>
    <dgm:cxn modelId="{BC3741E6-132C-4B95-A5DB-70D7AA887BC7}" type="presParOf" srcId="{340A555C-A5FE-4A2E-A522-FA72DD8243DB}" destId="{FD447783-BFCD-4CEA-A260-BA3FE7D9A282}"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B05A4A8-99AF-4C8D-A64F-F7B8A736157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it-IT"/>
        </a:p>
      </dgm:t>
    </dgm:pt>
    <dgm:pt modelId="{C2CF80DD-F2B2-47E1-A7E9-69ABFA82CECE}">
      <dgm:prSet/>
      <dgm:spPr/>
      <dgm:t>
        <a:bodyPr/>
        <a:lstStyle/>
        <a:p>
          <a:pPr rtl="0"/>
          <a:r>
            <a:rPr lang="it-IT" smtClean="0"/>
            <a:t>selettività in grandezza (selettività amperometrica)</a:t>
          </a:r>
          <a:endParaRPr lang="it-IT"/>
        </a:p>
      </dgm:t>
    </dgm:pt>
    <dgm:pt modelId="{65A0788E-BCA2-466A-B159-20CC676030BE}" type="parTrans" cxnId="{0F3B41AD-6ACD-4400-B928-83DEB340F2A4}">
      <dgm:prSet/>
      <dgm:spPr/>
      <dgm:t>
        <a:bodyPr/>
        <a:lstStyle/>
        <a:p>
          <a:endParaRPr lang="it-IT"/>
        </a:p>
      </dgm:t>
    </dgm:pt>
    <dgm:pt modelId="{0B692931-0B37-40C2-862B-E5BE3DAFF1BB}" type="sibTrans" cxnId="{0F3B41AD-6ACD-4400-B928-83DEB340F2A4}">
      <dgm:prSet/>
      <dgm:spPr/>
      <dgm:t>
        <a:bodyPr/>
        <a:lstStyle/>
        <a:p>
          <a:endParaRPr lang="it-IT"/>
        </a:p>
      </dgm:t>
    </dgm:pt>
    <dgm:pt modelId="{0D751A44-B1A4-46ED-8CB0-C6EF7211F03E}">
      <dgm:prSet/>
      <dgm:spPr/>
      <dgm:t>
        <a:bodyPr/>
        <a:lstStyle/>
        <a:p>
          <a:pPr rtl="0"/>
          <a:r>
            <a:rPr lang="it-IT" smtClean="0"/>
            <a:t>selettività in tempo (selettività cronometrica)</a:t>
          </a:r>
          <a:endParaRPr lang="it-IT"/>
        </a:p>
      </dgm:t>
    </dgm:pt>
    <dgm:pt modelId="{BEDE7309-40C7-4B81-9E06-905C79535E2B}" type="parTrans" cxnId="{A4CAC5DA-3AEB-40A0-92DD-DCB93ECF70F6}">
      <dgm:prSet/>
      <dgm:spPr/>
      <dgm:t>
        <a:bodyPr/>
        <a:lstStyle/>
        <a:p>
          <a:endParaRPr lang="it-IT"/>
        </a:p>
      </dgm:t>
    </dgm:pt>
    <dgm:pt modelId="{94D1FDDC-E2FF-4FB6-8C0F-70C5BB321282}" type="sibTrans" cxnId="{A4CAC5DA-3AEB-40A0-92DD-DCB93ECF70F6}">
      <dgm:prSet/>
      <dgm:spPr/>
      <dgm:t>
        <a:bodyPr/>
        <a:lstStyle/>
        <a:p>
          <a:endParaRPr lang="it-IT"/>
        </a:p>
      </dgm:t>
    </dgm:pt>
    <dgm:pt modelId="{C5FE3915-1557-489B-842E-67D482408C6F}" type="pres">
      <dgm:prSet presAssocID="{CB05A4A8-99AF-4C8D-A64F-F7B8A7361574}" presName="linear" presStyleCnt="0">
        <dgm:presLayoutVars>
          <dgm:animLvl val="lvl"/>
          <dgm:resizeHandles val="exact"/>
        </dgm:presLayoutVars>
      </dgm:prSet>
      <dgm:spPr/>
      <dgm:t>
        <a:bodyPr/>
        <a:lstStyle/>
        <a:p>
          <a:endParaRPr lang="it-IT"/>
        </a:p>
      </dgm:t>
    </dgm:pt>
    <dgm:pt modelId="{D1495277-A10B-4211-96D4-0F533AA5EA85}" type="pres">
      <dgm:prSet presAssocID="{C2CF80DD-F2B2-47E1-A7E9-69ABFA82CECE}" presName="parentText" presStyleLbl="node1" presStyleIdx="0" presStyleCnt="2">
        <dgm:presLayoutVars>
          <dgm:chMax val="0"/>
          <dgm:bulletEnabled val="1"/>
        </dgm:presLayoutVars>
      </dgm:prSet>
      <dgm:spPr/>
      <dgm:t>
        <a:bodyPr/>
        <a:lstStyle/>
        <a:p>
          <a:endParaRPr lang="it-IT"/>
        </a:p>
      </dgm:t>
    </dgm:pt>
    <dgm:pt modelId="{3CF62646-9CC9-4E40-87FA-6A703E5689F7}" type="pres">
      <dgm:prSet presAssocID="{0B692931-0B37-40C2-862B-E5BE3DAFF1BB}" presName="spacer" presStyleCnt="0"/>
      <dgm:spPr/>
    </dgm:pt>
    <dgm:pt modelId="{775DFFA4-DEE1-441F-B77F-C86294F97DB1}" type="pres">
      <dgm:prSet presAssocID="{0D751A44-B1A4-46ED-8CB0-C6EF7211F03E}" presName="parentText" presStyleLbl="node1" presStyleIdx="1" presStyleCnt="2">
        <dgm:presLayoutVars>
          <dgm:chMax val="0"/>
          <dgm:bulletEnabled val="1"/>
        </dgm:presLayoutVars>
      </dgm:prSet>
      <dgm:spPr/>
      <dgm:t>
        <a:bodyPr/>
        <a:lstStyle/>
        <a:p>
          <a:endParaRPr lang="it-IT"/>
        </a:p>
      </dgm:t>
    </dgm:pt>
  </dgm:ptLst>
  <dgm:cxnLst>
    <dgm:cxn modelId="{A2BAB9FD-8040-4D34-813D-02E8BB871F0E}" type="presOf" srcId="{C2CF80DD-F2B2-47E1-A7E9-69ABFA82CECE}" destId="{D1495277-A10B-4211-96D4-0F533AA5EA85}" srcOrd="0" destOrd="0" presId="urn:microsoft.com/office/officeart/2005/8/layout/vList2"/>
    <dgm:cxn modelId="{0F3B41AD-6ACD-4400-B928-83DEB340F2A4}" srcId="{CB05A4A8-99AF-4C8D-A64F-F7B8A7361574}" destId="{C2CF80DD-F2B2-47E1-A7E9-69ABFA82CECE}" srcOrd="0" destOrd="0" parTransId="{65A0788E-BCA2-466A-B159-20CC676030BE}" sibTransId="{0B692931-0B37-40C2-862B-E5BE3DAFF1BB}"/>
    <dgm:cxn modelId="{A4CAC5DA-3AEB-40A0-92DD-DCB93ECF70F6}" srcId="{CB05A4A8-99AF-4C8D-A64F-F7B8A7361574}" destId="{0D751A44-B1A4-46ED-8CB0-C6EF7211F03E}" srcOrd="1" destOrd="0" parTransId="{BEDE7309-40C7-4B81-9E06-905C79535E2B}" sibTransId="{94D1FDDC-E2FF-4FB6-8C0F-70C5BB321282}"/>
    <dgm:cxn modelId="{CBE4C6D6-7343-4952-9B4D-7B889AFA5947}" type="presOf" srcId="{0D751A44-B1A4-46ED-8CB0-C6EF7211F03E}" destId="{775DFFA4-DEE1-441F-B77F-C86294F97DB1}" srcOrd="0" destOrd="0" presId="urn:microsoft.com/office/officeart/2005/8/layout/vList2"/>
    <dgm:cxn modelId="{CD3445B1-F5E4-4F6D-8303-0E84D5F12F57}" type="presOf" srcId="{CB05A4A8-99AF-4C8D-A64F-F7B8A7361574}" destId="{C5FE3915-1557-489B-842E-67D482408C6F}" srcOrd="0" destOrd="0" presId="urn:microsoft.com/office/officeart/2005/8/layout/vList2"/>
    <dgm:cxn modelId="{C2DCBF59-9A8A-4FD1-B27A-32A0456A8887}" type="presParOf" srcId="{C5FE3915-1557-489B-842E-67D482408C6F}" destId="{D1495277-A10B-4211-96D4-0F533AA5EA85}" srcOrd="0" destOrd="0" presId="urn:microsoft.com/office/officeart/2005/8/layout/vList2"/>
    <dgm:cxn modelId="{AF3BFEA0-566C-4313-A597-5A4D54A10855}" type="presParOf" srcId="{C5FE3915-1557-489B-842E-67D482408C6F}" destId="{3CF62646-9CC9-4E40-87FA-6A703E5689F7}" srcOrd="1" destOrd="0" presId="urn:microsoft.com/office/officeart/2005/8/layout/vList2"/>
    <dgm:cxn modelId="{D4684442-332E-4712-9D7A-3BAFD1AF2907}" type="presParOf" srcId="{C5FE3915-1557-489B-842E-67D482408C6F}" destId="{775DFFA4-DEE1-441F-B77F-C86294F97DB1}"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6946880-CB93-4D6A-8329-F861D043E66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B4A546CD-421C-45C7-AAF7-ECFC00354D10}">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algn="just" rtl="0"/>
          <a:r>
            <a:rPr lang="it-IT" sz="1800" dirty="0" smtClean="0"/>
            <a:t>La selettività amperometrica tra le due protezioni è calcolata regolando la protezione a monte al di sopra della massima corrente che può interessare la protezione a valle.</a:t>
          </a:r>
          <a:endParaRPr lang="it-IT" sz="1800" dirty="0"/>
        </a:p>
      </dgm:t>
    </dgm:pt>
    <dgm:pt modelId="{878160EB-147B-4F8E-AE11-6E8324C09E2B}" type="parTrans" cxnId="{D2AD75D8-C60C-4606-8FDB-4D6893883DB6}">
      <dgm:prSet/>
      <dgm:spPr/>
      <dgm:t>
        <a:bodyPr/>
        <a:lstStyle/>
        <a:p>
          <a:pPr algn="just"/>
          <a:endParaRPr lang="it-IT" sz="1800" dirty="0"/>
        </a:p>
      </dgm:t>
    </dgm:pt>
    <dgm:pt modelId="{AEF3ADC1-FF79-4C39-8109-E25A7218BE81}" type="sibTrans" cxnId="{D2AD75D8-C60C-4606-8FDB-4D6893883DB6}">
      <dgm:prSet/>
      <dgm:spPr/>
      <dgm:t>
        <a:bodyPr/>
        <a:lstStyle/>
        <a:p>
          <a:pPr algn="just"/>
          <a:endParaRPr lang="it-IT" sz="1800" dirty="0"/>
        </a:p>
      </dgm:t>
    </dgm:pt>
    <dgm:pt modelId="{25EB6B2B-1445-446F-AE38-A40190371C3B}">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algn="just" rtl="0"/>
          <a:r>
            <a:rPr lang="it-IT" sz="1800" dirty="0" smtClean="0"/>
            <a:t>Si ottiene graduando la soglia di intervento delle protezioni a valori di corrente superiori a quelli che possono interessare le protezioni a valle.</a:t>
          </a:r>
          <a:endParaRPr lang="it-IT" sz="1800" dirty="0"/>
        </a:p>
      </dgm:t>
    </dgm:pt>
    <dgm:pt modelId="{3F6B6366-76A7-40D7-918C-01F5A5623918}" type="parTrans" cxnId="{F7BDB5E3-BF5C-4A20-951E-B171245B3ED2}">
      <dgm:prSet/>
      <dgm:spPr/>
      <dgm:t>
        <a:bodyPr/>
        <a:lstStyle/>
        <a:p>
          <a:pPr algn="just"/>
          <a:endParaRPr lang="it-IT" sz="1800" dirty="0"/>
        </a:p>
      </dgm:t>
    </dgm:pt>
    <dgm:pt modelId="{C80F5F5C-FC6C-43FE-9357-1AF9F437BBC8}" type="sibTrans" cxnId="{F7BDB5E3-BF5C-4A20-951E-B171245B3ED2}">
      <dgm:prSet/>
      <dgm:spPr/>
      <dgm:t>
        <a:bodyPr/>
        <a:lstStyle/>
        <a:p>
          <a:pPr algn="just"/>
          <a:endParaRPr lang="it-IT" sz="1800" dirty="0"/>
        </a:p>
      </dgm:t>
    </dgm:pt>
    <dgm:pt modelId="{C80A910C-B618-4E21-A209-099901E822A3}">
      <dgm:prSet custT="1">
        <dgm:style>
          <a:lnRef idx="2">
            <a:schemeClr val="accent5">
              <a:shade val="50000"/>
            </a:schemeClr>
          </a:lnRef>
          <a:fillRef idx="1">
            <a:schemeClr val="accent5"/>
          </a:fillRef>
          <a:effectRef idx="0">
            <a:schemeClr val="accent5"/>
          </a:effectRef>
          <a:fontRef idx="minor">
            <a:schemeClr val="lt1"/>
          </a:fontRef>
        </dgm:style>
      </dgm:prSet>
      <dgm:spPr/>
      <dgm:t>
        <a:bodyPr/>
        <a:lstStyle/>
        <a:p>
          <a:pPr algn="just" rtl="0"/>
          <a:r>
            <a:rPr lang="it-IT" sz="1800" dirty="0" smtClean="0"/>
            <a:t>Con questa regolazione non è necessario introdurre tempi di ritardo tra le due protezioni e la protezione a monte può essere di tipo istantaneo in quanto interviene solo per guasti nella parte di impianto compresa tra le due protezioni.</a:t>
          </a:r>
          <a:endParaRPr lang="it-IT" sz="1800" dirty="0"/>
        </a:p>
      </dgm:t>
    </dgm:pt>
    <dgm:pt modelId="{BBFB22CD-AFAF-451A-924E-E8D332EAD1C4}" type="parTrans" cxnId="{57692405-4914-451A-BEE8-C6CDC8AF1795}">
      <dgm:prSet/>
      <dgm:spPr/>
      <dgm:t>
        <a:bodyPr/>
        <a:lstStyle/>
        <a:p>
          <a:pPr algn="just"/>
          <a:endParaRPr lang="it-IT" sz="1800" dirty="0"/>
        </a:p>
      </dgm:t>
    </dgm:pt>
    <dgm:pt modelId="{29C21847-A005-46D4-B485-CCE32EADAC2C}" type="sibTrans" cxnId="{57692405-4914-451A-BEE8-C6CDC8AF1795}">
      <dgm:prSet/>
      <dgm:spPr/>
      <dgm:t>
        <a:bodyPr/>
        <a:lstStyle/>
        <a:p>
          <a:pPr algn="just"/>
          <a:endParaRPr lang="it-IT" sz="1800" dirty="0"/>
        </a:p>
      </dgm:t>
    </dgm:pt>
    <dgm:pt modelId="{01A9D407-9D93-4750-89C1-32B0216C64E5}" type="pres">
      <dgm:prSet presAssocID="{56946880-CB93-4D6A-8329-F861D043E66D}" presName="linear" presStyleCnt="0">
        <dgm:presLayoutVars>
          <dgm:animLvl val="lvl"/>
          <dgm:resizeHandles val="exact"/>
        </dgm:presLayoutVars>
      </dgm:prSet>
      <dgm:spPr/>
      <dgm:t>
        <a:bodyPr/>
        <a:lstStyle/>
        <a:p>
          <a:endParaRPr lang="it-IT"/>
        </a:p>
      </dgm:t>
    </dgm:pt>
    <dgm:pt modelId="{3BDBFD2D-DB7A-483C-8E77-0C3D84D0253B}" type="pres">
      <dgm:prSet presAssocID="{B4A546CD-421C-45C7-AAF7-ECFC00354D10}" presName="parentText" presStyleLbl="node1" presStyleIdx="0" presStyleCnt="3">
        <dgm:presLayoutVars>
          <dgm:chMax val="0"/>
          <dgm:bulletEnabled val="1"/>
        </dgm:presLayoutVars>
      </dgm:prSet>
      <dgm:spPr/>
      <dgm:t>
        <a:bodyPr/>
        <a:lstStyle/>
        <a:p>
          <a:endParaRPr lang="it-IT"/>
        </a:p>
      </dgm:t>
    </dgm:pt>
    <dgm:pt modelId="{98A67DE1-B47F-4A65-88C3-5B9058E70187}" type="pres">
      <dgm:prSet presAssocID="{AEF3ADC1-FF79-4C39-8109-E25A7218BE81}" presName="spacer" presStyleCnt="0"/>
      <dgm:spPr/>
    </dgm:pt>
    <dgm:pt modelId="{D0288546-1ED0-4987-9C63-BA24471874F4}" type="pres">
      <dgm:prSet presAssocID="{25EB6B2B-1445-446F-AE38-A40190371C3B}" presName="parentText" presStyleLbl="node1" presStyleIdx="1" presStyleCnt="3" custScaleY="76919" custLinFactNeighborY="-3011">
        <dgm:presLayoutVars>
          <dgm:chMax val="0"/>
          <dgm:bulletEnabled val="1"/>
        </dgm:presLayoutVars>
      </dgm:prSet>
      <dgm:spPr/>
      <dgm:t>
        <a:bodyPr/>
        <a:lstStyle/>
        <a:p>
          <a:endParaRPr lang="it-IT"/>
        </a:p>
      </dgm:t>
    </dgm:pt>
    <dgm:pt modelId="{A8A99F4C-440D-426A-9083-C14A8461E5AE}" type="pres">
      <dgm:prSet presAssocID="{C80F5F5C-FC6C-43FE-9357-1AF9F437BBC8}" presName="spacer" presStyleCnt="0"/>
      <dgm:spPr/>
    </dgm:pt>
    <dgm:pt modelId="{6F5A52BD-A136-4131-8E1A-2DB6455B7AB8}" type="pres">
      <dgm:prSet presAssocID="{C80A910C-B618-4E21-A209-099901E822A3}" presName="parentText" presStyleLbl="node1" presStyleIdx="2" presStyleCnt="3" custLinFactY="4077" custLinFactNeighborX="-4444" custLinFactNeighborY="100000">
        <dgm:presLayoutVars>
          <dgm:chMax val="0"/>
          <dgm:bulletEnabled val="1"/>
        </dgm:presLayoutVars>
      </dgm:prSet>
      <dgm:spPr/>
      <dgm:t>
        <a:bodyPr/>
        <a:lstStyle/>
        <a:p>
          <a:endParaRPr lang="it-IT"/>
        </a:p>
      </dgm:t>
    </dgm:pt>
  </dgm:ptLst>
  <dgm:cxnLst>
    <dgm:cxn modelId="{D2AD75D8-C60C-4606-8FDB-4D6893883DB6}" srcId="{56946880-CB93-4D6A-8329-F861D043E66D}" destId="{B4A546CD-421C-45C7-AAF7-ECFC00354D10}" srcOrd="0" destOrd="0" parTransId="{878160EB-147B-4F8E-AE11-6E8324C09E2B}" sibTransId="{AEF3ADC1-FF79-4C39-8109-E25A7218BE81}"/>
    <dgm:cxn modelId="{0CBF752B-D66B-4F25-B037-BB230C1F7F52}" type="presOf" srcId="{B4A546CD-421C-45C7-AAF7-ECFC00354D10}" destId="{3BDBFD2D-DB7A-483C-8E77-0C3D84D0253B}" srcOrd="0" destOrd="0" presId="urn:microsoft.com/office/officeart/2005/8/layout/vList2"/>
    <dgm:cxn modelId="{AD7382B9-1F28-4D6F-9BE9-24EEB26992E3}" type="presOf" srcId="{25EB6B2B-1445-446F-AE38-A40190371C3B}" destId="{D0288546-1ED0-4987-9C63-BA24471874F4}" srcOrd="0" destOrd="0" presId="urn:microsoft.com/office/officeart/2005/8/layout/vList2"/>
    <dgm:cxn modelId="{171DA1B8-341E-40F7-BB82-D635D4911DB5}" type="presOf" srcId="{C80A910C-B618-4E21-A209-099901E822A3}" destId="{6F5A52BD-A136-4131-8E1A-2DB6455B7AB8}" srcOrd="0" destOrd="0" presId="urn:microsoft.com/office/officeart/2005/8/layout/vList2"/>
    <dgm:cxn modelId="{57692405-4914-451A-BEE8-C6CDC8AF1795}" srcId="{56946880-CB93-4D6A-8329-F861D043E66D}" destId="{C80A910C-B618-4E21-A209-099901E822A3}" srcOrd="2" destOrd="0" parTransId="{BBFB22CD-AFAF-451A-924E-E8D332EAD1C4}" sibTransId="{29C21847-A005-46D4-B485-CCE32EADAC2C}"/>
    <dgm:cxn modelId="{A16FEF01-AA7A-4E39-9163-8F9B85445890}" type="presOf" srcId="{56946880-CB93-4D6A-8329-F861D043E66D}" destId="{01A9D407-9D93-4750-89C1-32B0216C64E5}" srcOrd="0" destOrd="0" presId="urn:microsoft.com/office/officeart/2005/8/layout/vList2"/>
    <dgm:cxn modelId="{F7BDB5E3-BF5C-4A20-951E-B171245B3ED2}" srcId="{56946880-CB93-4D6A-8329-F861D043E66D}" destId="{25EB6B2B-1445-446F-AE38-A40190371C3B}" srcOrd="1" destOrd="0" parTransId="{3F6B6366-76A7-40D7-918C-01F5A5623918}" sibTransId="{C80F5F5C-FC6C-43FE-9357-1AF9F437BBC8}"/>
    <dgm:cxn modelId="{AB2E6CC7-D486-4538-8977-ADDA5A9123FF}" type="presParOf" srcId="{01A9D407-9D93-4750-89C1-32B0216C64E5}" destId="{3BDBFD2D-DB7A-483C-8E77-0C3D84D0253B}" srcOrd="0" destOrd="0" presId="urn:microsoft.com/office/officeart/2005/8/layout/vList2"/>
    <dgm:cxn modelId="{FBC73118-5B14-4D7F-AF42-14F624B34B73}" type="presParOf" srcId="{01A9D407-9D93-4750-89C1-32B0216C64E5}" destId="{98A67DE1-B47F-4A65-88C3-5B9058E70187}" srcOrd="1" destOrd="0" presId="urn:microsoft.com/office/officeart/2005/8/layout/vList2"/>
    <dgm:cxn modelId="{F2E95C27-E76F-4D10-BC45-A4C977975C12}" type="presParOf" srcId="{01A9D407-9D93-4750-89C1-32B0216C64E5}" destId="{D0288546-1ED0-4987-9C63-BA24471874F4}" srcOrd="2" destOrd="0" presId="urn:microsoft.com/office/officeart/2005/8/layout/vList2"/>
    <dgm:cxn modelId="{7393E576-8F4B-4E2C-9757-B237B23E6E21}" type="presParOf" srcId="{01A9D407-9D93-4750-89C1-32B0216C64E5}" destId="{A8A99F4C-440D-426A-9083-C14A8461E5AE}" srcOrd="3" destOrd="0" presId="urn:microsoft.com/office/officeart/2005/8/layout/vList2"/>
    <dgm:cxn modelId="{11A09F59-7519-4749-AC2D-053AC3992910}" type="presParOf" srcId="{01A9D407-9D93-4750-89C1-32B0216C64E5}" destId="{6F5A52BD-A136-4131-8E1A-2DB6455B7AB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0.xml><?xml version="1.0" encoding="utf-8"?>
<dgm:dataModel xmlns:dgm="http://schemas.openxmlformats.org/drawingml/2006/diagram" xmlns:a="http://schemas.openxmlformats.org/drawingml/2006/main">
  <dgm:ptLst>
    <dgm:pt modelId="{A0774AA7-9178-4874-8015-47B58683802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it-IT"/>
        </a:p>
      </dgm:t>
    </dgm:pt>
    <dgm:pt modelId="{308A6852-1C34-406D-80F3-E84B20D2726A}">
      <dgm:prSet custT="1"/>
      <dgm:spPr>
        <a:blipFill>
          <a:blip xmlns:r="http://schemas.openxmlformats.org/officeDocument/2006/relationships" r:embed="rId1"/>
          <a:stretch>
            <a:fillRect l="-342" r="-683"/>
          </a:stretch>
        </a:blipFill>
      </dgm:spPr>
      <dgm:t>
        <a:bodyPr/>
        <a:lstStyle/>
        <a:p>
          <a:r>
            <a:rPr lang="it-IT">
              <a:noFill/>
            </a:rPr>
            <a:t> </a:t>
          </a:r>
        </a:p>
      </dgm:t>
    </dgm:pt>
    <dgm:pt modelId="{9ACBCAAB-1F01-453F-A51B-CFC47DCEFBD4}" type="parTrans" cxnId="{FBED78EF-D2E0-434D-ABA5-A2A476AE1737}">
      <dgm:prSet/>
      <dgm:spPr/>
      <dgm:t>
        <a:bodyPr/>
        <a:lstStyle/>
        <a:p>
          <a:endParaRPr lang="it-IT" sz="1800" dirty="0"/>
        </a:p>
      </dgm:t>
    </dgm:pt>
    <dgm:pt modelId="{B6B7604C-1D81-4220-8A48-C9E844AA1CDF}" type="sibTrans" cxnId="{FBED78EF-D2E0-434D-ABA5-A2A476AE1737}">
      <dgm:prSet/>
      <dgm:spPr/>
      <dgm:t>
        <a:bodyPr/>
        <a:lstStyle/>
        <a:p>
          <a:endParaRPr lang="it-IT" sz="1800" dirty="0"/>
        </a:p>
      </dgm:t>
    </dgm:pt>
    <dgm:pt modelId="{9C86271B-88B7-401D-9F51-4BBE65420351}">
      <dgm:prSet custT="1"/>
      <dgm:spPr>
        <a:blipFill>
          <a:blip xmlns:r="http://schemas.openxmlformats.org/officeDocument/2006/relationships" r:embed="rId2"/>
          <a:stretch>
            <a:fillRect l="-683" b="-2353"/>
          </a:stretch>
        </a:blipFill>
      </dgm:spPr>
      <dgm:t>
        <a:bodyPr/>
        <a:lstStyle/>
        <a:p>
          <a:r>
            <a:rPr lang="it-IT">
              <a:noFill/>
            </a:rPr>
            <a:t> </a:t>
          </a:r>
        </a:p>
      </dgm:t>
    </dgm:pt>
    <dgm:pt modelId="{4B25D553-ECB7-4C9A-AF8D-1A12FA38382C}" type="parTrans" cxnId="{1963A2E4-59A0-4F36-A1B8-D30D08699AB5}">
      <dgm:prSet/>
      <dgm:spPr/>
      <dgm:t>
        <a:bodyPr/>
        <a:lstStyle/>
        <a:p>
          <a:endParaRPr lang="it-IT" sz="1800" dirty="0"/>
        </a:p>
      </dgm:t>
    </dgm:pt>
    <dgm:pt modelId="{303BB054-C88C-45E5-907B-036E4D3B9006}" type="sibTrans" cxnId="{1963A2E4-59A0-4F36-A1B8-D30D08699AB5}">
      <dgm:prSet/>
      <dgm:spPr/>
      <dgm:t>
        <a:bodyPr/>
        <a:lstStyle/>
        <a:p>
          <a:endParaRPr lang="it-IT" sz="1800" dirty="0"/>
        </a:p>
      </dgm:t>
    </dgm:pt>
    <dgm:pt modelId="{69ADE601-FBF0-4083-8790-BABD4890DCA7}">
      <dgm:prSet custT="1"/>
      <dgm:spPr>
        <a:blipFill>
          <a:blip xmlns:r="http://schemas.openxmlformats.org/officeDocument/2006/relationships" r:embed="rId3"/>
          <a:stretch>
            <a:fillRect l="-683" b="-2353"/>
          </a:stretch>
        </a:blipFill>
      </dgm:spPr>
      <dgm:t>
        <a:bodyPr/>
        <a:lstStyle/>
        <a:p>
          <a:r>
            <a:rPr lang="it-IT">
              <a:noFill/>
            </a:rPr>
            <a:t> </a:t>
          </a:r>
        </a:p>
      </dgm:t>
    </dgm:pt>
    <dgm:pt modelId="{36D93370-A9D2-453D-9B46-CA609D6506A3}" type="parTrans" cxnId="{08256732-9FEC-47F0-A172-4014F4F4EA8C}">
      <dgm:prSet/>
      <dgm:spPr/>
      <dgm:t>
        <a:bodyPr/>
        <a:lstStyle/>
        <a:p>
          <a:endParaRPr lang="it-IT" sz="1800" dirty="0"/>
        </a:p>
      </dgm:t>
    </dgm:pt>
    <dgm:pt modelId="{34803D0A-12BE-4091-8D55-882C0BBFB7E7}" type="sibTrans" cxnId="{08256732-9FEC-47F0-A172-4014F4F4EA8C}">
      <dgm:prSet/>
      <dgm:spPr/>
      <dgm:t>
        <a:bodyPr/>
        <a:lstStyle/>
        <a:p>
          <a:endParaRPr lang="it-IT" sz="1800" dirty="0"/>
        </a:p>
      </dgm:t>
    </dgm:pt>
    <dgm:pt modelId="{03442563-8C6E-4F76-80E2-A6D215A40903}">
      <dgm:prSet custT="1"/>
      <dgm:spPr>
        <a:blipFill>
          <a:blip xmlns:r="http://schemas.openxmlformats.org/officeDocument/2006/relationships" r:embed="rId4"/>
          <a:stretch>
            <a:fillRect l="-683" b="-2353"/>
          </a:stretch>
        </a:blipFill>
      </dgm:spPr>
      <dgm:t>
        <a:bodyPr/>
        <a:lstStyle/>
        <a:p>
          <a:r>
            <a:rPr lang="it-IT">
              <a:noFill/>
            </a:rPr>
            <a:t> </a:t>
          </a:r>
        </a:p>
      </dgm:t>
    </dgm:pt>
    <dgm:pt modelId="{461EA57B-8201-4429-B176-64C8786D724A}" type="parTrans" cxnId="{58C58BD2-A049-484D-A4E0-E7358B4BEBBA}">
      <dgm:prSet/>
      <dgm:spPr/>
      <dgm:t>
        <a:bodyPr/>
        <a:lstStyle/>
        <a:p>
          <a:endParaRPr lang="it-IT" sz="1800" dirty="0"/>
        </a:p>
      </dgm:t>
    </dgm:pt>
    <dgm:pt modelId="{15E0E8C8-796B-40A2-8F18-2EE18BDAD847}" type="sibTrans" cxnId="{58C58BD2-A049-484D-A4E0-E7358B4BEBBA}">
      <dgm:prSet/>
      <dgm:spPr/>
      <dgm:t>
        <a:bodyPr/>
        <a:lstStyle/>
        <a:p>
          <a:endParaRPr lang="it-IT" sz="1800" dirty="0"/>
        </a:p>
      </dgm:t>
    </dgm:pt>
    <dgm:pt modelId="{C58F8F95-E5C7-4E08-882B-B9D3112F2A97}">
      <dgm:prSet custT="1"/>
      <dgm:spPr>
        <a:blipFill>
          <a:blip xmlns:r="http://schemas.openxmlformats.org/officeDocument/2006/relationships" r:embed="rId5"/>
          <a:stretch>
            <a:fillRect l="-683" b="-2381"/>
          </a:stretch>
        </a:blipFill>
      </dgm:spPr>
      <dgm:t>
        <a:bodyPr/>
        <a:lstStyle/>
        <a:p>
          <a:r>
            <a:rPr lang="it-IT">
              <a:noFill/>
            </a:rPr>
            <a:t> </a:t>
          </a:r>
        </a:p>
      </dgm:t>
    </dgm:pt>
    <dgm:pt modelId="{BE0F17AC-00E9-42F0-AC6D-CA346166E63B}" type="parTrans" cxnId="{AB985F70-5DE0-4899-8DBB-4564AD195BA1}">
      <dgm:prSet/>
      <dgm:spPr/>
      <dgm:t>
        <a:bodyPr/>
        <a:lstStyle/>
        <a:p>
          <a:endParaRPr lang="it-IT" sz="1800" dirty="0"/>
        </a:p>
      </dgm:t>
    </dgm:pt>
    <dgm:pt modelId="{28050137-5EE4-404A-995D-431E7B00375F}" type="sibTrans" cxnId="{AB985F70-5DE0-4899-8DBB-4564AD195BA1}">
      <dgm:prSet/>
      <dgm:spPr/>
      <dgm:t>
        <a:bodyPr/>
        <a:lstStyle/>
        <a:p>
          <a:endParaRPr lang="it-IT" sz="1800" dirty="0"/>
        </a:p>
      </dgm:t>
    </dgm:pt>
    <dgm:pt modelId="{2B87333E-252D-478F-91F8-82622B19E44F}" type="pres">
      <dgm:prSet presAssocID="{A0774AA7-9178-4874-8015-47B586838023}" presName="linear" presStyleCnt="0">
        <dgm:presLayoutVars>
          <dgm:animLvl val="lvl"/>
          <dgm:resizeHandles val="exact"/>
        </dgm:presLayoutVars>
      </dgm:prSet>
      <dgm:spPr/>
    </dgm:pt>
    <dgm:pt modelId="{AF547136-9A29-4078-A553-510F415DA043}" type="pres">
      <dgm:prSet presAssocID="{308A6852-1C34-406D-80F3-E84B20D2726A}" presName="parentText" presStyleLbl="node1" presStyleIdx="0" presStyleCnt="5" custScaleY="171152">
        <dgm:presLayoutVars>
          <dgm:chMax val="0"/>
          <dgm:bulletEnabled val="1"/>
        </dgm:presLayoutVars>
      </dgm:prSet>
      <dgm:spPr/>
      <dgm:t>
        <a:bodyPr/>
        <a:lstStyle/>
        <a:p>
          <a:endParaRPr lang="it-IT"/>
        </a:p>
      </dgm:t>
    </dgm:pt>
    <dgm:pt modelId="{2B7D9628-C7D1-4761-969D-DF334D82A82C}" type="pres">
      <dgm:prSet presAssocID="{B6B7604C-1D81-4220-8A48-C9E844AA1CDF}" presName="spacer" presStyleCnt="0"/>
      <dgm:spPr/>
    </dgm:pt>
    <dgm:pt modelId="{BCDAB255-D857-4AA8-8EE2-D82A9CFE33CD}" type="pres">
      <dgm:prSet presAssocID="{9C86271B-88B7-401D-9F51-4BBE65420351}" presName="parentText" presStyleLbl="node1" presStyleIdx="1" presStyleCnt="5" custLinFactY="-4672" custLinFactNeighborX="1408" custLinFactNeighborY="-100000">
        <dgm:presLayoutVars>
          <dgm:chMax val="0"/>
          <dgm:bulletEnabled val="1"/>
        </dgm:presLayoutVars>
      </dgm:prSet>
      <dgm:spPr/>
      <dgm:t>
        <a:bodyPr/>
        <a:lstStyle/>
        <a:p>
          <a:endParaRPr lang="it-IT"/>
        </a:p>
      </dgm:t>
    </dgm:pt>
    <dgm:pt modelId="{A0CD65F7-4A00-452C-9B76-DB5BA800FCAE}" type="pres">
      <dgm:prSet presAssocID="{303BB054-C88C-45E5-907B-036E4D3B9006}" presName="spacer" presStyleCnt="0"/>
      <dgm:spPr/>
    </dgm:pt>
    <dgm:pt modelId="{E5DBEB71-611A-4C5B-AD02-6560A0692269}" type="pres">
      <dgm:prSet presAssocID="{69ADE601-FBF0-4083-8790-BABD4890DCA7}" presName="parentText" presStyleLbl="node1" presStyleIdx="2" presStyleCnt="5">
        <dgm:presLayoutVars>
          <dgm:chMax val="0"/>
          <dgm:bulletEnabled val="1"/>
        </dgm:presLayoutVars>
      </dgm:prSet>
      <dgm:spPr/>
      <dgm:t>
        <a:bodyPr/>
        <a:lstStyle/>
        <a:p>
          <a:endParaRPr lang="it-IT"/>
        </a:p>
      </dgm:t>
    </dgm:pt>
    <dgm:pt modelId="{DFCA1373-F4F3-457C-A905-AA88E37BAB2B}" type="pres">
      <dgm:prSet presAssocID="{34803D0A-12BE-4091-8D55-882C0BBFB7E7}" presName="spacer" presStyleCnt="0"/>
      <dgm:spPr/>
    </dgm:pt>
    <dgm:pt modelId="{58088354-83D4-4E69-A01F-502911FD801F}" type="pres">
      <dgm:prSet presAssocID="{03442563-8C6E-4F76-80E2-A6D215A40903}" presName="parentText" presStyleLbl="node1" presStyleIdx="3" presStyleCnt="5" custLinFactY="-4778" custLinFactNeighborY="-100000">
        <dgm:presLayoutVars>
          <dgm:chMax val="0"/>
          <dgm:bulletEnabled val="1"/>
        </dgm:presLayoutVars>
      </dgm:prSet>
      <dgm:spPr/>
      <dgm:t>
        <a:bodyPr/>
        <a:lstStyle/>
        <a:p>
          <a:endParaRPr lang="it-IT"/>
        </a:p>
      </dgm:t>
    </dgm:pt>
    <dgm:pt modelId="{D7B3A7B6-9BD3-4A3F-A7D2-09E973F1AA91}" type="pres">
      <dgm:prSet presAssocID="{15E0E8C8-796B-40A2-8F18-2EE18BDAD847}" presName="spacer" presStyleCnt="0"/>
      <dgm:spPr/>
    </dgm:pt>
    <dgm:pt modelId="{099E608C-77B9-4860-8AB6-64F606C0EDA5}" type="pres">
      <dgm:prSet presAssocID="{C58F8F95-E5C7-4E08-882B-B9D3112F2A97}" presName="parentText" presStyleLbl="node1" presStyleIdx="4" presStyleCnt="5">
        <dgm:presLayoutVars>
          <dgm:chMax val="0"/>
          <dgm:bulletEnabled val="1"/>
        </dgm:presLayoutVars>
      </dgm:prSet>
      <dgm:spPr/>
      <dgm:t>
        <a:bodyPr/>
        <a:lstStyle/>
        <a:p>
          <a:endParaRPr lang="it-IT"/>
        </a:p>
      </dgm:t>
    </dgm:pt>
  </dgm:ptLst>
  <dgm:cxnLst>
    <dgm:cxn modelId="{5261F49A-38FB-4456-9999-658AEFD44C1F}" type="presOf" srcId="{03442563-8C6E-4F76-80E2-A6D215A40903}" destId="{58088354-83D4-4E69-A01F-502911FD801F}" srcOrd="0" destOrd="0" presId="urn:microsoft.com/office/officeart/2005/8/layout/vList2"/>
    <dgm:cxn modelId="{5A6799BC-3026-4852-9545-49002EC72389}" type="presOf" srcId="{A0774AA7-9178-4874-8015-47B586838023}" destId="{2B87333E-252D-478F-91F8-82622B19E44F}" srcOrd="0" destOrd="0" presId="urn:microsoft.com/office/officeart/2005/8/layout/vList2"/>
    <dgm:cxn modelId="{67EDD509-1570-459A-B2E9-DF23F15555E6}" type="presOf" srcId="{308A6852-1C34-406D-80F3-E84B20D2726A}" destId="{AF547136-9A29-4078-A553-510F415DA043}" srcOrd="0" destOrd="0" presId="urn:microsoft.com/office/officeart/2005/8/layout/vList2"/>
    <dgm:cxn modelId="{08256732-9FEC-47F0-A172-4014F4F4EA8C}" srcId="{A0774AA7-9178-4874-8015-47B586838023}" destId="{69ADE601-FBF0-4083-8790-BABD4890DCA7}" srcOrd="2" destOrd="0" parTransId="{36D93370-A9D2-453D-9B46-CA609D6506A3}" sibTransId="{34803D0A-12BE-4091-8D55-882C0BBFB7E7}"/>
    <dgm:cxn modelId="{FBED78EF-D2E0-434D-ABA5-A2A476AE1737}" srcId="{A0774AA7-9178-4874-8015-47B586838023}" destId="{308A6852-1C34-406D-80F3-E84B20D2726A}" srcOrd="0" destOrd="0" parTransId="{9ACBCAAB-1F01-453F-A51B-CFC47DCEFBD4}" sibTransId="{B6B7604C-1D81-4220-8A48-C9E844AA1CDF}"/>
    <dgm:cxn modelId="{1963A2E4-59A0-4F36-A1B8-D30D08699AB5}" srcId="{A0774AA7-9178-4874-8015-47B586838023}" destId="{9C86271B-88B7-401D-9F51-4BBE65420351}" srcOrd="1" destOrd="0" parTransId="{4B25D553-ECB7-4C9A-AF8D-1A12FA38382C}" sibTransId="{303BB054-C88C-45E5-907B-036E4D3B9006}"/>
    <dgm:cxn modelId="{58C58BD2-A049-484D-A4E0-E7358B4BEBBA}" srcId="{A0774AA7-9178-4874-8015-47B586838023}" destId="{03442563-8C6E-4F76-80E2-A6D215A40903}" srcOrd="3" destOrd="0" parTransId="{461EA57B-8201-4429-B176-64C8786D724A}" sibTransId="{15E0E8C8-796B-40A2-8F18-2EE18BDAD847}"/>
    <dgm:cxn modelId="{AB985F70-5DE0-4899-8DBB-4564AD195BA1}" srcId="{A0774AA7-9178-4874-8015-47B586838023}" destId="{C58F8F95-E5C7-4E08-882B-B9D3112F2A97}" srcOrd="4" destOrd="0" parTransId="{BE0F17AC-00E9-42F0-AC6D-CA346166E63B}" sibTransId="{28050137-5EE4-404A-995D-431E7B00375F}"/>
    <dgm:cxn modelId="{21DE23F7-49DB-4AB4-8EED-1EE95AF0A91B}" type="presOf" srcId="{69ADE601-FBF0-4083-8790-BABD4890DCA7}" destId="{E5DBEB71-611A-4C5B-AD02-6560A0692269}" srcOrd="0" destOrd="0" presId="urn:microsoft.com/office/officeart/2005/8/layout/vList2"/>
    <dgm:cxn modelId="{4D07CAAA-E678-4BC5-AAB7-E7832C95A4E7}" type="presOf" srcId="{C58F8F95-E5C7-4E08-882B-B9D3112F2A97}" destId="{099E608C-77B9-4860-8AB6-64F606C0EDA5}" srcOrd="0" destOrd="0" presId="urn:microsoft.com/office/officeart/2005/8/layout/vList2"/>
    <dgm:cxn modelId="{35910061-5631-476C-AEFD-E2E399CAB9A2}" type="presOf" srcId="{9C86271B-88B7-401D-9F51-4BBE65420351}" destId="{BCDAB255-D857-4AA8-8EE2-D82A9CFE33CD}" srcOrd="0" destOrd="0" presId="urn:microsoft.com/office/officeart/2005/8/layout/vList2"/>
    <dgm:cxn modelId="{07D27D29-3706-4BE6-B92D-A2BC6608595B}" type="presParOf" srcId="{2B87333E-252D-478F-91F8-82622B19E44F}" destId="{AF547136-9A29-4078-A553-510F415DA043}" srcOrd="0" destOrd="0" presId="urn:microsoft.com/office/officeart/2005/8/layout/vList2"/>
    <dgm:cxn modelId="{ABE47CBC-C5C9-43B4-B9CF-C4AD00FC1C1B}" type="presParOf" srcId="{2B87333E-252D-478F-91F8-82622B19E44F}" destId="{2B7D9628-C7D1-4761-969D-DF334D82A82C}" srcOrd="1" destOrd="0" presId="urn:microsoft.com/office/officeart/2005/8/layout/vList2"/>
    <dgm:cxn modelId="{042B86C8-ECF7-4649-BB3D-824AE759FCBA}" type="presParOf" srcId="{2B87333E-252D-478F-91F8-82622B19E44F}" destId="{BCDAB255-D857-4AA8-8EE2-D82A9CFE33CD}" srcOrd="2" destOrd="0" presId="urn:microsoft.com/office/officeart/2005/8/layout/vList2"/>
    <dgm:cxn modelId="{FD4A552E-A2EE-4D82-8DE7-DA6FB3B21035}" type="presParOf" srcId="{2B87333E-252D-478F-91F8-82622B19E44F}" destId="{A0CD65F7-4A00-452C-9B76-DB5BA800FCAE}" srcOrd="3" destOrd="0" presId="urn:microsoft.com/office/officeart/2005/8/layout/vList2"/>
    <dgm:cxn modelId="{546992EB-5D90-478C-84F5-6AFEA1ABEE17}" type="presParOf" srcId="{2B87333E-252D-478F-91F8-82622B19E44F}" destId="{E5DBEB71-611A-4C5B-AD02-6560A0692269}" srcOrd="4" destOrd="0" presId="urn:microsoft.com/office/officeart/2005/8/layout/vList2"/>
    <dgm:cxn modelId="{22D36CEF-1785-4542-B29E-A5F109FE2852}" type="presParOf" srcId="{2B87333E-252D-478F-91F8-82622B19E44F}" destId="{DFCA1373-F4F3-457C-A905-AA88E37BAB2B}" srcOrd="5" destOrd="0" presId="urn:microsoft.com/office/officeart/2005/8/layout/vList2"/>
    <dgm:cxn modelId="{752954A6-BE50-4BB5-9C41-B70BBBD7457A}" type="presParOf" srcId="{2B87333E-252D-478F-91F8-82622B19E44F}" destId="{58088354-83D4-4E69-A01F-502911FD801F}" srcOrd="6" destOrd="0" presId="urn:microsoft.com/office/officeart/2005/8/layout/vList2"/>
    <dgm:cxn modelId="{598899CB-C85C-40D9-AF84-ADADAAF2C9DC}" type="presParOf" srcId="{2B87333E-252D-478F-91F8-82622B19E44F}" destId="{D7B3A7B6-9BD3-4A3F-A7D2-09E973F1AA91}" srcOrd="7" destOrd="0" presId="urn:microsoft.com/office/officeart/2005/8/layout/vList2"/>
    <dgm:cxn modelId="{80480FEB-B156-4FA0-A7B2-E143869A44F8}" type="presParOf" srcId="{2B87333E-252D-478F-91F8-82622B19E44F}" destId="{099E608C-77B9-4860-8AB6-64F606C0EDA5}"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8D70E33-9B60-4D6D-BD3B-6BE8A65F94D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it-IT"/>
        </a:p>
      </dgm:t>
    </dgm:pt>
    <dgm:pt modelId="{DF3B46A0-D1FF-4F93-A269-6783A404C339}">
      <dgm:prSet custT="1"/>
      <dgm:spPr/>
      <dgm:t>
        <a:bodyPr/>
        <a:lstStyle/>
        <a:p>
          <a:pPr rtl="0"/>
          <a:r>
            <a:rPr lang="it-IT" sz="1800" dirty="0" smtClean="0"/>
            <a:t>La selettività amperometrica è adottata quando le impedenze in gioco nell'impianto sono sufficientemente elevate per permettere una differenziazione netta dei valori di corrente di guasto nei diversi gradini dell'impianto stesso. </a:t>
          </a:r>
          <a:endParaRPr lang="it-IT" sz="1800" dirty="0"/>
        </a:p>
      </dgm:t>
    </dgm:pt>
    <dgm:pt modelId="{963C64DE-7C07-40B1-9483-438420AFE66A}" type="parTrans" cxnId="{BDCD2D6D-40A9-4BF4-A8E8-5D12E9A7C2E3}">
      <dgm:prSet/>
      <dgm:spPr/>
      <dgm:t>
        <a:bodyPr/>
        <a:lstStyle/>
        <a:p>
          <a:endParaRPr lang="it-IT" sz="1800"/>
        </a:p>
      </dgm:t>
    </dgm:pt>
    <dgm:pt modelId="{B392146F-93B6-45F6-80C9-83E10EFDFF64}" type="sibTrans" cxnId="{BDCD2D6D-40A9-4BF4-A8E8-5D12E9A7C2E3}">
      <dgm:prSet/>
      <dgm:spPr/>
      <dgm:t>
        <a:bodyPr/>
        <a:lstStyle/>
        <a:p>
          <a:endParaRPr lang="it-IT" sz="1800"/>
        </a:p>
      </dgm:t>
    </dgm:pt>
    <dgm:pt modelId="{73D21B16-931E-4147-9E35-E1B4829933B8}">
      <dgm:prSet custT="1"/>
      <dgm:spPr/>
      <dgm:t>
        <a:bodyPr/>
        <a:lstStyle/>
        <a:p>
          <a:pPr rtl="0"/>
          <a:r>
            <a:rPr lang="it-IT" sz="1800" smtClean="0"/>
            <a:t>La selettività di tipo cronometrico, è ottenuta graduando i tempi di intervento delle protezioni in modo che il relè più vicino al guasto intervenga in un tempo inferiore rispetto a quelli più lontani.</a:t>
          </a:r>
          <a:endParaRPr lang="it-IT" sz="1800"/>
        </a:p>
      </dgm:t>
    </dgm:pt>
    <dgm:pt modelId="{5ABCF2C4-4EB0-46C8-BFBE-1BE5891B9D79}" type="parTrans" cxnId="{60A41A45-87CF-4CCC-8401-0AAAC11673CF}">
      <dgm:prSet/>
      <dgm:spPr/>
      <dgm:t>
        <a:bodyPr/>
        <a:lstStyle/>
        <a:p>
          <a:endParaRPr lang="it-IT" sz="1800"/>
        </a:p>
      </dgm:t>
    </dgm:pt>
    <dgm:pt modelId="{24C554C3-1840-42FB-83AA-B37A5C21A79A}" type="sibTrans" cxnId="{60A41A45-87CF-4CCC-8401-0AAAC11673CF}">
      <dgm:prSet/>
      <dgm:spPr/>
      <dgm:t>
        <a:bodyPr/>
        <a:lstStyle/>
        <a:p>
          <a:endParaRPr lang="it-IT" sz="1800"/>
        </a:p>
      </dgm:t>
    </dgm:pt>
    <dgm:pt modelId="{2145B812-699C-4BB5-9949-96A03E524187}" type="pres">
      <dgm:prSet presAssocID="{D8D70E33-9B60-4D6D-BD3B-6BE8A65F94D2}" presName="linear" presStyleCnt="0">
        <dgm:presLayoutVars>
          <dgm:animLvl val="lvl"/>
          <dgm:resizeHandles val="exact"/>
        </dgm:presLayoutVars>
      </dgm:prSet>
      <dgm:spPr/>
      <dgm:t>
        <a:bodyPr/>
        <a:lstStyle/>
        <a:p>
          <a:endParaRPr lang="it-IT"/>
        </a:p>
      </dgm:t>
    </dgm:pt>
    <dgm:pt modelId="{FB6F4427-9CB9-4F3C-A670-D4BD9495C49C}" type="pres">
      <dgm:prSet presAssocID="{DF3B46A0-D1FF-4F93-A269-6783A404C339}" presName="parentText" presStyleLbl="node1" presStyleIdx="0" presStyleCnt="2">
        <dgm:presLayoutVars>
          <dgm:chMax val="0"/>
          <dgm:bulletEnabled val="1"/>
        </dgm:presLayoutVars>
      </dgm:prSet>
      <dgm:spPr/>
      <dgm:t>
        <a:bodyPr/>
        <a:lstStyle/>
        <a:p>
          <a:endParaRPr lang="it-IT"/>
        </a:p>
      </dgm:t>
    </dgm:pt>
    <dgm:pt modelId="{55425667-CBEF-42A6-850F-B81384251225}" type="pres">
      <dgm:prSet presAssocID="{B392146F-93B6-45F6-80C9-83E10EFDFF64}" presName="spacer" presStyleCnt="0"/>
      <dgm:spPr/>
    </dgm:pt>
    <dgm:pt modelId="{DC6CC819-EFE3-4FA7-9F1A-81BC2CC4B89D}" type="pres">
      <dgm:prSet presAssocID="{73D21B16-931E-4147-9E35-E1B4829933B8}" presName="parentText" presStyleLbl="node1" presStyleIdx="1" presStyleCnt="2">
        <dgm:presLayoutVars>
          <dgm:chMax val="0"/>
          <dgm:bulletEnabled val="1"/>
        </dgm:presLayoutVars>
      </dgm:prSet>
      <dgm:spPr/>
      <dgm:t>
        <a:bodyPr/>
        <a:lstStyle/>
        <a:p>
          <a:endParaRPr lang="it-IT"/>
        </a:p>
      </dgm:t>
    </dgm:pt>
  </dgm:ptLst>
  <dgm:cxnLst>
    <dgm:cxn modelId="{C79FB58A-8B93-4F55-93C4-A0B1B32D6FF2}" type="presOf" srcId="{73D21B16-931E-4147-9E35-E1B4829933B8}" destId="{DC6CC819-EFE3-4FA7-9F1A-81BC2CC4B89D}" srcOrd="0" destOrd="0" presId="urn:microsoft.com/office/officeart/2005/8/layout/vList2"/>
    <dgm:cxn modelId="{C05829CC-CF95-426C-BC83-26F935D1FF34}" type="presOf" srcId="{DF3B46A0-D1FF-4F93-A269-6783A404C339}" destId="{FB6F4427-9CB9-4F3C-A670-D4BD9495C49C}" srcOrd="0" destOrd="0" presId="urn:microsoft.com/office/officeart/2005/8/layout/vList2"/>
    <dgm:cxn modelId="{60A41A45-87CF-4CCC-8401-0AAAC11673CF}" srcId="{D8D70E33-9B60-4D6D-BD3B-6BE8A65F94D2}" destId="{73D21B16-931E-4147-9E35-E1B4829933B8}" srcOrd="1" destOrd="0" parTransId="{5ABCF2C4-4EB0-46C8-BFBE-1BE5891B9D79}" sibTransId="{24C554C3-1840-42FB-83AA-B37A5C21A79A}"/>
    <dgm:cxn modelId="{90A5BDBB-4560-4600-93ED-E08CC76B2474}" type="presOf" srcId="{D8D70E33-9B60-4D6D-BD3B-6BE8A65F94D2}" destId="{2145B812-699C-4BB5-9949-96A03E524187}" srcOrd="0" destOrd="0" presId="urn:microsoft.com/office/officeart/2005/8/layout/vList2"/>
    <dgm:cxn modelId="{BDCD2D6D-40A9-4BF4-A8E8-5D12E9A7C2E3}" srcId="{D8D70E33-9B60-4D6D-BD3B-6BE8A65F94D2}" destId="{DF3B46A0-D1FF-4F93-A269-6783A404C339}" srcOrd="0" destOrd="0" parTransId="{963C64DE-7C07-40B1-9483-438420AFE66A}" sibTransId="{B392146F-93B6-45F6-80C9-83E10EFDFF64}"/>
    <dgm:cxn modelId="{8EF5BA60-4001-4B90-B340-0D645C2DA856}" type="presParOf" srcId="{2145B812-699C-4BB5-9949-96A03E524187}" destId="{FB6F4427-9CB9-4F3C-A670-D4BD9495C49C}" srcOrd="0" destOrd="0" presId="urn:microsoft.com/office/officeart/2005/8/layout/vList2"/>
    <dgm:cxn modelId="{5D76EAD1-9907-426A-99E2-148423EB553C}" type="presParOf" srcId="{2145B812-699C-4BB5-9949-96A03E524187}" destId="{55425667-CBEF-42A6-850F-B81384251225}" srcOrd="1" destOrd="0" presId="urn:microsoft.com/office/officeart/2005/8/layout/vList2"/>
    <dgm:cxn modelId="{30121BE2-EAA7-42A2-B930-48D024C48553}" type="presParOf" srcId="{2145B812-699C-4BB5-9949-96A03E524187}" destId="{DC6CC819-EFE3-4FA7-9F1A-81BC2CC4B89D}"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0774AA7-9178-4874-8015-47B58683802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it-IT"/>
        </a:p>
      </dgm:t>
    </dgm:pt>
    <mc:AlternateContent xmlns:mc="http://schemas.openxmlformats.org/markup-compatibility/2006" xmlns:a14="http://schemas.microsoft.com/office/drawing/2010/main">
      <mc:Choice Requires="a14">
        <dgm:pt modelId="{308A6852-1C34-406D-80F3-E84B20D2726A}">
          <dgm:prSet custT="1"/>
          <dgm:spPr/>
          <dgm:t>
            <a:bodyPr/>
            <a:lstStyle/>
            <a:p>
              <a:pPr rtl="0"/>
              <a:r>
                <a:rPr lang="it-IT" sz="1800" dirty="0" smtClean="0"/>
                <a:t>Tempo di apertura degli interruttori di media tensione: ≈ 60 </a:t>
              </a:r>
              <a14:m>
                <m:oMath xmlns:m="http://schemas.openxmlformats.org/officeDocument/2006/math">
                  <m:r>
                    <a:rPr lang="it-IT" sz="1800" i="1" dirty="0" smtClean="0">
                      <a:latin typeface="Cambria Math" panose="02040503050406030204" pitchFamily="18" charset="0"/>
                    </a:rPr>
                    <m:t>𝑚𝑠</m:t>
                  </m:r>
                </m:oMath>
              </a14:m>
              <a:endParaRPr lang="it-IT" sz="1800" dirty="0"/>
            </a:p>
          </dgm:t>
        </dgm:pt>
      </mc:Choice>
      <mc:Fallback xmlns="">
        <dgm:pt modelId="{308A6852-1C34-406D-80F3-E84B20D2726A}">
          <dgm:prSet custT="1"/>
          <dgm:spPr/>
          <dgm:t>
            <a:bodyPr/>
            <a:lstStyle/>
            <a:p>
              <a:pPr rtl="0"/>
              <a:r>
                <a:rPr lang="it-IT" sz="1800" dirty="0" smtClean="0"/>
                <a:t>Tempo di apertura degli interruttori di media tensione: ≈ 60 </a:t>
              </a:r>
              <a:r>
                <a:rPr lang="it-IT" sz="1800" i="0" dirty="0" smtClean="0">
                  <a:latin typeface="Cambria Math" panose="02040503050406030204" pitchFamily="18" charset="0"/>
                </a:rPr>
                <a:t>𝑚𝑠</a:t>
              </a:r>
              <a:endParaRPr lang="it-IT" sz="1800" dirty="0"/>
            </a:p>
          </dgm:t>
        </dgm:pt>
      </mc:Fallback>
    </mc:AlternateContent>
    <dgm:pt modelId="{9ACBCAAB-1F01-453F-A51B-CFC47DCEFBD4}" type="parTrans" cxnId="{FBED78EF-D2E0-434D-ABA5-A2A476AE1737}">
      <dgm:prSet/>
      <dgm:spPr/>
      <dgm:t>
        <a:bodyPr/>
        <a:lstStyle/>
        <a:p>
          <a:endParaRPr lang="it-IT" sz="1800" dirty="0"/>
        </a:p>
      </dgm:t>
    </dgm:pt>
    <dgm:pt modelId="{B6B7604C-1D81-4220-8A48-C9E844AA1CDF}" type="sibTrans" cxnId="{FBED78EF-D2E0-434D-ABA5-A2A476AE1737}">
      <dgm:prSet/>
      <dgm:spPr/>
      <dgm:t>
        <a:bodyPr/>
        <a:lstStyle/>
        <a:p>
          <a:endParaRPr lang="it-IT" sz="1800" dirty="0"/>
        </a:p>
      </dgm:t>
    </dgm:pt>
    <mc:AlternateContent xmlns:mc="http://schemas.openxmlformats.org/markup-compatibility/2006" xmlns:a14="http://schemas.microsoft.com/office/drawing/2010/main">
      <mc:Choice Requires="a14">
        <dgm:pt modelId="{9C86271B-88B7-401D-9F51-4BBE65420351}">
          <dgm:prSet custT="1"/>
          <dgm:spPr/>
          <dgm:t>
            <a:bodyPr/>
            <a:lstStyle/>
            <a:p>
              <a:pPr rtl="0"/>
              <a:r>
                <a:rPr lang="it-IT" sz="1800" dirty="0" smtClean="0"/>
                <a:t>Tempo di inerzia delle protezioni: ≈ 20 </a:t>
              </a:r>
              <a14:m>
                <m:oMath xmlns:m="http://schemas.openxmlformats.org/officeDocument/2006/math">
                  <m:r>
                    <a:rPr lang="it-IT" sz="1800" i="1" dirty="0" smtClean="0">
                      <a:latin typeface="Cambria Math" panose="02040503050406030204" pitchFamily="18" charset="0"/>
                    </a:rPr>
                    <m:t>𝑚𝑠</m:t>
                  </m:r>
                </m:oMath>
              </a14:m>
              <a:endParaRPr lang="it-IT" sz="1800" dirty="0"/>
            </a:p>
          </dgm:t>
        </dgm:pt>
      </mc:Choice>
      <mc:Fallback xmlns="">
        <dgm:pt modelId="{9C86271B-88B7-401D-9F51-4BBE65420351}">
          <dgm:prSet custT="1"/>
          <dgm:spPr/>
          <dgm:t>
            <a:bodyPr/>
            <a:lstStyle/>
            <a:p>
              <a:pPr rtl="0"/>
              <a:r>
                <a:rPr lang="it-IT" sz="1800" dirty="0" smtClean="0"/>
                <a:t>Tempo di inerzia delle protezioni: ≈ 20 </a:t>
              </a:r>
              <a:r>
                <a:rPr lang="it-IT" sz="1800" i="0" dirty="0" smtClean="0">
                  <a:latin typeface="Cambria Math" panose="02040503050406030204" pitchFamily="18" charset="0"/>
                </a:rPr>
                <a:t>𝑚𝑠</a:t>
              </a:r>
              <a:endParaRPr lang="it-IT" sz="1800" dirty="0"/>
            </a:p>
          </dgm:t>
        </dgm:pt>
      </mc:Fallback>
    </mc:AlternateContent>
    <dgm:pt modelId="{4B25D553-ECB7-4C9A-AF8D-1A12FA38382C}" type="parTrans" cxnId="{1963A2E4-59A0-4F36-A1B8-D30D08699AB5}">
      <dgm:prSet/>
      <dgm:spPr/>
      <dgm:t>
        <a:bodyPr/>
        <a:lstStyle/>
        <a:p>
          <a:endParaRPr lang="it-IT" sz="1800" dirty="0"/>
        </a:p>
      </dgm:t>
    </dgm:pt>
    <dgm:pt modelId="{303BB054-C88C-45E5-907B-036E4D3B9006}" type="sibTrans" cxnId="{1963A2E4-59A0-4F36-A1B8-D30D08699AB5}">
      <dgm:prSet/>
      <dgm:spPr/>
      <dgm:t>
        <a:bodyPr/>
        <a:lstStyle/>
        <a:p>
          <a:endParaRPr lang="it-IT" sz="1800" dirty="0"/>
        </a:p>
      </dgm:t>
    </dgm:pt>
    <mc:AlternateContent xmlns:mc="http://schemas.openxmlformats.org/markup-compatibility/2006" xmlns:a14="http://schemas.microsoft.com/office/drawing/2010/main">
      <mc:Choice Requires="a14">
        <dgm:pt modelId="{69ADE601-FBF0-4083-8790-BABD4890DCA7}">
          <dgm:prSet custT="1"/>
          <dgm:spPr/>
          <dgm:t>
            <a:bodyPr/>
            <a:lstStyle/>
            <a:p>
              <a:pPr rtl="0"/>
              <a:r>
                <a:rPr lang="it-IT" sz="1800" dirty="0" smtClean="0"/>
                <a:t>Massimo errore dell’intervento temporizzato: ≈ 60 </a:t>
              </a:r>
              <a14:m>
                <m:oMath xmlns:m="http://schemas.openxmlformats.org/officeDocument/2006/math">
                  <m:r>
                    <a:rPr lang="it-IT" sz="1800" i="1" dirty="0" smtClean="0">
                      <a:latin typeface="Cambria Math" panose="02040503050406030204" pitchFamily="18" charset="0"/>
                    </a:rPr>
                    <m:t>𝑚𝑠</m:t>
                  </m:r>
                </m:oMath>
              </a14:m>
              <a:endParaRPr lang="it-IT" sz="1800" dirty="0"/>
            </a:p>
          </dgm:t>
        </dgm:pt>
      </mc:Choice>
      <mc:Fallback xmlns="">
        <dgm:pt modelId="{69ADE601-FBF0-4083-8790-BABD4890DCA7}">
          <dgm:prSet custT="1"/>
          <dgm:spPr/>
          <dgm:t>
            <a:bodyPr/>
            <a:lstStyle/>
            <a:p>
              <a:pPr rtl="0"/>
              <a:r>
                <a:rPr lang="it-IT" sz="1800" dirty="0" smtClean="0"/>
                <a:t>Massimo errore dell’intervento temporizzato: ≈ 60 </a:t>
              </a:r>
              <a:r>
                <a:rPr lang="it-IT" sz="1800" i="0" dirty="0" smtClean="0">
                  <a:latin typeface="Cambria Math" panose="02040503050406030204" pitchFamily="18" charset="0"/>
                </a:rPr>
                <a:t>𝑚𝑠</a:t>
              </a:r>
              <a:endParaRPr lang="it-IT" sz="1800" dirty="0"/>
            </a:p>
          </dgm:t>
        </dgm:pt>
      </mc:Fallback>
    </mc:AlternateContent>
    <dgm:pt modelId="{36D93370-A9D2-453D-9B46-CA609D6506A3}" type="parTrans" cxnId="{08256732-9FEC-47F0-A172-4014F4F4EA8C}">
      <dgm:prSet/>
      <dgm:spPr/>
      <dgm:t>
        <a:bodyPr/>
        <a:lstStyle/>
        <a:p>
          <a:endParaRPr lang="it-IT" sz="1800" dirty="0"/>
        </a:p>
      </dgm:t>
    </dgm:pt>
    <dgm:pt modelId="{34803D0A-12BE-4091-8D55-882C0BBFB7E7}" type="sibTrans" cxnId="{08256732-9FEC-47F0-A172-4014F4F4EA8C}">
      <dgm:prSet/>
      <dgm:spPr/>
      <dgm:t>
        <a:bodyPr/>
        <a:lstStyle/>
        <a:p>
          <a:endParaRPr lang="it-IT" sz="1800" dirty="0"/>
        </a:p>
      </dgm:t>
    </dgm:pt>
    <mc:AlternateContent xmlns:mc="http://schemas.openxmlformats.org/markup-compatibility/2006" xmlns:a14="http://schemas.microsoft.com/office/drawing/2010/main">
      <mc:Choice Requires="a14">
        <dgm:pt modelId="{03442563-8C6E-4F76-80E2-A6D215A40903}">
          <dgm:prSet custT="1"/>
          <dgm:spPr/>
          <dgm:t>
            <a:bodyPr/>
            <a:lstStyle/>
            <a:p>
              <a:pPr rtl="0"/>
              <a:r>
                <a:rPr lang="it-IT" sz="1800" dirty="0" smtClean="0"/>
                <a:t>Margine di sicurezza: ≈ 50-100 </a:t>
              </a:r>
              <a14:m>
                <m:oMath xmlns:m="http://schemas.openxmlformats.org/officeDocument/2006/math">
                  <m:r>
                    <a:rPr lang="it-IT" sz="1800" i="1" dirty="0" smtClean="0">
                      <a:latin typeface="Cambria Math" panose="02040503050406030204" pitchFamily="18" charset="0"/>
                    </a:rPr>
                    <m:t>𝑚𝑠</m:t>
                  </m:r>
                </m:oMath>
              </a14:m>
              <a:endParaRPr lang="it-IT" sz="1800" dirty="0"/>
            </a:p>
          </dgm:t>
        </dgm:pt>
      </mc:Choice>
      <mc:Fallback xmlns="">
        <dgm:pt modelId="{03442563-8C6E-4F76-80E2-A6D215A40903}">
          <dgm:prSet custT="1"/>
          <dgm:spPr/>
          <dgm:t>
            <a:bodyPr/>
            <a:lstStyle/>
            <a:p>
              <a:pPr rtl="0"/>
              <a:r>
                <a:rPr lang="it-IT" sz="1800" dirty="0" smtClean="0"/>
                <a:t>Margine di sicurezza: ≈ 50-100 </a:t>
              </a:r>
              <a:r>
                <a:rPr lang="it-IT" sz="1800" i="0" dirty="0" smtClean="0">
                  <a:latin typeface="Cambria Math" panose="02040503050406030204" pitchFamily="18" charset="0"/>
                </a:rPr>
                <a:t>𝑚𝑠</a:t>
              </a:r>
              <a:endParaRPr lang="it-IT" sz="1800" dirty="0"/>
            </a:p>
          </dgm:t>
        </dgm:pt>
      </mc:Fallback>
    </mc:AlternateContent>
    <dgm:pt modelId="{461EA57B-8201-4429-B176-64C8786D724A}" type="parTrans" cxnId="{58C58BD2-A049-484D-A4E0-E7358B4BEBBA}">
      <dgm:prSet/>
      <dgm:spPr/>
      <dgm:t>
        <a:bodyPr/>
        <a:lstStyle/>
        <a:p>
          <a:endParaRPr lang="it-IT" sz="1800" dirty="0"/>
        </a:p>
      </dgm:t>
    </dgm:pt>
    <dgm:pt modelId="{15E0E8C8-796B-40A2-8F18-2EE18BDAD847}" type="sibTrans" cxnId="{58C58BD2-A049-484D-A4E0-E7358B4BEBBA}">
      <dgm:prSet/>
      <dgm:spPr/>
      <dgm:t>
        <a:bodyPr/>
        <a:lstStyle/>
        <a:p>
          <a:endParaRPr lang="it-IT" sz="1800" dirty="0"/>
        </a:p>
      </dgm:t>
    </dgm:pt>
    <mc:AlternateContent xmlns:mc="http://schemas.openxmlformats.org/markup-compatibility/2006" xmlns:a14="http://schemas.microsoft.com/office/drawing/2010/main">
      <mc:Choice Requires="a14">
        <dgm:pt modelId="{C58F8F95-E5C7-4E08-882B-B9D3112F2A97}">
          <dgm:prSet custT="1"/>
          <dgm:spPr/>
          <dgm:t>
            <a:bodyPr/>
            <a:lstStyle/>
            <a:p>
              <a:pPr rtl="0"/>
              <a:r>
                <a:rPr lang="it-IT" sz="1800" dirty="0" smtClean="0"/>
                <a:t>DT totale= 250 </a:t>
              </a:r>
              <a14:m>
                <m:oMath xmlns:m="http://schemas.openxmlformats.org/officeDocument/2006/math">
                  <m:r>
                    <a:rPr lang="it-IT" sz="1800" i="1" dirty="0" smtClean="0">
                      <a:latin typeface="Cambria Math" panose="02040503050406030204" pitchFamily="18" charset="0"/>
                    </a:rPr>
                    <m:t>𝑚𝑠</m:t>
                  </m:r>
                </m:oMath>
              </a14:m>
              <a:endParaRPr lang="it-IT" sz="1800" dirty="0"/>
            </a:p>
          </dgm:t>
        </dgm:pt>
      </mc:Choice>
      <mc:Fallback xmlns="">
        <dgm:pt modelId="{C58F8F95-E5C7-4E08-882B-B9D3112F2A97}">
          <dgm:prSet custT="1"/>
          <dgm:spPr/>
          <dgm:t>
            <a:bodyPr/>
            <a:lstStyle/>
            <a:p>
              <a:pPr rtl="0"/>
              <a:r>
                <a:rPr lang="it-IT" sz="1800" dirty="0" smtClean="0"/>
                <a:t>DT totale= 250 </a:t>
              </a:r>
              <a:r>
                <a:rPr lang="it-IT" sz="1800" i="0" dirty="0" smtClean="0">
                  <a:latin typeface="Cambria Math" panose="02040503050406030204" pitchFamily="18" charset="0"/>
                </a:rPr>
                <a:t>𝑚𝑠</a:t>
              </a:r>
              <a:endParaRPr lang="it-IT" sz="1800" dirty="0"/>
            </a:p>
          </dgm:t>
        </dgm:pt>
      </mc:Fallback>
    </mc:AlternateContent>
    <dgm:pt modelId="{BE0F17AC-00E9-42F0-AC6D-CA346166E63B}" type="parTrans" cxnId="{AB985F70-5DE0-4899-8DBB-4564AD195BA1}">
      <dgm:prSet/>
      <dgm:spPr/>
      <dgm:t>
        <a:bodyPr/>
        <a:lstStyle/>
        <a:p>
          <a:endParaRPr lang="it-IT" sz="1800" dirty="0"/>
        </a:p>
      </dgm:t>
    </dgm:pt>
    <dgm:pt modelId="{28050137-5EE4-404A-995D-431E7B00375F}" type="sibTrans" cxnId="{AB985F70-5DE0-4899-8DBB-4564AD195BA1}">
      <dgm:prSet/>
      <dgm:spPr/>
      <dgm:t>
        <a:bodyPr/>
        <a:lstStyle/>
        <a:p>
          <a:endParaRPr lang="it-IT" sz="1800" dirty="0"/>
        </a:p>
      </dgm:t>
    </dgm:pt>
    <dgm:pt modelId="{2B87333E-252D-478F-91F8-82622B19E44F}" type="pres">
      <dgm:prSet presAssocID="{A0774AA7-9178-4874-8015-47B586838023}" presName="linear" presStyleCnt="0">
        <dgm:presLayoutVars>
          <dgm:animLvl val="lvl"/>
          <dgm:resizeHandles val="exact"/>
        </dgm:presLayoutVars>
      </dgm:prSet>
      <dgm:spPr/>
      <dgm:t>
        <a:bodyPr/>
        <a:lstStyle/>
        <a:p>
          <a:endParaRPr lang="it-IT"/>
        </a:p>
      </dgm:t>
    </dgm:pt>
    <dgm:pt modelId="{AF547136-9A29-4078-A553-510F415DA043}" type="pres">
      <dgm:prSet presAssocID="{308A6852-1C34-406D-80F3-E84B20D2726A}" presName="parentText" presStyleLbl="node1" presStyleIdx="0" presStyleCnt="5" custScaleY="171152">
        <dgm:presLayoutVars>
          <dgm:chMax val="0"/>
          <dgm:bulletEnabled val="1"/>
        </dgm:presLayoutVars>
      </dgm:prSet>
      <dgm:spPr/>
      <dgm:t>
        <a:bodyPr/>
        <a:lstStyle/>
        <a:p>
          <a:endParaRPr lang="it-IT"/>
        </a:p>
      </dgm:t>
    </dgm:pt>
    <dgm:pt modelId="{2B7D9628-C7D1-4761-969D-DF334D82A82C}" type="pres">
      <dgm:prSet presAssocID="{B6B7604C-1D81-4220-8A48-C9E844AA1CDF}" presName="spacer" presStyleCnt="0"/>
      <dgm:spPr/>
    </dgm:pt>
    <dgm:pt modelId="{BCDAB255-D857-4AA8-8EE2-D82A9CFE33CD}" type="pres">
      <dgm:prSet presAssocID="{9C86271B-88B7-401D-9F51-4BBE65420351}" presName="parentText" presStyleLbl="node1" presStyleIdx="1" presStyleCnt="5" custLinFactY="-4672" custLinFactNeighborX="1408" custLinFactNeighborY="-100000">
        <dgm:presLayoutVars>
          <dgm:chMax val="0"/>
          <dgm:bulletEnabled val="1"/>
        </dgm:presLayoutVars>
      </dgm:prSet>
      <dgm:spPr/>
      <dgm:t>
        <a:bodyPr/>
        <a:lstStyle/>
        <a:p>
          <a:endParaRPr lang="it-IT"/>
        </a:p>
      </dgm:t>
    </dgm:pt>
    <dgm:pt modelId="{A0CD65F7-4A00-452C-9B76-DB5BA800FCAE}" type="pres">
      <dgm:prSet presAssocID="{303BB054-C88C-45E5-907B-036E4D3B9006}" presName="spacer" presStyleCnt="0"/>
      <dgm:spPr/>
    </dgm:pt>
    <dgm:pt modelId="{E5DBEB71-611A-4C5B-AD02-6560A0692269}" type="pres">
      <dgm:prSet presAssocID="{69ADE601-FBF0-4083-8790-BABD4890DCA7}" presName="parentText" presStyleLbl="node1" presStyleIdx="2" presStyleCnt="5">
        <dgm:presLayoutVars>
          <dgm:chMax val="0"/>
          <dgm:bulletEnabled val="1"/>
        </dgm:presLayoutVars>
      </dgm:prSet>
      <dgm:spPr/>
      <dgm:t>
        <a:bodyPr/>
        <a:lstStyle/>
        <a:p>
          <a:endParaRPr lang="it-IT"/>
        </a:p>
      </dgm:t>
    </dgm:pt>
    <dgm:pt modelId="{DFCA1373-F4F3-457C-A905-AA88E37BAB2B}" type="pres">
      <dgm:prSet presAssocID="{34803D0A-12BE-4091-8D55-882C0BBFB7E7}" presName="spacer" presStyleCnt="0"/>
      <dgm:spPr/>
    </dgm:pt>
    <dgm:pt modelId="{58088354-83D4-4E69-A01F-502911FD801F}" type="pres">
      <dgm:prSet presAssocID="{03442563-8C6E-4F76-80E2-A6D215A40903}" presName="parentText" presStyleLbl="node1" presStyleIdx="3" presStyleCnt="5" custLinFactY="-4778" custLinFactNeighborY="-100000">
        <dgm:presLayoutVars>
          <dgm:chMax val="0"/>
          <dgm:bulletEnabled val="1"/>
        </dgm:presLayoutVars>
      </dgm:prSet>
      <dgm:spPr/>
      <dgm:t>
        <a:bodyPr/>
        <a:lstStyle/>
        <a:p>
          <a:endParaRPr lang="it-IT"/>
        </a:p>
      </dgm:t>
    </dgm:pt>
    <dgm:pt modelId="{D7B3A7B6-9BD3-4A3F-A7D2-09E973F1AA91}" type="pres">
      <dgm:prSet presAssocID="{15E0E8C8-796B-40A2-8F18-2EE18BDAD847}" presName="spacer" presStyleCnt="0"/>
      <dgm:spPr/>
    </dgm:pt>
    <dgm:pt modelId="{099E608C-77B9-4860-8AB6-64F606C0EDA5}" type="pres">
      <dgm:prSet presAssocID="{C58F8F95-E5C7-4E08-882B-B9D3112F2A97}" presName="parentText" presStyleLbl="node1" presStyleIdx="4" presStyleCnt="5">
        <dgm:presLayoutVars>
          <dgm:chMax val="0"/>
          <dgm:bulletEnabled val="1"/>
        </dgm:presLayoutVars>
      </dgm:prSet>
      <dgm:spPr/>
      <dgm:t>
        <a:bodyPr/>
        <a:lstStyle/>
        <a:p>
          <a:endParaRPr lang="it-IT"/>
        </a:p>
      </dgm:t>
    </dgm:pt>
  </dgm:ptLst>
  <dgm:cxnLst>
    <dgm:cxn modelId="{5261F49A-38FB-4456-9999-658AEFD44C1F}" type="presOf" srcId="{03442563-8C6E-4F76-80E2-A6D215A40903}" destId="{58088354-83D4-4E69-A01F-502911FD801F}" srcOrd="0" destOrd="0" presId="urn:microsoft.com/office/officeart/2005/8/layout/vList2"/>
    <dgm:cxn modelId="{5A6799BC-3026-4852-9545-49002EC72389}" type="presOf" srcId="{A0774AA7-9178-4874-8015-47B586838023}" destId="{2B87333E-252D-478F-91F8-82622B19E44F}" srcOrd="0" destOrd="0" presId="urn:microsoft.com/office/officeart/2005/8/layout/vList2"/>
    <dgm:cxn modelId="{67EDD509-1570-459A-B2E9-DF23F15555E6}" type="presOf" srcId="{308A6852-1C34-406D-80F3-E84B20D2726A}" destId="{AF547136-9A29-4078-A553-510F415DA043}" srcOrd="0" destOrd="0" presId="urn:microsoft.com/office/officeart/2005/8/layout/vList2"/>
    <dgm:cxn modelId="{08256732-9FEC-47F0-A172-4014F4F4EA8C}" srcId="{A0774AA7-9178-4874-8015-47B586838023}" destId="{69ADE601-FBF0-4083-8790-BABD4890DCA7}" srcOrd="2" destOrd="0" parTransId="{36D93370-A9D2-453D-9B46-CA609D6506A3}" sibTransId="{34803D0A-12BE-4091-8D55-882C0BBFB7E7}"/>
    <dgm:cxn modelId="{FBED78EF-D2E0-434D-ABA5-A2A476AE1737}" srcId="{A0774AA7-9178-4874-8015-47B586838023}" destId="{308A6852-1C34-406D-80F3-E84B20D2726A}" srcOrd="0" destOrd="0" parTransId="{9ACBCAAB-1F01-453F-A51B-CFC47DCEFBD4}" sibTransId="{B6B7604C-1D81-4220-8A48-C9E844AA1CDF}"/>
    <dgm:cxn modelId="{1963A2E4-59A0-4F36-A1B8-D30D08699AB5}" srcId="{A0774AA7-9178-4874-8015-47B586838023}" destId="{9C86271B-88B7-401D-9F51-4BBE65420351}" srcOrd="1" destOrd="0" parTransId="{4B25D553-ECB7-4C9A-AF8D-1A12FA38382C}" sibTransId="{303BB054-C88C-45E5-907B-036E4D3B9006}"/>
    <dgm:cxn modelId="{58C58BD2-A049-484D-A4E0-E7358B4BEBBA}" srcId="{A0774AA7-9178-4874-8015-47B586838023}" destId="{03442563-8C6E-4F76-80E2-A6D215A40903}" srcOrd="3" destOrd="0" parTransId="{461EA57B-8201-4429-B176-64C8786D724A}" sibTransId="{15E0E8C8-796B-40A2-8F18-2EE18BDAD847}"/>
    <dgm:cxn modelId="{AB985F70-5DE0-4899-8DBB-4564AD195BA1}" srcId="{A0774AA7-9178-4874-8015-47B586838023}" destId="{C58F8F95-E5C7-4E08-882B-B9D3112F2A97}" srcOrd="4" destOrd="0" parTransId="{BE0F17AC-00E9-42F0-AC6D-CA346166E63B}" sibTransId="{28050137-5EE4-404A-995D-431E7B00375F}"/>
    <dgm:cxn modelId="{21DE23F7-49DB-4AB4-8EED-1EE95AF0A91B}" type="presOf" srcId="{69ADE601-FBF0-4083-8790-BABD4890DCA7}" destId="{E5DBEB71-611A-4C5B-AD02-6560A0692269}" srcOrd="0" destOrd="0" presId="urn:microsoft.com/office/officeart/2005/8/layout/vList2"/>
    <dgm:cxn modelId="{4D07CAAA-E678-4BC5-AAB7-E7832C95A4E7}" type="presOf" srcId="{C58F8F95-E5C7-4E08-882B-B9D3112F2A97}" destId="{099E608C-77B9-4860-8AB6-64F606C0EDA5}" srcOrd="0" destOrd="0" presId="urn:microsoft.com/office/officeart/2005/8/layout/vList2"/>
    <dgm:cxn modelId="{35910061-5631-476C-AEFD-E2E399CAB9A2}" type="presOf" srcId="{9C86271B-88B7-401D-9F51-4BBE65420351}" destId="{BCDAB255-D857-4AA8-8EE2-D82A9CFE33CD}" srcOrd="0" destOrd="0" presId="urn:microsoft.com/office/officeart/2005/8/layout/vList2"/>
    <dgm:cxn modelId="{07D27D29-3706-4BE6-B92D-A2BC6608595B}" type="presParOf" srcId="{2B87333E-252D-478F-91F8-82622B19E44F}" destId="{AF547136-9A29-4078-A553-510F415DA043}" srcOrd="0" destOrd="0" presId="urn:microsoft.com/office/officeart/2005/8/layout/vList2"/>
    <dgm:cxn modelId="{ABE47CBC-C5C9-43B4-B9CF-C4AD00FC1C1B}" type="presParOf" srcId="{2B87333E-252D-478F-91F8-82622B19E44F}" destId="{2B7D9628-C7D1-4761-969D-DF334D82A82C}" srcOrd="1" destOrd="0" presId="urn:microsoft.com/office/officeart/2005/8/layout/vList2"/>
    <dgm:cxn modelId="{042B86C8-ECF7-4649-BB3D-824AE759FCBA}" type="presParOf" srcId="{2B87333E-252D-478F-91F8-82622B19E44F}" destId="{BCDAB255-D857-4AA8-8EE2-D82A9CFE33CD}" srcOrd="2" destOrd="0" presId="urn:microsoft.com/office/officeart/2005/8/layout/vList2"/>
    <dgm:cxn modelId="{FD4A552E-A2EE-4D82-8DE7-DA6FB3B21035}" type="presParOf" srcId="{2B87333E-252D-478F-91F8-82622B19E44F}" destId="{A0CD65F7-4A00-452C-9B76-DB5BA800FCAE}" srcOrd="3" destOrd="0" presId="urn:microsoft.com/office/officeart/2005/8/layout/vList2"/>
    <dgm:cxn modelId="{546992EB-5D90-478C-84F5-6AFEA1ABEE17}" type="presParOf" srcId="{2B87333E-252D-478F-91F8-82622B19E44F}" destId="{E5DBEB71-611A-4C5B-AD02-6560A0692269}" srcOrd="4" destOrd="0" presId="urn:microsoft.com/office/officeart/2005/8/layout/vList2"/>
    <dgm:cxn modelId="{22D36CEF-1785-4542-B29E-A5F109FE2852}" type="presParOf" srcId="{2B87333E-252D-478F-91F8-82622B19E44F}" destId="{DFCA1373-F4F3-457C-A905-AA88E37BAB2B}" srcOrd="5" destOrd="0" presId="urn:microsoft.com/office/officeart/2005/8/layout/vList2"/>
    <dgm:cxn modelId="{752954A6-BE50-4BB5-9C41-B70BBBD7457A}" type="presParOf" srcId="{2B87333E-252D-478F-91F8-82622B19E44F}" destId="{58088354-83D4-4E69-A01F-502911FD801F}" srcOrd="6" destOrd="0" presId="urn:microsoft.com/office/officeart/2005/8/layout/vList2"/>
    <dgm:cxn modelId="{598899CB-C85C-40D9-AF84-ADADAAF2C9DC}" type="presParOf" srcId="{2B87333E-252D-478F-91F8-82622B19E44F}" destId="{D7B3A7B6-9BD3-4A3F-A7D2-09E973F1AA91}" srcOrd="7" destOrd="0" presId="urn:microsoft.com/office/officeart/2005/8/layout/vList2"/>
    <dgm:cxn modelId="{80480FEB-B156-4FA0-A7B2-E143869A44F8}" type="presParOf" srcId="{2B87333E-252D-478F-91F8-82622B19E44F}" destId="{099E608C-77B9-4860-8AB6-64F606C0EDA5}"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75CE31-17E8-43B4-A7CB-1136DB52CFFF}"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it-IT"/>
        </a:p>
      </dgm:t>
    </dgm:pt>
    <dgm:pt modelId="{133D3173-0908-4BF2-A22C-79C6D5067CD2}">
      <dgm:prSet/>
      <dgm:spPr/>
      <dgm:t>
        <a:bodyPr/>
        <a:lstStyle/>
        <a:p>
          <a:pPr algn="just" rtl="0"/>
          <a:r>
            <a:rPr lang="it-IT" dirty="0" smtClean="0"/>
            <a:t>Il permesso di lavoro venga rilasciato nel luogo in cui dovrà essere fatto il lavoro. </a:t>
          </a:r>
          <a:endParaRPr lang="it-IT" dirty="0"/>
        </a:p>
      </dgm:t>
    </dgm:pt>
    <dgm:pt modelId="{63799771-B0C4-4437-ACFF-FD9C73DA033D}" type="parTrans" cxnId="{0C0BD124-66B8-4157-9158-8C193BECE1F1}">
      <dgm:prSet/>
      <dgm:spPr/>
      <dgm:t>
        <a:bodyPr/>
        <a:lstStyle/>
        <a:p>
          <a:pPr algn="just"/>
          <a:endParaRPr lang="it-IT"/>
        </a:p>
      </dgm:t>
    </dgm:pt>
    <dgm:pt modelId="{9F95F3EE-B914-4925-A33A-46B96CF6FCBE}" type="sibTrans" cxnId="{0C0BD124-66B8-4157-9158-8C193BECE1F1}">
      <dgm:prSet/>
      <dgm:spPr/>
      <dgm:t>
        <a:bodyPr/>
        <a:lstStyle/>
        <a:p>
          <a:pPr algn="just"/>
          <a:endParaRPr lang="it-IT"/>
        </a:p>
      </dgm:t>
    </dgm:pt>
    <dgm:pt modelId="{7840281C-14DF-456A-AF4C-4C48AF02CFD8}">
      <dgm:prSet/>
      <dgm:spPr/>
      <dgm:t>
        <a:bodyPr/>
        <a:lstStyle/>
        <a:p>
          <a:pPr algn="just" rtl="0"/>
          <a:r>
            <a:rPr lang="it-IT" smtClean="0"/>
            <a:t>La persona competente designata al rilascio del permesso dovrebbe spiegare il lavoro e concordare l'accuratezza e la completezza dei dettagli con la persona che fa il lavoro prima che entrambi firmino il permesso. </a:t>
          </a:r>
          <a:endParaRPr lang="it-IT"/>
        </a:p>
      </dgm:t>
    </dgm:pt>
    <dgm:pt modelId="{1A7A9F88-03A4-425D-95FE-D1A52DD5ED3C}" type="parTrans" cxnId="{3544DCA8-CFE4-4ECC-BFCC-F52739DAD9DF}">
      <dgm:prSet/>
      <dgm:spPr/>
      <dgm:t>
        <a:bodyPr/>
        <a:lstStyle/>
        <a:p>
          <a:pPr algn="just"/>
          <a:endParaRPr lang="it-IT"/>
        </a:p>
      </dgm:t>
    </dgm:pt>
    <dgm:pt modelId="{927F5F85-9DF6-4FF4-9825-034CE541FDC1}" type="sibTrans" cxnId="{3544DCA8-CFE4-4ECC-BFCC-F52739DAD9DF}">
      <dgm:prSet/>
      <dgm:spPr/>
      <dgm:t>
        <a:bodyPr/>
        <a:lstStyle/>
        <a:p>
          <a:pPr algn="just"/>
          <a:endParaRPr lang="it-IT"/>
        </a:p>
      </dgm:t>
    </dgm:pt>
    <dgm:pt modelId="{4D5A4259-BCA6-4F6B-88C6-E5532F16B2A8}">
      <dgm:prSet/>
      <dgm:spPr/>
      <dgm:t>
        <a:bodyPr/>
        <a:lstStyle/>
        <a:p>
          <a:pPr algn="just" rtl="0"/>
          <a:r>
            <a:rPr lang="it-IT" smtClean="0"/>
            <a:t>La persona che rilascia il permesso deve essere sicura che tutte le misure necessarie siano state prese per rendere l’apparecchiatura in sicurezza. </a:t>
          </a:r>
          <a:endParaRPr lang="it-IT"/>
        </a:p>
      </dgm:t>
    </dgm:pt>
    <dgm:pt modelId="{8E249703-4D11-42B0-85B9-C4C27C962075}" type="parTrans" cxnId="{67894918-CB39-4EE2-B991-2EE6C44AC9FD}">
      <dgm:prSet/>
      <dgm:spPr/>
      <dgm:t>
        <a:bodyPr/>
        <a:lstStyle/>
        <a:p>
          <a:pPr algn="just"/>
          <a:endParaRPr lang="it-IT"/>
        </a:p>
      </dgm:t>
    </dgm:pt>
    <dgm:pt modelId="{03645DFC-7C59-43B8-9F02-FDB5B06BB2D3}" type="sibTrans" cxnId="{67894918-CB39-4EE2-B991-2EE6C44AC9FD}">
      <dgm:prSet/>
      <dgm:spPr/>
      <dgm:t>
        <a:bodyPr/>
        <a:lstStyle/>
        <a:p>
          <a:pPr algn="just"/>
          <a:endParaRPr lang="it-IT"/>
        </a:p>
      </dgm:t>
    </dgm:pt>
    <dgm:pt modelId="{73D11835-FD01-43AE-B7A1-9E078B09017A}" type="pres">
      <dgm:prSet presAssocID="{8975CE31-17E8-43B4-A7CB-1136DB52CFFF}" presName="linear" presStyleCnt="0">
        <dgm:presLayoutVars>
          <dgm:animLvl val="lvl"/>
          <dgm:resizeHandles val="exact"/>
        </dgm:presLayoutVars>
      </dgm:prSet>
      <dgm:spPr/>
      <dgm:t>
        <a:bodyPr/>
        <a:lstStyle/>
        <a:p>
          <a:endParaRPr lang="it-IT"/>
        </a:p>
      </dgm:t>
    </dgm:pt>
    <dgm:pt modelId="{6E4B1608-71BD-4B18-9E77-487EB67E2291}" type="pres">
      <dgm:prSet presAssocID="{133D3173-0908-4BF2-A22C-79C6D5067CD2}" presName="parentText" presStyleLbl="node1" presStyleIdx="0" presStyleCnt="3">
        <dgm:presLayoutVars>
          <dgm:chMax val="0"/>
          <dgm:bulletEnabled val="1"/>
        </dgm:presLayoutVars>
      </dgm:prSet>
      <dgm:spPr/>
      <dgm:t>
        <a:bodyPr/>
        <a:lstStyle/>
        <a:p>
          <a:endParaRPr lang="it-IT"/>
        </a:p>
      </dgm:t>
    </dgm:pt>
    <dgm:pt modelId="{E9592149-DBBC-4D29-9284-54C8E8584EDC}" type="pres">
      <dgm:prSet presAssocID="{9F95F3EE-B914-4925-A33A-46B96CF6FCBE}" presName="spacer" presStyleCnt="0"/>
      <dgm:spPr/>
      <dgm:t>
        <a:bodyPr/>
        <a:lstStyle/>
        <a:p>
          <a:endParaRPr lang="it-IT"/>
        </a:p>
      </dgm:t>
    </dgm:pt>
    <dgm:pt modelId="{20DC2C97-5768-432C-A735-73BD4147B016}" type="pres">
      <dgm:prSet presAssocID="{7840281C-14DF-456A-AF4C-4C48AF02CFD8}" presName="parentText" presStyleLbl="node1" presStyleIdx="1" presStyleCnt="3">
        <dgm:presLayoutVars>
          <dgm:chMax val="0"/>
          <dgm:bulletEnabled val="1"/>
        </dgm:presLayoutVars>
      </dgm:prSet>
      <dgm:spPr/>
      <dgm:t>
        <a:bodyPr/>
        <a:lstStyle/>
        <a:p>
          <a:endParaRPr lang="it-IT"/>
        </a:p>
      </dgm:t>
    </dgm:pt>
    <dgm:pt modelId="{61CFF5A3-DA09-4975-9AE0-FFEB2DF25801}" type="pres">
      <dgm:prSet presAssocID="{927F5F85-9DF6-4FF4-9825-034CE541FDC1}" presName="spacer" presStyleCnt="0"/>
      <dgm:spPr/>
      <dgm:t>
        <a:bodyPr/>
        <a:lstStyle/>
        <a:p>
          <a:endParaRPr lang="it-IT"/>
        </a:p>
      </dgm:t>
    </dgm:pt>
    <dgm:pt modelId="{D57C45FB-ABBE-4BD9-9CC3-AD6DF4EAE33F}" type="pres">
      <dgm:prSet presAssocID="{4D5A4259-BCA6-4F6B-88C6-E5532F16B2A8}" presName="parentText" presStyleLbl="node1" presStyleIdx="2" presStyleCnt="3">
        <dgm:presLayoutVars>
          <dgm:chMax val="0"/>
          <dgm:bulletEnabled val="1"/>
        </dgm:presLayoutVars>
      </dgm:prSet>
      <dgm:spPr/>
      <dgm:t>
        <a:bodyPr/>
        <a:lstStyle/>
        <a:p>
          <a:endParaRPr lang="it-IT"/>
        </a:p>
      </dgm:t>
    </dgm:pt>
  </dgm:ptLst>
  <dgm:cxnLst>
    <dgm:cxn modelId="{3544DCA8-CFE4-4ECC-BFCC-F52739DAD9DF}" srcId="{8975CE31-17E8-43B4-A7CB-1136DB52CFFF}" destId="{7840281C-14DF-456A-AF4C-4C48AF02CFD8}" srcOrd="1" destOrd="0" parTransId="{1A7A9F88-03A4-425D-95FE-D1A52DD5ED3C}" sibTransId="{927F5F85-9DF6-4FF4-9825-034CE541FDC1}"/>
    <dgm:cxn modelId="{67894918-CB39-4EE2-B991-2EE6C44AC9FD}" srcId="{8975CE31-17E8-43B4-A7CB-1136DB52CFFF}" destId="{4D5A4259-BCA6-4F6B-88C6-E5532F16B2A8}" srcOrd="2" destOrd="0" parTransId="{8E249703-4D11-42B0-85B9-C4C27C962075}" sibTransId="{03645DFC-7C59-43B8-9F02-FDB5B06BB2D3}"/>
    <dgm:cxn modelId="{E0642713-AFA3-4019-BABB-EF8524D8A31F}" type="presOf" srcId="{4D5A4259-BCA6-4F6B-88C6-E5532F16B2A8}" destId="{D57C45FB-ABBE-4BD9-9CC3-AD6DF4EAE33F}" srcOrd="0" destOrd="0" presId="urn:microsoft.com/office/officeart/2005/8/layout/vList2"/>
    <dgm:cxn modelId="{AABAB7F9-0FF5-4646-B6BF-5C95A432C443}" type="presOf" srcId="{7840281C-14DF-456A-AF4C-4C48AF02CFD8}" destId="{20DC2C97-5768-432C-A735-73BD4147B016}" srcOrd="0" destOrd="0" presId="urn:microsoft.com/office/officeart/2005/8/layout/vList2"/>
    <dgm:cxn modelId="{00B880CF-5AB6-4584-ADC7-B0EED6716A39}" type="presOf" srcId="{133D3173-0908-4BF2-A22C-79C6D5067CD2}" destId="{6E4B1608-71BD-4B18-9E77-487EB67E2291}" srcOrd="0" destOrd="0" presId="urn:microsoft.com/office/officeart/2005/8/layout/vList2"/>
    <dgm:cxn modelId="{0C0BD124-66B8-4157-9158-8C193BECE1F1}" srcId="{8975CE31-17E8-43B4-A7CB-1136DB52CFFF}" destId="{133D3173-0908-4BF2-A22C-79C6D5067CD2}" srcOrd="0" destOrd="0" parTransId="{63799771-B0C4-4437-ACFF-FD9C73DA033D}" sibTransId="{9F95F3EE-B914-4925-A33A-46B96CF6FCBE}"/>
    <dgm:cxn modelId="{BD5F7367-8EA7-4278-8476-0A25CF31993E}" type="presOf" srcId="{8975CE31-17E8-43B4-A7CB-1136DB52CFFF}" destId="{73D11835-FD01-43AE-B7A1-9E078B09017A}" srcOrd="0" destOrd="0" presId="urn:microsoft.com/office/officeart/2005/8/layout/vList2"/>
    <dgm:cxn modelId="{0328BB61-3EB0-44C1-B619-B3D74A6343F4}" type="presParOf" srcId="{73D11835-FD01-43AE-B7A1-9E078B09017A}" destId="{6E4B1608-71BD-4B18-9E77-487EB67E2291}" srcOrd="0" destOrd="0" presId="urn:microsoft.com/office/officeart/2005/8/layout/vList2"/>
    <dgm:cxn modelId="{9090C7A8-1814-469D-9AB1-4AEDED903C87}" type="presParOf" srcId="{73D11835-FD01-43AE-B7A1-9E078B09017A}" destId="{E9592149-DBBC-4D29-9284-54C8E8584EDC}" srcOrd="1" destOrd="0" presId="urn:microsoft.com/office/officeart/2005/8/layout/vList2"/>
    <dgm:cxn modelId="{724A7E86-983B-4BB1-828B-C4DD7FF1DBD7}" type="presParOf" srcId="{73D11835-FD01-43AE-B7A1-9E078B09017A}" destId="{20DC2C97-5768-432C-A735-73BD4147B016}" srcOrd="2" destOrd="0" presId="urn:microsoft.com/office/officeart/2005/8/layout/vList2"/>
    <dgm:cxn modelId="{D1655C3A-2550-4BE4-94DD-6F099F5851D6}" type="presParOf" srcId="{73D11835-FD01-43AE-B7A1-9E078B09017A}" destId="{61CFF5A3-DA09-4975-9AE0-FFEB2DF25801}" srcOrd="3" destOrd="0" presId="urn:microsoft.com/office/officeart/2005/8/layout/vList2"/>
    <dgm:cxn modelId="{4565E39A-387F-4943-A4D5-24DA4AEEB603}" type="presParOf" srcId="{73D11835-FD01-43AE-B7A1-9E078B09017A}" destId="{D57C45FB-ABBE-4BD9-9CC3-AD6DF4EAE33F}"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62A1556-D1B8-4A6B-BB50-229921A4AA33}"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it-IT"/>
        </a:p>
      </dgm:t>
    </dgm:pt>
    <dgm:pt modelId="{BC1DFC83-19B3-4DF1-B83E-070A9853328B}">
      <dgm:prSet/>
      <dgm:spPr/>
      <dgm:t>
        <a:bodyPr/>
        <a:lstStyle/>
        <a:p>
          <a:pPr rtl="0"/>
          <a:r>
            <a:rPr lang="it-IT" b="1" i="1" dirty="0" smtClean="0">
              <a:solidFill>
                <a:schemeClr val="tx1"/>
              </a:solidFill>
            </a:rPr>
            <a:t>La selettività in tempo</a:t>
          </a:r>
          <a:r>
            <a:rPr lang="it-IT" b="1" i="1" dirty="0" smtClean="0"/>
            <a:t> è il </a:t>
          </a:r>
          <a:r>
            <a:rPr lang="it-IT" b="1" i="1" dirty="0" smtClean="0">
              <a:solidFill>
                <a:schemeClr val="tx1"/>
              </a:solidFill>
            </a:rPr>
            <a:t>SISTEMA PIÙ COMPLETO </a:t>
          </a:r>
          <a:r>
            <a:rPr lang="it-IT" b="1" i="1" dirty="0" smtClean="0"/>
            <a:t>che consente una protezione selettiva totale sull'intero impianto </a:t>
          </a:r>
          <a:r>
            <a:rPr lang="it-IT" b="1" i="1" u="sng" dirty="0" smtClean="0"/>
            <a:t>anche nel caso che le impedenze di collegamento e dei diversi componenti non siano tali da differenziare a sufficienza le correnti di corto. </a:t>
          </a:r>
          <a:endParaRPr lang="it-IT" dirty="0"/>
        </a:p>
      </dgm:t>
    </dgm:pt>
    <dgm:pt modelId="{8AD49FE7-447E-4EF2-BDF8-8F117D98B2BD}" type="parTrans" cxnId="{D17D7415-5A21-41A6-B30C-1372A0FFED8B}">
      <dgm:prSet/>
      <dgm:spPr/>
      <dgm:t>
        <a:bodyPr/>
        <a:lstStyle/>
        <a:p>
          <a:endParaRPr lang="it-IT"/>
        </a:p>
      </dgm:t>
    </dgm:pt>
    <dgm:pt modelId="{DB981982-7362-4662-A645-282726A89BED}" type="sibTrans" cxnId="{D17D7415-5A21-41A6-B30C-1372A0FFED8B}">
      <dgm:prSet/>
      <dgm:spPr/>
      <dgm:t>
        <a:bodyPr/>
        <a:lstStyle/>
        <a:p>
          <a:endParaRPr lang="it-IT"/>
        </a:p>
      </dgm:t>
    </dgm:pt>
    <dgm:pt modelId="{55D78138-B3C4-44D0-B947-6DF1A8FE36A2}">
      <dgm:prSet/>
      <dgm:spPr/>
      <dgm:t>
        <a:bodyPr/>
        <a:lstStyle/>
        <a:p>
          <a:pPr rtl="0"/>
          <a:r>
            <a:rPr lang="it-IT" b="1" i="1" dirty="0" smtClean="0">
              <a:solidFill>
                <a:schemeClr val="accent1"/>
              </a:solidFill>
            </a:rPr>
            <a:t>La selettività per confronto: </a:t>
          </a:r>
          <a:r>
            <a:rPr lang="it-IT" dirty="0" smtClean="0"/>
            <a:t>I sistemi di protezione che intervengono in base al principio del confronto  </a:t>
          </a:r>
          <a:r>
            <a:rPr lang="it-IT" b="1" dirty="0" smtClean="0">
              <a:solidFill>
                <a:schemeClr val="accent1"/>
              </a:solidFill>
            </a:rPr>
            <a:t>PROTEGGONO SOLO APPARECCHIATURE AD ESSE DIRETTAMENTE COLLEGATE. </a:t>
          </a:r>
          <a:r>
            <a:rPr lang="it-IT" dirty="0" smtClean="0"/>
            <a:t>Il principio base del loro funzionamento è che la corrente  entrante e quella uscente devono essere  uguali, e un eventuale differenza provoca l'intervento della protezione (Interruttore differenziale). </a:t>
          </a:r>
          <a:endParaRPr lang="it-IT" dirty="0"/>
        </a:p>
      </dgm:t>
    </dgm:pt>
    <dgm:pt modelId="{D1907BF2-CE7A-4531-89BA-276D855E41BE}" type="parTrans" cxnId="{49257BC4-4E3A-4C6D-8D9C-BA7B7D3EFE16}">
      <dgm:prSet/>
      <dgm:spPr/>
      <dgm:t>
        <a:bodyPr/>
        <a:lstStyle/>
        <a:p>
          <a:endParaRPr lang="it-IT"/>
        </a:p>
      </dgm:t>
    </dgm:pt>
    <dgm:pt modelId="{486071CC-7F3B-4F70-A9FA-33D8FC5D125E}" type="sibTrans" cxnId="{49257BC4-4E3A-4C6D-8D9C-BA7B7D3EFE16}">
      <dgm:prSet/>
      <dgm:spPr/>
      <dgm:t>
        <a:bodyPr/>
        <a:lstStyle/>
        <a:p>
          <a:endParaRPr lang="it-IT"/>
        </a:p>
      </dgm:t>
    </dgm:pt>
    <dgm:pt modelId="{8F417560-C455-42C3-B147-C422DFEB93F4}" type="pres">
      <dgm:prSet presAssocID="{962A1556-D1B8-4A6B-BB50-229921A4AA33}" presName="linear" presStyleCnt="0">
        <dgm:presLayoutVars>
          <dgm:animLvl val="lvl"/>
          <dgm:resizeHandles val="exact"/>
        </dgm:presLayoutVars>
      </dgm:prSet>
      <dgm:spPr/>
      <dgm:t>
        <a:bodyPr/>
        <a:lstStyle/>
        <a:p>
          <a:endParaRPr lang="it-IT"/>
        </a:p>
      </dgm:t>
    </dgm:pt>
    <dgm:pt modelId="{0618D732-5C03-4C2A-AE3B-C6EB4167DE86}" type="pres">
      <dgm:prSet presAssocID="{BC1DFC83-19B3-4DF1-B83E-070A9853328B}" presName="parentText" presStyleLbl="node1" presStyleIdx="0" presStyleCnt="2" custScaleY="79658" custLinFactY="-7428" custLinFactNeighborY="-100000">
        <dgm:presLayoutVars>
          <dgm:chMax val="0"/>
          <dgm:bulletEnabled val="1"/>
        </dgm:presLayoutVars>
      </dgm:prSet>
      <dgm:spPr/>
      <dgm:t>
        <a:bodyPr/>
        <a:lstStyle/>
        <a:p>
          <a:endParaRPr lang="it-IT"/>
        </a:p>
      </dgm:t>
    </dgm:pt>
    <dgm:pt modelId="{F7404BEC-D0D0-4F61-901B-516AB181F7E1}" type="pres">
      <dgm:prSet presAssocID="{DB981982-7362-4662-A645-282726A89BED}" presName="spacer" presStyleCnt="0"/>
      <dgm:spPr/>
    </dgm:pt>
    <dgm:pt modelId="{39ECD7DE-4D8C-4580-A951-5223AD29837D}" type="pres">
      <dgm:prSet presAssocID="{55D78138-B3C4-44D0-B947-6DF1A8FE36A2}" presName="parentText" presStyleLbl="node1" presStyleIdx="1" presStyleCnt="2" custScaleY="75456">
        <dgm:presLayoutVars>
          <dgm:chMax val="0"/>
          <dgm:bulletEnabled val="1"/>
        </dgm:presLayoutVars>
      </dgm:prSet>
      <dgm:spPr/>
      <dgm:t>
        <a:bodyPr/>
        <a:lstStyle/>
        <a:p>
          <a:endParaRPr lang="it-IT"/>
        </a:p>
      </dgm:t>
    </dgm:pt>
  </dgm:ptLst>
  <dgm:cxnLst>
    <dgm:cxn modelId="{A1BF971E-0D39-41ED-800B-58688251E023}" type="presOf" srcId="{55D78138-B3C4-44D0-B947-6DF1A8FE36A2}" destId="{39ECD7DE-4D8C-4580-A951-5223AD29837D}" srcOrd="0" destOrd="0" presId="urn:microsoft.com/office/officeart/2005/8/layout/vList2"/>
    <dgm:cxn modelId="{49257BC4-4E3A-4C6D-8D9C-BA7B7D3EFE16}" srcId="{962A1556-D1B8-4A6B-BB50-229921A4AA33}" destId="{55D78138-B3C4-44D0-B947-6DF1A8FE36A2}" srcOrd="1" destOrd="0" parTransId="{D1907BF2-CE7A-4531-89BA-276D855E41BE}" sibTransId="{486071CC-7F3B-4F70-A9FA-33D8FC5D125E}"/>
    <dgm:cxn modelId="{586FDDC9-5FB1-4711-9B0E-93A2EB135949}" type="presOf" srcId="{962A1556-D1B8-4A6B-BB50-229921A4AA33}" destId="{8F417560-C455-42C3-B147-C422DFEB93F4}" srcOrd="0" destOrd="0" presId="urn:microsoft.com/office/officeart/2005/8/layout/vList2"/>
    <dgm:cxn modelId="{D17D7415-5A21-41A6-B30C-1372A0FFED8B}" srcId="{962A1556-D1B8-4A6B-BB50-229921A4AA33}" destId="{BC1DFC83-19B3-4DF1-B83E-070A9853328B}" srcOrd="0" destOrd="0" parTransId="{8AD49FE7-447E-4EF2-BDF8-8F117D98B2BD}" sibTransId="{DB981982-7362-4662-A645-282726A89BED}"/>
    <dgm:cxn modelId="{0A7D2558-A252-4DCD-82F2-745685B7362F}" type="presOf" srcId="{BC1DFC83-19B3-4DF1-B83E-070A9853328B}" destId="{0618D732-5C03-4C2A-AE3B-C6EB4167DE86}" srcOrd="0" destOrd="0" presId="urn:microsoft.com/office/officeart/2005/8/layout/vList2"/>
    <dgm:cxn modelId="{118976A2-4CE1-4DA4-9860-21A21AD55A3C}" type="presParOf" srcId="{8F417560-C455-42C3-B147-C422DFEB93F4}" destId="{0618D732-5C03-4C2A-AE3B-C6EB4167DE86}" srcOrd="0" destOrd="0" presId="urn:microsoft.com/office/officeart/2005/8/layout/vList2"/>
    <dgm:cxn modelId="{842C7478-5E1C-454D-9193-C00ED30CF9A9}" type="presParOf" srcId="{8F417560-C455-42C3-B147-C422DFEB93F4}" destId="{F7404BEC-D0D0-4F61-901B-516AB181F7E1}" srcOrd="1" destOrd="0" presId="urn:microsoft.com/office/officeart/2005/8/layout/vList2"/>
    <dgm:cxn modelId="{9965FDD9-8329-4A1B-876E-A3FC1789B195}" type="presParOf" srcId="{8F417560-C455-42C3-B147-C422DFEB93F4}" destId="{39ECD7DE-4D8C-4580-A951-5223AD29837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1E95DB8-686E-49E7-BA79-62384187E3AC}"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it-IT"/>
        </a:p>
      </dgm:t>
    </dgm:pt>
    <dgm:pt modelId="{166282A0-7A5F-4AE0-9645-383327A23BAD}">
      <dgm:prSet/>
      <dgm:spPr/>
      <dgm:t>
        <a:bodyPr/>
        <a:lstStyle/>
        <a:p>
          <a:pPr rtl="0"/>
          <a:r>
            <a:rPr lang="it-IT" b="1" dirty="0" smtClean="0"/>
            <a:t>I CORTO CIRCUITI </a:t>
          </a:r>
          <a:endParaRPr lang="it-IT" b="1" dirty="0"/>
        </a:p>
      </dgm:t>
    </dgm:pt>
    <dgm:pt modelId="{9019E303-F02B-43C9-BB9D-8647B6F25CA9}" type="parTrans" cxnId="{E42741EB-65E3-4583-B6F4-42F6402F9456}">
      <dgm:prSet/>
      <dgm:spPr/>
      <dgm:t>
        <a:bodyPr/>
        <a:lstStyle/>
        <a:p>
          <a:endParaRPr lang="it-IT" dirty="0"/>
        </a:p>
      </dgm:t>
    </dgm:pt>
    <dgm:pt modelId="{26707B35-2ACD-42F8-A648-7D9CA0526FFB}" type="sibTrans" cxnId="{E42741EB-65E3-4583-B6F4-42F6402F9456}">
      <dgm:prSet/>
      <dgm:spPr/>
      <dgm:t>
        <a:bodyPr/>
        <a:lstStyle/>
        <a:p>
          <a:endParaRPr lang="it-IT" dirty="0"/>
        </a:p>
      </dgm:t>
    </dgm:pt>
    <dgm:pt modelId="{DDD179A2-E988-40D1-8B9E-7DB7E1319D0D}" type="pres">
      <dgm:prSet presAssocID="{71E95DB8-686E-49E7-BA79-62384187E3AC}" presName="linear" presStyleCnt="0">
        <dgm:presLayoutVars>
          <dgm:animLvl val="lvl"/>
          <dgm:resizeHandles val="exact"/>
        </dgm:presLayoutVars>
      </dgm:prSet>
      <dgm:spPr/>
      <dgm:t>
        <a:bodyPr/>
        <a:lstStyle/>
        <a:p>
          <a:endParaRPr lang="it-IT"/>
        </a:p>
      </dgm:t>
    </dgm:pt>
    <dgm:pt modelId="{3C25E4DE-9AB0-44C3-B1EE-DF026C093DBE}" type="pres">
      <dgm:prSet presAssocID="{166282A0-7A5F-4AE0-9645-383327A23BAD}" presName="parentText" presStyleLbl="node1" presStyleIdx="0" presStyleCnt="1" custLinFactNeighborX="-88189" custLinFactNeighborY="8985">
        <dgm:presLayoutVars>
          <dgm:chMax val="0"/>
          <dgm:bulletEnabled val="1"/>
        </dgm:presLayoutVars>
      </dgm:prSet>
      <dgm:spPr/>
      <dgm:t>
        <a:bodyPr/>
        <a:lstStyle/>
        <a:p>
          <a:endParaRPr lang="it-IT"/>
        </a:p>
      </dgm:t>
    </dgm:pt>
  </dgm:ptLst>
  <dgm:cxnLst>
    <dgm:cxn modelId="{E42741EB-65E3-4583-B6F4-42F6402F9456}" srcId="{71E95DB8-686E-49E7-BA79-62384187E3AC}" destId="{166282A0-7A5F-4AE0-9645-383327A23BAD}" srcOrd="0" destOrd="0" parTransId="{9019E303-F02B-43C9-BB9D-8647B6F25CA9}" sibTransId="{26707B35-2ACD-42F8-A648-7D9CA0526FFB}"/>
    <dgm:cxn modelId="{F2EAA154-4A18-411B-A209-B814AEB2AA35}" type="presOf" srcId="{71E95DB8-686E-49E7-BA79-62384187E3AC}" destId="{DDD179A2-E988-40D1-8B9E-7DB7E1319D0D}" srcOrd="0" destOrd="0" presId="urn:microsoft.com/office/officeart/2005/8/layout/vList2"/>
    <dgm:cxn modelId="{3A241716-BEEE-46F7-B49E-E8A81D2359AB}" type="presOf" srcId="{166282A0-7A5F-4AE0-9645-383327A23BAD}" destId="{3C25E4DE-9AB0-44C3-B1EE-DF026C093DBE}" srcOrd="0" destOrd="0" presId="urn:microsoft.com/office/officeart/2005/8/layout/vList2"/>
    <dgm:cxn modelId="{E408543D-E3A2-482D-A7BF-7270BF966D9E}" type="presParOf" srcId="{DDD179A2-E988-40D1-8B9E-7DB7E1319D0D}" destId="{3C25E4DE-9AB0-44C3-B1EE-DF026C093DBE}"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55892D5-9B36-455B-B13F-9865A3B31DFB}"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it-IT"/>
        </a:p>
      </dgm:t>
    </dgm:pt>
    <dgm:pt modelId="{B9F61973-0F2D-4D99-8C62-7298E31C5CF6}">
      <dgm:prSet/>
      <dgm:spPr/>
      <dgm:t>
        <a:bodyPr/>
        <a:lstStyle/>
        <a:p>
          <a:pPr rtl="0"/>
          <a:r>
            <a:rPr lang="it-IT" b="1" dirty="0" smtClean="0"/>
            <a:t>I SOVRACCARICHI </a:t>
          </a:r>
          <a:endParaRPr lang="it-IT" dirty="0"/>
        </a:p>
      </dgm:t>
    </dgm:pt>
    <dgm:pt modelId="{91ACE1B6-06A4-4D89-89B7-3361A76FA1B2}" type="parTrans" cxnId="{B1D585AD-D61B-40A6-A671-B0F4151EF6F6}">
      <dgm:prSet/>
      <dgm:spPr/>
      <dgm:t>
        <a:bodyPr/>
        <a:lstStyle/>
        <a:p>
          <a:endParaRPr lang="it-IT"/>
        </a:p>
      </dgm:t>
    </dgm:pt>
    <dgm:pt modelId="{6D2EA79E-4FEF-4428-A06B-0AF49876DC0F}" type="sibTrans" cxnId="{B1D585AD-D61B-40A6-A671-B0F4151EF6F6}">
      <dgm:prSet/>
      <dgm:spPr/>
      <dgm:t>
        <a:bodyPr/>
        <a:lstStyle/>
        <a:p>
          <a:endParaRPr lang="it-IT"/>
        </a:p>
      </dgm:t>
    </dgm:pt>
    <dgm:pt modelId="{E6A0B64A-ED48-4BF5-A78F-126D8D42AE4C}" type="pres">
      <dgm:prSet presAssocID="{255892D5-9B36-455B-B13F-9865A3B31DFB}" presName="linear" presStyleCnt="0">
        <dgm:presLayoutVars>
          <dgm:animLvl val="lvl"/>
          <dgm:resizeHandles val="exact"/>
        </dgm:presLayoutVars>
      </dgm:prSet>
      <dgm:spPr/>
      <dgm:t>
        <a:bodyPr/>
        <a:lstStyle/>
        <a:p>
          <a:endParaRPr lang="it-IT"/>
        </a:p>
      </dgm:t>
    </dgm:pt>
    <dgm:pt modelId="{D8123302-2EA6-488A-9AA8-D325EAD73F78}" type="pres">
      <dgm:prSet presAssocID="{B9F61973-0F2D-4D99-8C62-7298E31C5CF6}" presName="parentText" presStyleLbl="node1" presStyleIdx="0" presStyleCnt="1" custLinFactNeighborX="-97695" custLinFactNeighborY="694">
        <dgm:presLayoutVars>
          <dgm:chMax val="0"/>
          <dgm:bulletEnabled val="1"/>
        </dgm:presLayoutVars>
      </dgm:prSet>
      <dgm:spPr/>
      <dgm:t>
        <a:bodyPr/>
        <a:lstStyle/>
        <a:p>
          <a:endParaRPr lang="it-IT"/>
        </a:p>
      </dgm:t>
    </dgm:pt>
  </dgm:ptLst>
  <dgm:cxnLst>
    <dgm:cxn modelId="{25C1C6D0-3136-4FD8-9B85-565B6942488A}" type="presOf" srcId="{255892D5-9B36-455B-B13F-9865A3B31DFB}" destId="{E6A0B64A-ED48-4BF5-A78F-126D8D42AE4C}" srcOrd="0" destOrd="0" presId="urn:microsoft.com/office/officeart/2005/8/layout/vList2"/>
    <dgm:cxn modelId="{E216CF2F-4C6C-4154-8C3E-E7581BB55223}" type="presOf" srcId="{B9F61973-0F2D-4D99-8C62-7298E31C5CF6}" destId="{D8123302-2EA6-488A-9AA8-D325EAD73F78}" srcOrd="0" destOrd="0" presId="urn:microsoft.com/office/officeart/2005/8/layout/vList2"/>
    <dgm:cxn modelId="{B1D585AD-D61B-40A6-A671-B0F4151EF6F6}" srcId="{255892D5-9B36-455B-B13F-9865A3B31DFB}" destId="{B9F61973-0F2D-4D99-8C62-7298E31C5CF6}" srcOrd="0" destOrd="0" parTransId="{91ACE1B6-06A4-4D89-89B7-3361A76FA1B2}" sibTransId="{6D2EA79E-4FEF-4428-A06B-0AF49876DC0F}"/>
    <dgm:cxn modelId="{1AF4478C-61EC-4FA0-BA93-37BB0B721F1E}" type="presParOf" srcId="{E6A0B64A-ED48-4BF5-A78F-126D8D42AE4C}" destId="{D8123302-2EA6-488A-9AA8-D325EAD73F78}"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D4C049A-5C8E-4D7C-8881-5B8BADA65260}" type="doc">
      <dgm:prSet loTypeId="urn:microsoft.com/office/officeart/2005/8/layout/vList2" loCatId="list" qsTypeId="urn:microsoft.com/office/officeart/2005/8/quickstyle/3d3" qsCatId="3D" csTypeId="urn:microsoft.com/office/officeart/2005/8/colors/colorful3" csCatId="colorful" phldr="1"/>
      <dgm:spPr/>
      <dgm:t>
        <a:bodyPr/>
        <a:lstStyle/>
        <a:p>
          <a:endParaRPr lang="it-IT"/>
        </a:p>
      </dgm:t>
    </dgm:pt>
    <dgm:pt modelId="{F7317528-CE20-498F-8EC5-46B5D9EEF8BB}">
      <dgm:prSet/>
      <dgm:spPr/>
      <dgm:t>
        <a:bodyPr/>
        <a:lstStyle/>
        <a:p>
          <a:pPr rtl="0"/>
          <a:r>
            <a:rPr lang="it-IT" dirty="0" smtClean="0"/>
            <a:t>Dispositivo che mediante la fusione di uno o più elementi fusibili a tal fine progettati e proporzionati apre il circuito nel quale è inserito interrompendo la corrente quando essa supera un valore specificato per una durata sufficiente. Il fusibile comprende tutte le parti che costituiscono il dispositivo completo." </a:t>
          </a:r>
          <a:endParaRPr lang="it-IT" dirty="0"/>
        </a:p>
      </dgm:t>
    </dgm:pt>
    <dgm:pt modelId="{8DF0936F-A955-4FBA-9AA8-D488DA8BB610}" type="parTrans" cxnId="{B2F2236B-5F62-4601-9522-ADF48D466630}">
      <dgm:prSet/>
      <dgm:spPr/>
      <dgm:t>
        <a:bodyPr/>
        <a:lstStyle/>
        <a:p>
          <a:endParaRPr lang="it-IT"/>
        </a:p>
      </dgm:t>
    </dgm:pt>
    <dgm:pt modelId="{82CE53A9-7575-4DC1-8417-E5C4B517BC80}" type="sibTrans" cxnId="{B2F2236B-5F62-4601-9522-ADF48D466630}">
      <dgm:prSet/>
      <dgm:spPr/>
      <dgm:t>
        <a:bodyPr/>
        <a:lstStyle/>
        <a:p>
          <a:endParaRPr lang="it-IT"/>
        </a:p>
      </dgm:t>
    </dgm:pt>
    <dgm:pt modelId="{22D191EA-7017-4BFF-9D20-F4A35F3EE21C}" type="pres">
      <dgm:prSet presAssocID="{3D4C049A-5C8E-4D7C-8881-5B8BADA65260}" presName="linear" presStyleCnt="0">
        <dgm:presLayoutVars>
          <dgm:animLvl val="lvl"/>
          <dgm:resizeHandles val="exact"/>
        </dgm:presLayoutVars>
      </dgm:prSet>
      <dgm:spPr/>
      <dgm:t>
        <a:bodyPr/>
        <a:lstStyle/>
        <a:p>
          <a:endParaRPr lang="it-IT"/>
        </a:p>
      </dgm:t>
    </dgm:pt>
    <dgm:pt modelId="{B03A5436-B3A6-4DDA-B790-83F48C55599B}" type="pres">
      <dgm:prSet presAssocID="{F7317528-CE20-498F-8EC5-46B5D9EEF8BB}" presName="parentText" presStyleLbl="node1" presStyleIdx="0" presStyleCnt="1">
        <dgm:presLayoutVars>
          <dgm:chMax val="0"/>
          <dgm:bulletEnabled val="1"/>
        </dgm:presLayoutVars>
      </dgm:prSet>
      <dgm:spPr/>
      <dgm:t>
        <a:bodyPr/>
        <a:lstStyle/>
        <a:p>
          <a:endParaRPr lang="it-IT"/>
        </a:p>
      </dgm:t>
    </dgm:pt>
  </dgm:ptLst>
  <dgm:cxnLst>
    <dgm:cxn modelId="{84B24A90-FE9C-4356-829C-AB655B9F418A}" type="presOf" srcId="{3D4C049A-5C8E-4D7C-8881-5B8BADA65260}" destId="{22D191EA-7017-4BFF-9D20-F4A35F3EE21C}" srcOrd="0" destOrd="0" presId="urn:microsoft.com/office/officeart/2005/8/layout/vList2"/>
    <dgm:cxn modelId="{426F1FBC-DC08-43AC-9657-7A30FA8DD697}" type="presOf" srcId="{F7317528-CE20-498F-8EC5-46B5D9EEF8BB}" destId="{B03A5436-B3A6-4DDA-B790-83F48C55599B}" srcOrd="0" destOrd="0" presId="urn:microsoft.com/office/officeart/2005/8/layout/vList2"/>
    <dgm:cxn modelId="{B2F2236B-5F62-4601-9522-ADF48D466630}" srcId="{3D4C049A-5C8E-4D7C-8881-5B8BADA65260}" destId="{F7317528-CE20-498F-8EC5-46B5D9EEF8BB}" srcOrd="0" destOrd="0" parTransId="{8DF0936F-A955-4FBA-9AA8-D488DA8BB610}" sibTransId="{82CE53A9-7575-4DC1-8417-E5C4B517BC80}"/>
    <dgm:cxn modelId="{E9646975-3E8A-4BA4-85B1-48B98FCC954A}" type="presParOf" srcId="{22D191EA-7017-4BFF-9D20-F4A35F3EE21C}" destId="{B03A5436-B3A6-4DDA-B790-83F48C55599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E3C3166-E4D3-4662-B320-4963EBEE6A6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it-IT"/>
        </a:p>
      </dgm:t>
    </dgm:pt>
    <dgm:pt modelId="{EB2BA5F5-680B-4CFE-80B2-8F242BF61171}">
      <dgm:prSet/>
      <dgm:spPr/>
      <dgm:t>
        <a:bodyPr/>
        <a:lstStyle/>
        <a:p>
          <a:pPr rtl="0"/>
          <a:r>
            <a:rPr lang="it-IT" b="1" smtClean="0"/>
            <a:t>Overfrequency (81&gt;)</a:t>
          </a:r>
          <a:endParaRPr lang="it-IT"/>
        </a:p>
      </dgm:t>
    </dgm:pt>
    <dgm:pt modelId="{017E91B9-5EE9-4D07-A16E-6B0E31876425}" type="parTrans" cxnId="{51344D7F-CA44-4E39-9056-316337F48A1D}">
      <dgm:prSet/>
      <dgm:spPr/>
      <dgm:t>
        <a:bodyPr/>
        <a:lstStyle/>
        <a:p>
          <a:endParaRPr lang="it-IT"/>
        </a:p>
      </dgm:t>
    </dgm:pt>
    <dgm:pt modelId="{A4085F7C-0469-4E80-8CD8-5E4D8EFAD07F}" type="sibTrans" cxnId="{51344D7F-CA44-4E39-9056-316337F48A1D}">
      <dgm:prSet/>
      <dgm:spPr/>
      <dgm:t>
        <a:bodyPr/>
        <a:lstStyle/>
        <a:p>
          <a:endParaRPr lang="it-IT"/>
        </a:p>
      </dgm:t>
    </dgm:pt>
    <dgm:pt modelId="{51110212-D5B0-4656-9597-DDA46ABB8372}">
      <dgm:prSet/>
      <dgm:spPr/>
      <dgm:t>
        <a:bodyPr/>
        <a:lstStyle/>
        <a:p>
          <a:pPr rtl="0"/>
          <a:r>
            <a:rPr lang="it-IT" b="1" smtClean="0"/>
            <a:t>Underfrequency (81&lt;)</a:t>
          </a:r>
          <a:endParaRPr lang="it-IT"/>
        </a:p>
      </dgm:t>
    </dgm:pt>
    <dgm:pt modelId="{27E123E6-FFFA-4E79-9F12-8068C7235CA1}" type="parTrans" cxnId="{4B38087C-EA3C-431F-BC5B-A06C5331701E}">
      <dgm:prSet/>
      <dgm:spPr/>
      <dgm:t>
        <a:bodyPr/>
        <a:lstStyle/>
        <a:p>
          <a:endParaRPr lang="it-IT"/>
        </a:p>
      </dgm:t>
    </dgm:pt>
    <dgm:pt modelId="{1F60A295-AC39-470B-86A3-41107214E1D6}" type="sibTrans" cxnId="{4B38087C-EA3C-431F-BC5B-A06C5331701E}">
      <dgm:prSet/>
      <dgm:spPr/>
      <dgm:t>
        <a:bodyPr/>
        <a:lstStyle/>
        <a:p>
          <a:endParaRPr lang="it-IT"/>
        </a:p>
      </dgm:t>
    </dgm:pt>
    <dgm:pt modelId="{32D72FD4-918B-4B9F-844F-26A3D139D753}">
      <dgm:prSet/>
      <dgm:spPr/>
      <dgm:t>
        <a:bodyPr/>
        <a:lstStyle/>
        <a:p>
          <a:pPr rtl="0"/>
          <a:r>
            <a:rPr lang="it-IT" b="1" smtClean="0"/>
            <a:t>Undervoltage (27)</a:t>
          </a:r>
          <a:endParaRPr lang="it-IT"/>
        </a:p>
      </dgm:t>
    </dgm:pt>
    <dgm:pt modelId="{8EF4BAEC-AE1F-43C9-B3C9-152CAC4F834B}" type="parTrans" cxnId="{AB7FB743-5C91-4103-B55B-4559693B359E}">
      <dgm:prSet/>
      <dgm:spPr/>
      <dgm:t>
        <a:bodyPr/>
        <a:lstStyle/>
        <a:p>
          <a:endParaRPr lang="it-IT"/>
        </a:p>
      </dgm:t>
    </dgm:pt>
    <dgm:pt modelId="{624BE078-9406-4B33-BE36-DFD46B5A6F3F}" type="sibTrans" cxnId="{AB7FB743-5C91-4103-B55B-4559693B359E}">
      <dgm:prSet/>
      <dgm:spPr/>
      <dgm:t>
        <a:bodyPr/>
        <a:lstStyle/>
        <a:p>
          <a:endParaRPr lang="it-IT"/>
        </a:p>
      </dgm:t>
    </dgm:pt>
    <dgm:pt modelId="{832E4E75-F75C-4B24-B831-099E42A17E27}" type="pres">
      <dgm:prSet presAssocID="{5E3C3166-E4D3-4662-B320-4963EBEE6A6E}" presName="linear" presStyleCnt="0">
        <dgm:presLayoutVars>
          <dgm:animLvl val="lvl"/>
          <dgm:resizeHandles val="exact"/>
        </dgm:presLayoutVars>
      </dgm:prSet>
      <dgm:spPr/>
      <dgm:t>
        <a:bodyPr/>
        <a:lstStyle/>
        <a:p>
          <a:endParaRPr lang="it-IT"/>
        </a:p>
      </dgm:t>
    </dgm:pt>
    <dgm:pt modelId="{67C8D3AA-0D56-4A02-BF93-006AAA50FD4F}" type="pres">
      <dgm:prSet presAssocID="{EB2BA5F5-680B-4CFE-80B2-8F242BF61171}" presName="parentText" presStyleLbl="node1" presStyleIdx="0" presStyleCnt="3">
        <dgm:presLayoutVars>
          <dgm:chMax val="0"/>
          <dgm:bulletEnabled val="1"/>
        </dgm:presLayoutVars>
      </dgm:prSet>
      <dgm:spPr/>
      <dgm:t>
        <a:bodyPr/>
        <a:lstStyle/>
        <a:p>
          <a:endParaRPr lang="it-IT"/>
        </a:p>
      </dgm:t>
    </dgm:pt>
    <dgm:pt modelId="{766F776D-F9C9-4275-854E-2712AAD56BEE}" type="pres">
      <dgm:prSet presAssocID="{A4085F7C-0469-4E80-8CD8-5E4D8EFAD07F}" presName="spacer" presStyleCnt="0"/>
      <dgm:spPr/>
    </dgm:pt>
    <dgm:pt modelId="{C2EB3D10-585B-4CB7-95F8-6C373324A94F}" type="pres">
      <dgm:prSet presAssocID="{51110212-D5B0-4656-9597-DDA46ABB8372}" presName="parentText" presStyleLbl="node1" presStyleIdx="1" presStyleCnt="3">
        <dgm:presLayoutVars>
          <dgm:chMax val="0"/>
          <dgm:bulletEnabled val="1"/>
        </dgm:presLayoutVars>
      </dgm:prSet>
      <dgm:spPr/>
      <dgm:t>
        <a:bodyPr/>
        <a:lstStyle/>
        <a:p>
          <a:endParaRPr lang="it-IT"/>
        </a:p>
      </dgm:t>
    </dgm:pt>
    <dgm:pt modelId="{CAAA6C16-7CD6-4767-9EBE-98E5DCBED141}" type="pres">
      <dgm:prSet presAssocID="{1F60A295-AC39-470B-86A3-41107214E1D6}" presName="spacer" presStyleCnt="0"/>
      <dgm:spPr/>
    </dgm:pt>
    <dgm:pt modelId="{F532D4D7-C883-448E-8E70-A315F0A7904B}" type="pres">
      <dgm:prSet presAssocID="{32D72FD4-918B-4B9F-844F-26A3D139D753}" presName="parentText" presStyleLbl="node1" presStyleIdx="2" presStyleCnt="3">
        <dgm:presLayoutVars>
          <dgm:chMax val="0"/>
          <dgm:bulletEnabled val="1"/>
        </dgm:presLayoutVars>
      </dgm:prSet>
      <dgm:spPr/>
      <dgm:t>
        <a:bodyPr/>
        <a:lstStyle/>
        <a:p>
          <a:endParaRPr lang="it-IT"/>
        </a:p>
      </dgm:t>
    </dgm:pt>
  </dgm:ptLst>
  <dgm:cxnLst>
    <dgm:cxn modelId="{AB7FB743-5C91-4103-B55B-4559693B359E}" srcId="{5E3C3166-E4D3-4662-B320-4963EBEE6A6E}" destId="{32D72FD4-918B-4B9F-844F-26A3D139D753}" srcOrd="2" destOrd="0" parTransId="{8EF4BAEC-AE1F-43C9-B3C9-152CAC4F834B}" sibTransId="{624BE078-9406-4B33-BE36-DFD46B5A6F3F}"/>
    <dgm:cxn modelId="{9603E37E-026B-458B-A008-D11CF19D0D51}" type="presOf" srcId="{51110212-D5B0-4656-9597-DDA46ABB8372}" destId="{C2EB3D10-585B-4CB7-95F8-6C373324A94F}" srcOrd="0" destOrd="0" presId="urn:microsoft.com/office/officeart/2005/8/layout/vList2"/>
    <dgm:cxn modelId="{335FDB91-0010-4D6F-9137-4187E0A4E31F}" type="presOf" srcId="{EB2BA5F5-680B-4CFE-80B2-8F242BF61171}" destId="{67C8D3AA-0D56-4A02-BF93-006AAA50FD4F}" srcOrd="0" destOrd="0" presId="urn:microsoft.com/office/officeart/2005/8/layout/vList2"/>
    <dgm:cxn modelId="{7659D50B-CCC0-4C50-B39B-3B39E0C02433}" type="presOf" srcId="{5E3C3166-E4D3-4662-B320-4963EBEE6A6E}" destId="{832E4E75-F75C-4B24-B831-099E42A17E27}" srcOrd="0" destOrd="0" presId="urn:microsoft.com/office/officeart/2005/8/layout/vList2"/>
    <dgm:cxn modelId="{51344D7F-CA44-4E39-9056-316337F48A1D}" srcId="{5E3C3166-E4D3-4662-B320-4963EBEE6A6E}" destId="{EB2BA5F5-680B-4CFE-80B2-8F242BF61171}" srcOrd="0" destOrd="0" parTransId="{017E91B9-5EE9-4D07-A16E-6B0E31876425}" sibTransId="{A4085F7C-0469-4E80-8CD8-5E4D8EFAD07F}"/>
    <dgm:cxn modelId="{9C22F0F1-4E54-4628-823B-89C6D161B701}" type="presOf" srcId="{32D72FD4-918B-4B9F-844F-26A3D139D753}" destId="{F532D4D7-C883-448E-8E70-A315F0A7904B}" srcOrd="0" destOrd="0" presId="urn:microsoft.com/office/officeart/2005/8/layout/vList2"/>
    <dgm:cxn modelId="{4B38087C-EA3C-431F-BC5B-A06C5331701E}" srcId="{5E3C3166-E4D3-4662-B320-4963EBEE6A6E}" destId="{51110212-D5B0-4656-9597-DDA46ABB8372}" srcOrd="1" destOrd="0" parTransId="{27E123E6-FFFA-4E79-9F12-8068C7235CA1}" sibTransId="{1F60A295-AC39-470B-86A3-41107214E1D6}"/>
    <dgm:cxn modelId="{D5036CF1-DCAD-4AC9-B4D6-A21BDC189260}" type="presParOf" srcId="{832E4E75-F75C-4B24-B831-099E42A17E27}" destId="{67C8D3AA-0D56-4A02-BF93-006AAA50FD4F}" srcOrd="0" destOrd="0" presId="urn:microsoft.com/office/officeart/2005/8/layout/vList2"/>
    <dgm:cxn modelId="{91D6ADE9-61D3-4306-8C87-AF6F30C78BFB}" type="presParOf" srcId="{832E4E75-F75C-4B24-B831-099E42A17E27}" destId="{766F776D-F9C9-4275-854E-2712AAD56BEE}" srcOrd="1" destOrd="0" presId="urn:microsoft.com/office/officeart/2005/8/layout/vList2"/>
    <dgm:cxn modelId="{76D42F95-BFAF-49FE-9D43-A7014D20B995}" type="presParOf" srcId="{832E4E75-F75C-4B24-B831-099E42A17E27}" destId="{C2EB3D10-585B-4CB7-95F8-6C373324A94F}" srcOrd="2" destOrd="0" presId="urn:microsoft.com/office/officeart/2005/8/layout/vList2"/>
    <dgm:cxn modelId="{51FE00DD-CEE3-4800-BE57-AE2DF319E24B}" type="presParOf" srcId="{832E4E75-F75C-4B24-B831-099E42A17E27}" destId="{CAAA6C16-7CD6-4767-9EBE-98E5DCBED141}" srcOrd="3" destOrd="0" presId="urn:microsoft.com/office/officeart/2005/8/layout/vList2"/>
    <dgm:cxn modelId="{11A1D38A-C2EB-4EF5-9308-D6FF414121D9}" type="presParOf" srcId="{832E4E75-F75C-4B24-B831-099E42A17E27}" destId="{F532D4D7-C883-448E-8E70-A315F0A7904B}"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86F3678-B6E5-4651-99D0-4B7D23A0FC9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it-IT"/>
        </a:p>
      </dgm:t>
    </dgm:pt>
    <dgm:pt modelId="{B655773B-ADD5-44C5-ACBB-39DC7B58AF62}">
      <dgm:prSet/>
      <dgm:spPr/>
      <dgm:t>
        <a:bodyPr/>
        <a:lstStyle/>
        <a:p>
          <a:pPr rtl="0"/>
          <a:r>
            <a:rPr lang="it-IT" b="1" dirty="0" smtClean="0"/>
            <a:t>Sovraccarico</a:t>
          </a:r>
          <a:endParaRPr lang="it-IT" b="1" dirty="0"/>
        </a:p>
      </dgm:t>
    </dgm:pt>
    <dgm:pt modelId="{57B05291-5156-40CE-8BD0-C66E74FE9934}" type="parTrans" cxnId="{00CFBAEC-D483-4155-BAED-822BFD8E7248}">
      <dgm:prSet/>
      <dgm:spPr/>
      <dgm:t>
        <a:bodyPr/>
        <a:lstStyle/>
        <a:p>
          <a:endParaRPr lang="it-IT" b="1" dirty="0"/>
        </a:p>
      </dgm:t>
    </dgm:pt>
    <dgm:pt modelId="{B8B7F9DB-6135-4D7F-8635-94A88F448121}" type="sibTrans" cxnId="{00CFBAEC-D483-4155-BAED-822BFD8E7248}">
      <dgm:prSet/>
      <dgm:spPr/>
      <dgm:t>
        <a:bodyPr/>
        <a:lstStyle/>
        <a:p>
          <a:endParaRPr lang="it-IT" b="1" dirty="0"/>
        </a:p>
      </dgm:t>
    </dgm:pt>
    <dgm:pt modelId="{CD37EB49-6FA9-4C44-A728-2F0FFA7D2725}">
      <dgm:prSet/>
      <dgm:spPr/>
      <dgm:t>
        <a:bodyPr/>
        <a:lstStyle/>
        <a:p>
          <a:pPr rtl="0"/>
          <a:r>
            <a:rPr lang="it-IT" b="1" dirty="0" err="1" smtClean="0"/>
            <a:t>Sovravelocità</a:t>
          </a:r>
          <a:r>
            <a:rPr lang="it-IT" b="1" dirty="0" smtClean="0"/>
            <a:t> o rallentamenti</a:t>
          </a:r>
          <a:endParaRPr lang="it-IT" b="1" dirty="0"/>
        </a:p>
      </dgm:t>
    </dgm:pt>
    <dgm:pt modelId="{EF5485C3-E019-4CFE-907F-95AA868FA81B}" type="parTrans" cxnId="{793B79AC-55E3-4C2C-B1A5-3A655B055B0B}">
      <dgm:prSet/>
      <dgm:spPr/>
      <dgm:t>
        <a:bodyPr/>
        <a:lstStyle/>
        <a:p>
          <a:endParaRPr lang="it-IT" b="1" dirty="0"/>
        </a:p>
      </dgm:t>
    </dgm:pt>
    <dgm:pt modelId="{5B72E107-238E-47AF-BB90-57FA29CFD031}" type="sibTrans" cxnId="{793B79AC-55E3-4C2C-B1A5-3A655B055B0B}">
      <dgm:prSet/>
      <dgm:spPr/>
      <dgm:t>
        <a:bodyPr/>
        <a:lstStyle/>
        <a:p>
          <a:endParaRPr lang="it-IT" b="1" dirty="0"/>
        </a:p>
      </dgm:t>
    </dgm:pt>
    <dgm:pt modelId="{13DBD81A-18EA-4729-B443-475BEDC22791}">
      <dgm:prSet/>
      <dgm:spPr/>
      <dgm:t>
        <a:bodyPr/>
        <a:lstStyle/>
        <a:p>
          <a:pPr rtl="0"/>
          <a:r>
            <a:rPr lang="it-IT" b="1" dirty="0" smtClean="0"/>
            <a:t>Massima e minima tensione</a:t>
          </a:r>
          <a:endParaRPr lang="it-IT" b="1" dirty="0"/>
        </a:p>
      </dgm:t>
    </dgm:pt>
    <dgm:pt modelId="{C5090993-04DC-421D-AA96-1B2D6918C596}" type="parTrans" cxnId="{E3BA30B8-0969-4A87-99CA-7493D920B8BF}">
      <dgm:prSet/>
      <dgm:spPr/>
      <dgm:t>
        <a:bodyPr/>
        <a:lstStyle/>
        <a:p>
          <a:endParaRPr lang="it-IT" b="1" dirty="0"/>
        </a:p>
      </dgm:t>
    </dgm:pt>
    <dgm:pt modelId="{45EB8B4D-0BE2-4569-BA7E-CEFE52994586}" type="sibTrans" cxnId="{E3BA30B8-0969-4A87-99CA-7493D920B8BF}">
      <dgm:prSet/>
      <dgm:spPr/>
      <dgm:t>
        <a:bodyPr/>
        <a:lstStyle/>
        <a:p>
          <a:endParaRPr lang="it-IT" b="1" dirty="0"/>
        </a:p>
      </dgm:t>
    </dgm:pt>
    <dgm:pt modelId="{976F8874-D878-4442-8628-A40142F679C1}">
      <dgm:prSet/>
      <dgm:spPr/>
      <dgm:t>
        <a:bodyPr/>
        <a:lstStyle/>
        <a:p>
          <a:pPr rtl="0"/>
          <a:r>
            <a:rPr lang="it-IT" b="1" dirty="0" smtClean="0"/>
            <a:t>Carichi squilibrati</a:t>
          </a:r>
          <a:endParaRPr lang="it-IT" b="1" dirty="0"/>
        </a:p>
      </dgm:t>
    </dgm:pt>
    <dgm:pt modelId="{45EE1DEA-8D65-4600-B0E4-ECA2DAAFA83C}" type="parTrans" cxnId="{AC937022-2950-41A3-AC80-E1C5FA8430D9}">
      <dgm:prSet/>
      <dgm:spPr/>
      <dgm:t>
        <a:bodyPr/>
        <a:lstStyle/>
        <a:p>
          <a:endParaRPr lang="it-IT" b="1" dirty="0"/>
        </a:p>
      </dgm:t>
    </dgm:pt>
    <dgm:pt modelId="{B23B1138-5780-48D5-84C9-D8A03621A6F3}" type="sibTrans" cxnId="{AC937022-2950-41A3-AC80-E1C5FA8430D9}">
      <dgm:prSet/>
      <dgm:spPr/>
      <dgm:t>
        <a:bodyPr/>
        <a:lstStyle/>
        <a:p>
          <a:endParaRPr lang="it-IT" b="1" dirty="0"/>
        </a:p>
      </dgm:t>
    </dgm:pt>
    <dgm:pt modelId="{26382B98-21A9-40A8-8390-6673E4400DBA}">
      <dgm:prSet/>
      <dgm:spPr/>
      <dgm:t>
        <a:bodyPr/>
        <a:lstStyle/>
        <a:p>
          <a:pPr rtl="0"/>
          <a:r>
            <a:rPr lang="it-IT" b="1" dirty="0" smtClean="0"/>
            <a:t>Guasti di eccitazione (circuito di campo o regolatore di tensione)</a:t>
          </a:r>
          <a:endParaRPr lang="it-IT" b="1" dirty="0"/>
        </a:p>
      </dgm:t>
    </dgm:pt>
    <dgm:pt modelId="{E020AB85-8CD7-4214-9D97-3F45A091AEB2}" type="parTrans" cxnId="{19AA1755-048C-476C-A016-3118E648DE7F}">
      <dgm:prSet/>
      <dgm:spPr/>
      <dgm:t>
        <a:bodyPr/>
        <a:lstStyle/>
        <a:p>
          <a:endParaRPr lang="it-IT" b="1" dirty="0"/>
        </a:p>
      </dgm:t>
    </dgm:pt>
    <dgm:pt modelId="{87DE797E-6338-4528-A073-9CB294B9A235}" type="sibTrans" cxnId="{19AA1755-048C-476C-A016-3118E648DE7F}">
      <dgm:prSet/>
      <dgm:spPr/>
      <dgm:t>
        <a:bodyPr/>
        <a:lstStyle/>
        <a:p>
          <a:endParaRPr lang="it-IT" b="1" dirty="0"/>
        </a:p>
      </dgm:t>
    </dgm:pt>
    <dgm:pt modelId="{91478494-7EB7-4F7D-9AE3-317013EBDF1D}">
      <dgm:prSet/>
      <dgm:spPr/>
      <dgm:t>
        <a:bodyPr/>
        <a:lstStyle/>
        <a:p>
          <a:pPr rtl="0"/>
          <a:r>
            <a:rPr lang="it-IT" b="1" dirty="0" smtClean="0"/>
            <a:t>Guasti del motore primo (o del regolatore di velocità)</a:t>
          </a:r>
          <a:endParaRPr lang="it-IT" b="1" dirty="0"/>
        </a:p>
      </dgm:t>
    </dgm:pt>
    <dgm:pt modelId="{F6ECB907-8F4C-41D1-B0BB-C4C2B3E87E92}" type="parTrans" cxnId="{7807D29B-8807-43A9-8C97-8B1766A03F61}">
      <dgm:prSet/>
      <dgm:spPr/>
      <dgm:t>
        <a:bodyPr/>
        <a:lstStyle/>
        <a:p>
          <a:endParaRPr lang="it-IT" b="1" dirty="0"/>
        </a:p>
      </dgm:t>
    </dgm:pt>
    <dgm:pt modelId="{D2F68154-D230-4E13-9A8A-54B9723FB4AC}" type="sibTrans" cxnId="{7807D29B-8807-43A9-8C97-8B1766A03F61}">
      <dgm:prSet/>
      <dgm:spPr/>
      <dgm:t>
        <a:bodyPr/>
        <a:lstStyle/>
        <a:p>
          <a:endParaRPr lang="it-IT" b="1" dirty="0"/>
        </a:p>
      </dgm:t>
    </dgm:pt>
    <dgm:pt modelId="{B195013E-0272-4A1A-8451-AF2359A060B4}" type="pres">
      <dgm:prSet presAssocID="{F86F3678-B6E5-4651-99D0-4B7D23A0FC95}" presName="linear" presStyleCnt="0">
        <dgm:presLayoutVars>
          <dgm:animLvl val="lvl"/>
          <dgm:resizeHandles val="exact"/>
        </dgm:presLayoutVars>
      </dgm:prSet>
      <dgm:spPr/>
      <dgm:t>
        <a:bodyPr/>
        <a:lstStyle/>
        <a:p>
          <a:endParaRPr lang="it-IT"/>
        </a:p>
      </dgm:t>
    </dgm:pt>
    <dgm:pt modelId="{2A1024F1-B66B-4A0E-B513-FDB711654E4A}" type="pres">
      <dgm:prSet presAssocID="{B655773B-ADD5-44C5-ACBB-39DC7B58AF62}" presName="parentText" presStyleLbl="node1" presStyleIdx="0" presStyleCnt="6">
        <dgm:presLayoutVars>
          <dgm:chMax val="0"/>
          <dgm:bulletEnabled val="1"/>
        </dgm:presLayoutVars>
      </dgm:prSet>
      <dgm:spPr/>
      <dgm:t>
        <a:bodyPr/>
        <a:lstStyle/>
        <a:p>
          <a:endParaRPr lang="it-IT"/>
        </a:p>
      </dgm:t>
    </dgm:pt>
    <dgm:pt modelId="{34022F98-541C-4421-8A9C-066100316D61}" type="pres">
      <dgm:prSet presAssocID="{B8B7F9DB-6135-4D7F-8635-94A88F448121}" presName="spacer" presStyleCnt="0"/>
      <dgm:spPr/>
    </dgm:pt>
    <dgm:pt modelId="{EB88D8C9-C2D9-45B5-AB5F-142A5E6E5452}" type="pres">
      <dgm:prSet presAssocID="{CD37EB49-6FA9-4C44-A728-2F0FFA7D2725}" presName="parentText" presStyleLbl="node1" presStyleIdx="1" presStyleCnt="6">
        <dgm:presLayoutVars>
          <dgm:chMax val="0"/>
          <dgm:bulletEnabled val="1"/>
        </dgm:presLayoutVars>
      </dgm:prSet>
      <dgm:spPr/>
      <dgm:t>
        <a:bodyPr/>
        <a:lstStyle/>
        <a:p>
          <a:endParaRPr lang="it-IT"/>
        </a:p>
      </dgm:t>
    </dgm:pt>
    <dgm:pt modelId="{02B67B9E-6CB3-41EF-A8DE-4E819241D3EC}" type="pres">
      <dgm:prSet presAssocID="{5B72E107-238E-47AF-BB90-57FA29CFD031}" presName="spacer" presStyleCnt="0"/>
      <dgm:spPr/>
    </dgm:pt>
    <dgm:pt modelId="{B356A9E0-5512-4B36-96BC-A8E631271CE0}" type="pres">
      <dgm:prSet presAssocID="{13DBD81A-18EA-4729-B443-475BEDC22791}" presName="parentText" presStyleLbl="node1" presStyleIdx="2" presStyleCnt="6">
        <dgm:presLayoutVars>
          <dgm:chMax val="0"/>
          <dgm:bulletEnabled val="1"/>
        </dgm:presLayoutVars>
      </dgm:prSet>
      <dgm:spPr/>
      <dgm:t>
        <a:bodyPr/>
        <a:lstStyle/>
        <a:p>
          <a:endParaRPr lang="it-IT"/>
        </a:p>
      </dgm:t>
    </dgm:pt>
    <dgm:pt modelId="{5A387D80-2152-4391-98E7-F971FD3D312B}" type="pres">
      <dgm:prSet presAssocID="{45EB8B4D-0BE2-4569-BA7E-CEFE52994586}" presName="spacer" presStyleCnt="0"/>
      <dgm:spPr/>
    </dgm:pt>
    <dgm:pt modelId="{513F29BE-A74A-4D1B-A8D6-4F3F75086A76}" type="pres">
      <dgm:prSet presAssocID="{976F8874-D878-4442-8628-A40142F679C1}" presName="parentText" presStyleLbl="node1" presStyleIdx="3" presStyleCnt="6">
        <dgm:presLayoutVars>
          <dgm:chMax val="0"/>
          <dgm:bulletEnabled val="1"/>
        </dgm:presLayoutVars>
      </dgm:prSet>
      <dgm:spPr/>
      <dgm:t>
        <a:bodyPr/>
        <a:lstStyle/>
        <a:p>
          <a:endParaRPr lang="it-IT"/>
        </a:p>
      </dgm:t>
    </dgm:pt>
    <dgm:pt modelId="{72B688A2-A293-4219-9406-D16868688D7D}" type="pres">
      <dgm:prSet presAssocID="{B23B1138-5780-48D5-84C9-D8A03621A6F3}" presName="spacer" presStyleCnt="0"/>
      <dgm:spPr/>
    </dgm:pt>
    <dgm:pt modelId="{CA9C9CE2-6063-4254-B569-B29E78A5A901}" type="pres">
      <dgm:prSet presAssocID="{26382B98-21A9-40A8-8390-6673E4400DBA}" presName="parentText" presStyleLbl="node1" presStyleIdx="4" presStyleCnt="6">
        <dgm:presLayoutVars>
          <dgm:chMax val="0"/>
          <dgm:bulletEnabled val="1"/>
        </dgm:presLayoutVars>
      </dgm:prSet>
      <dgm:spPr/>
      <dgm:t>
        <a:bodyPr/>
        <a:lstStyle/>
        <a:p>
          <a:endParaRPr lang="it-IT"/>
        </a:p>
      </dgm:t>
    </dgm:pt>
    <dgm:pt modelId="{DDE62DFE-C05A-4E7F-9537-46FB3C1433E4}" type="pres">
      <dgm:prSet presAssocID="{87DE797E-6338-4528-A073-9CB294B9A235}" presName="spacer" presStyleCnt="0"/>
      <dgm:spPr/>
    </dgm:pt>
    <dgm:pt modelId="{21F713FD-0088-428B-90DD-39477DC465C7}" type="pres">
      <dgm:prSet presAssocID="{91478494-7EB7-4F7D-9AE3-317013EBDF1D}" presName="parentText" presStyleLbl="node1" presStyleIdx="5" presStyleCnt="6">
        <dgm:presLayoutVars>
          <dgm:chMax val="0"/>
          <dgm:bulletEnabled val="1"/>
        </dgm:presLayoutVars>
      </dgm:prSet>
      <dgm:spPr/>
      <dgm:t>
        <a:bodyPr/>
        <a:lstStyle/>
        <a:p>
          <a:endParaRPr lang="it-IT"/>
        </a:p>
      </dgm:t>
    </dgm:pt>
  </dgm:ptLst>
  <dgm:cxnLst>
    <dgm:cxn modelId="{19AA1755-048C-476C-A016-3118E648DE7F}" srcId="{F86F3678-B6E5-4651-99D0-4B7D23A0FC95}" destId="{26382B98-21A9-40A8-8390-6673E4400DBA}" srcOrd="4" destOrd="0" parTransId="{E020AB85-8CD7-4214-9D97-3F45A091AEB2}" sibTransId="{87DE797E-6338-4528-A073-9CB294B9A235}"/>
    <dgm:cxn modelId="{00CFBAEC-D483-4155-BAED-822BFD8E7248}" srcId="{F86F3678-B6E5-4651-99D0-4B7D23A0FC95}" destId="{B655773B-ADD5-44C5-ACBB-39DC7B58AF62}" srcOrd="0" destOrd="0" parTransId="{57B05291-5156-40CE-8BD0-C66E74FE9934}" sibTransId="{B8B7F9DB-6135-4D7F-8635-94A88F448121}"/>
    <dgm:cxn modelId="{E3BA30B8-0969-4A87-99CA-7493D920B8BF}" srcId="{F86F3678-B6E5-4651-99D0-4B7D23A0FC95}" destId="{13DBD81A-18EA-4729-B443-475BEDC22791}" srcOrd="2" destOrd="0" parTransId="{C5090993-04DC-421D-AA96-1B2D6918C596}" sibTransId="{45EB8B4D-0BE2-4569-BA7E-CEFE52994586}"/>
    <dgm:cxn modelId="{7807D29B-8807-43A9-8C97-8B1766A03F61}" srcId="{F86F3678-B6E5-4651-99D0-4B7D23A0FC95}" destId="{91478494-7EB7-4F7D-9AE3-317013EBDF1D}" srcOrd="5" destOrd="0" parTransId="{F6ECB907-8F4C-41D1-B0BB-C4C2B3E87E92}" sibTransId="{D2F68154-D230-4E13-9A8A-54B9723FB4AC}"/>
    <dgm:cxn modelId="{CCB85E68-9837-4CB3-9B84-E6E6640C5E04}" type="presOf" srcId="{976F8874-D878-4442-8628-A40142F679C1}" destId="{513F29BE-A74A-4D1B-A8D6-4F3F75086A76}" srcOrd="0" destOrd="0" presId="urn:microsoft.com/office/officeart/2005/8/layout/vList2"/>
    <dgm:cxn modelId="{AC937022-2950-41A3-AC80-E1C5FA8430D9}" srcId="{F86F3678-B6E5-4651-99D0-4B7D23A0FC95}" destId="{976F8874-D878-4442-8628-A40142F679C1}" srcOrd="3" destOrd="0" parTransId="{45EE1DEA-8D65-4600-B0E4-ECA2DAAFA83C}" sibTransId="{B23B1138-5780-48D5-84C9-D8A03621A6F3}"/>
    <dgm:cxn modelId="{7D570F07-ECA6-4815-81D8-4FF6186A0767}" type="presOf" srcId="{91478494-7EB7-4F7D-9AE3-317013EBDF1D}" destId="{21F713FD-0088-428B-90DD-39477DC465C7}" srcOrd="0" destOrd="0" presId="urn:microsoft.com/office/officeart/2005/8/layout/vList2"/>
    <dgm:cxn modelId="{793B79AC-55E3-4C2C-B1A5-3A655B055B0B}" srcId="{F86F3678-B6E5-4651-99D0-4B7D23A0FC95}" destId="{CD37EB49-6FA9-4C44-A728-2F0FFA7D2725}" srcOrd="1" destOrd="0" parTransId="{EF5485C3-E019-4CFE-907F-95AA868FA81B}" sibTransId="{5B72E107-238E-47AF-BB90-57FA29CFD031}"/>
    <dgm:cxn modelId="{A575A422-8612-4E0A-AFBE-972A62624843}" type="presOf" srcId="{CD37EB49-6FA9-4C44-A728-2F0FFA7D2725}" destId="{EB88D8C9-C2D9-45B5-AB5F-142A5E6E5452}" srcOrd="0" destOrd="0" presId="urn:microsoft.com/office/officeart/2005/8/layout/vList2"/>
    <dgm:cxn modelId="{D6E61827-EE98-4CD8-9EFF-EBD10840D74F}" type="presOf" srcId="{B655773B-ADD5-44C5-ACBB-39DC7B58AF62}" destId="{2A1024F1-B66B-4A0E-B513-FDB711654E4A}" srcOrd="0" destOrd="0" presId="urn:microsoft.com/office/officeart/2005/8/layout/vList2"/>
    <dgm:cxn modelId="{58BCF318-6A7C-49F7-B07E-76037A32EE46}" type="presOf" srcId="{F86F3678-B6E5-4651-99D0-4B7D23A0FC95}" destId="{B195013E-0272-4A1A-8451-AF2359A060B4}" srcOrd="0" destOrd="0" presId="urn:microsoft.com/office/officeart/2005/8/layout/vList2"/>
    <dgm:cxn modelId="{4DFF7A9F-3DD6-418E-AC75-88D4FBE944CC}" type="presOf" srcId="{13DBD81A-18EA-4729-B443-475BEDC22791}" destId="{B356A9E0-5512-4B36-96BC-A8E631271CE0}" srcOrd="0" destOrd="0" presId="urn:microsoft.com/office/officeart/2005/8/layout/vList2"/>
    <dgm:cxn modelId="{B2FEC36D-F93E-441A-A122-9E67B2AB5794}" type="presOf" srcId="{26382B98-21A9-40A8-8390-6673E4400DBA}" destId="{CA9C9CE2-6063-4254-B569-B29E78A5A901}" srcOrd="0" destOrd="0" presId="urn:microsoft.com/office/officeart/2005/8/layout/vList2"/>
    <dgm:cxn modelId="{851E5B15-BED2-4F4F-8C1C-941894251E24}" type="presParOf" srcId="{B195013E-0272-4A1A-8451-AF2359A060B4}" destId="{2A1024F1-B66B-4A0E-B513-FDB711654E4A}" srcOrd="0" destOrd="0" presId="urn:microsoft.com/office/officeart/2005/8/layout/vList2"/>
    <dgm:cxn modelId="{14EC2EDF-F80C-4CC4-88DE-E3F8EEE99EE5}" type="presParOf" srcId="{B195013E-0272-4A1A-8451-AF2359A060B4}" destId="{34022F98-541C-4421-8A9C-066100316D61}" srcOrd="1" destOrd="0" presId="urn:microsoft.com/office/officeart/2005/8/layout/vList2"/>
    <dgm:cxn modelId="{145C5A33-2505-42E4-8CE3-E2470B856352}" type="presParOf" srcId="{B195013E-0272-4A1A-8451-AF2359A060B4}" destId="{EB88D8C9-C2D9-45B5-AB5F-142A5E6E5452}" srcOrd="2" destOrd="0" presId="urn:microsoft.com/office/officeart/2005/8/layout/vList2"/>
    <dgm:cxn modelId="{80016F20-2047-4A5E-A22E-F1DCEB026787}" type="presParOf" srcId="{B195013E-0272-4A1A-8451-AF2359A060B4}" destId="{02B67B9E-6CB3-41EF-A8DE-4E819241D3EC}" srcOrd="3" destOrd="0" presId="urn:microsoft.com/office/officeart/2005/8/layout/vList2"/>
    <dgm:cxn modelId="{E6CF4C1B-EBF0-4F24-9F3A-F06785FE8242}" type="presParOf" srcId="{B195013E-0272-4A1A-8451-AF2359A060B4}" destId="{B356A9E0-5512-4B36-96BC-A8E631271CE0}" srcOrd="4" destOrd="0" presId="urn:microsoft.com/office/officeart/2005/8/layout/vList2"/>
    <dgm:cxn modelId="{12FA2A5B-201A-4794-ABA2-72DE3ECECB96}" type="presParOf" srcId="{B195013E-0272-4A1A-8451-AF2359A060B4}" destId="{5A387D80-2152-4391-98E7-F971FD3D312B}" srcOrd="5" destOrd="0" presId="urn:microsoft.com/office/officeart/2005/8/layout/vList2"/>
    <dgm:cxn modelId="{85B2A10B-A815-4D54-84B7-63E913D0307B}" type="presParOf" srcId="{B195013E-0272-4A1A-8451-AF2359A060B4}" destId="{513F29BE-A74A-4D1B-A8D6-4F3F75086A76}" srcOrd="6" destOrd="0" presId="urn:microsoft.com/office/officeart/2005/8/layout/vList2"/>
    <dgm:cxn modelId="{7CB3058F-03A1-4288-AE66-299BBDD70228}" type="presParOf" srcId="{B195013E-0272-4A1A-8451-AF2359A060B4}" destId="{72B688A2-A293-4219-9406-D16868688D7D}" srcOrd="7" destOrd="0" presId="urn:microsoft.com/office/officeart/2005/8/layout/vList2"/>
    <dgm:cxn modelId="{8339E2ED-75E8-4815-9051-D2E25FECD0A7}" type="presParOf" srcId="{B195013E-0272-4A1A-8451-AF2359A060B4}" destId="{CA9C9CE2-6063-4254-B569-B29E78A5A901}" srcOrd="8" destOrd="0" presId="urn:microsoft.com/office/officeart/2005/8/layout/vList2"/>
    <dgm:cxn modelId="{2D47DE69-1957-4146-A9A5-085E18ED4957}" type="presParOf" srcId="{B195013E-0272-4A1A-8451-AF2359A060B4}" destId="{DDE62DFE-C05A-4E7F-9537-46FB3C1433E4}" srcOrd="9" destOrd="0" presId="urn:microsoft.com/office/officeart/2005/8/layout/vList2"/>
    <dgm:cxn modelId="{828FA602-31AF-48AD-8D1C-9A9C9E5AE8F6}" type="presParOf" srcId="{B195013E-0272-4A1A-8451-AF2359A060B4}" destId="{21F713FD-0088-428B-90DD-39477DC465C7}"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69914C4-4073-4FEB-A58D-C54BE0189A2A}"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it-IT"/>
        </a:p>
      </dgm:t>
    </dgm:pt>
    <dgm:pt modelId="{0E063FF5-4D01-4EAD-95FC-8F2428B1ED31}">
      <dgm:prSet custT="1"/>
      <dgm:spPr/>
      <dgm:t>
        <a:bodyPr/>
        <a:lstStyle/>
        <a:p>
          <a:pPr algn="just" rtl="0"/>
          <a:r>
            <a:rPr lang="it-IT" sz="1800" b="1" dirty="0" smtClean="0"/>
            <a:t>Guasti a terra (inclusi i guasti di rotore)</a:t>
          </a:r>
          <a:endParaRPr lang="it-IT" sz="1800" b="1" dirty="0"/>
        </a:p>
      </dgm:t>
    </dgm:pt>
    <dgm:pt modelId="{251B912F-0F7E-4445-A9F6-39530DE26222}" type="parTrans" cxnId="{B2B397B9-C59B-4256-82D5-19AF4980137C}">
      <dgm:prSet/>
      <dgm:spPr/>
      <dgm:t>
        <a:bodyPr/>
        <a:lstStyle/>
        <a:p>
          <a:endParaRPr lang="it-IT" sz="1800" dirty="0"/>
        </a:p>
      </dgm:t>
    </dgm:pt>
    <dgm:pt modelId="{F80F0658-593A-436E-B217-20DACFB230FC}" type="sibTrans" cxnId="{B2B397B9-C59B-4256-82D5-19AF4980137C}">
      <dgm:prSet/>
      <dgm:spPr/>
      <dgm:t>
        <a:bodyPr/>
        <a:lstStyle/>
        <a:p>
          <a:endParaRPr lang="it-IT" sz="1800" dirty="0"/>
        </a:p>
      </dgm:t>
    </dgm:pt>
    <dgm:pt modelId="{B3AF9DB0-9810-47C5-844C-8A26B0F8A0FA}">
      <dgm:prSet custT="1"/>
      <dgm:spPr/>
      <dgm:t>
        <a:bodyPr/>
        <a:lstStyle/>
        <a:p>
          <a:pPr algn="just" rtl="0"/>
          <a:r>
            <a:rPr lang="it-IT" sz="1800" b="1" dirty="0" smtClean="0"/>
            <a:t>Guasti fase-fase e trifase</a:t>
          </a:r>
          <a:endParaRPr lang="it-IT" sz="1800" b="1" dirty="0"/>
        </a:p>
      </dgm:t>
    </dgm:pt>
    <dgm:pt modelId="{EA93A050-987F-441A-B4ED-9B5E6FFE5E6C}" type="parTrans" cxnId="{F9D8EF40-B46C-466C-8C5B-9C2CA45E2028}">
      <dgm:prSet/>
      <dgm:spPr/>
      <dgm:t>
        <a:bodyPr/>
        <a:lstStyle/>
        <a:p>
          <a:endParaRPr lang="it-IT" sz="1800" dirty="0"/>
        </a:p>
      </dgm:t>
    </dgm:pt>
    <dgm:pt modelId="{70B25EF6-1170-46D4-AA1E-281E01D570AD}" type="sibTrans" cxnId="{F9D8EF40-B46C-466C-8C5B-9C2CA45E2028}">
      <dgm:prSet/>
      <dgm:spPr/>
      <dgm:t>
        <a:bodyPr/>
        <a:lstStyle/>
        <a:p>
          <a:endParaRPr lang="it-IT" sz="1800" dirty="0"/>
        </a:p>
      </dgm:t>
    </dgm:pt>
    <dgm:pt modelId="{0D4BA00D-A088-4621-B7F8-592A9C9DEEC7}">
      <dgm:prSet custT="1"/>
      <dgm:spPr/>
      <dgm:t>
        <a:bodyPr/>
        <a:lstStyle/>
        <a:p>
          <a:pPr rtl="0"/>
          <a:r>
            <a:rPr lang="it-IT" sz="1800" b="1" dirty="0" smtClean="0"/>
            <a:t> Guasti tra le spire della stessa fase</a:t>
          </a:r>
          <a:endParaRPr lang="it-IT" sz="1800" b="1" dirty="0"/>
        </a:p>
      </dgm:t>
    </dgm:pt>
    <dgm:pt modelId="{8FCAC59E-649D-498A-B495-5305933BBE93}" type="parTrans" cxnId="{8EDC56F5-2E28-4CC5-BA8C-E7A828CCAE4A}">
      <dgm:prSet/>
      <dgm:spPr/>
      <dgm:t>
        <a:bodyPr/>
        <a:lstStyle/>
        <a:p>
          <a:endParaRPr lang="it-IT" sz="1800" dirty="0"/>
        </a:p>
      </dgm:t>
    </dgm:pt>
    <dgm:pt modelId="{53A0935A-540E-4B21-AABB-5D94B58B0FDA}" type="sibTrans" cxnId="{8EDC56F5-2E28-4CC5-BA8C-E7A828CCAE4A}">
      <dgm:prSet/>
      <dgm:spPr/>
      <dgm:t>
        <a:bodyPr/>
        <a:lstStyle/>
        <a:p>
          <a:endParaRPr lang="it-IT" sz="1800" dirty="0"/>
        </a:p>
      </dgm:t>
    </dgm:pt>
    <dgm:pt modelId="{1698A235-D002-48D2-A1AB-5D73C13221C5}" type="pres">
      <dgm:prSet presAssocID="{669914C4-4073-4FEB-A58D-C54BE0189A2A}" presName="linear" presStyleCnt="0">
        <dgm:presLayoutVars>
          <dgm:animLvl val="lvl"/>
          <dgm:resizeHandles val="exact"/>
        </dgm:presLayoutVars>
      </dgm:prSet>
      <dgm:spPr/>
      <dgm:t>
        <a:bodyPr/>
        <a:lstStyle/>
        <a:p>
          <a:endParaRPr lang="it-IT"/>
        </a:p>
      </dgm:t>
    </dgm:pt>
    <dgm:pt modelId="{F4B69A32-694E-4D0E-8CEA-7A672D273A8A}" type="pres">
      <dgm:prSet presAssocID="{0E063FF5-4D01-4EAD-95FC-8F2428B1ED31}" presName="parentText" presStyleLbl="node1" presStyleIdx="0" presStyleCnt="3">
        <dgm:presLayoutVars>
          <dgm:chMax val="0"/>
          <dgm:bulletEnabled val="1"/>
        </dgm:presLayoutVars>
      </dgm:prSet>
      <dgm:spPr/>
      <dgm:t>
        <a:bodyPr/>
        <a:lstStyle/>
        <a:p>
          <a:endParaRPr lang="it-IT"/>
        </a:p>
      </dgm:t>
    </dgm:pt>
    <dgm:pt modelId="{62DE1269-0EE0-41A3-8A5C-788956F43BBE}" type="pres">
      <dgm:prSet presAssocID="{F80F0658-593A-436E-B217-20DACFB230FC}" presName="spacer" presStyleCnt="0"/>
      <dgm:spPr/>
      <dgm:t>
        <a:bodyPr/>
        <a:lstStyle/>
        <a:p>
          <a:endParaRPr lang="it-IT"/>
        </a:p>
      </dgm:t>
    </dgm:pt>
    <dgm:pt modelId="{F51A0979-E92F-4BF9-BB1A-D039EF10B623}" type="pres">
      <dgm:prSet presAssocID="{B3AF9DB0-9810-47C5-844C-8A26B0F8A0FA}" presName="parentText" presStyleLbl="node1" presStyleIdx="1" presStyleCnt="3">
        <dgm:presLayoutVars>
          <dgm:chMax val="0"/>
          <dgm:bulletEnabled val="1"/>
        </dgm:presLayoutVars>
      </dgm:prSet>
      <dgm:spPr/>
      <dgm:t>
        <a:bodyPr/>
        <a:lstStyle/>
        <a:p>
          <a:endParaRPr lang="it-IT"/>
        </a:p>
      </dgm:t>
    </dgm:pt>
    <dgm:pt modelId="{B4608FA1-9B9C-4305-A9B8-CCC4203C380D}" type="pres">
      <dgm:prSet presAssocID="{70B25EF6-1170-46D4-AA1E-281E01D570AD}" presName="spacer" presStyleCnt="0"/>
      <dgm:spPr/>
      <dgm:t>
        <a:bodyPr/>
        <a:lstStyle/>
        <a:p>
          <a:endParaRPr lang="it-IT"/>
        </a:p>
      </dgm:t>
    </dgm:pt>
    <dgm:pt modelId="{21F83C4A-D3AF-44B7-AC1F-B6CFEC532E6C}" type="pres">
      <dgm:prSet presAssocID="{0D4BA00D-A088-4621-B7F8-592A9C9DEEC7}" presName="parentText" presStyleLbl="node1" presStyleIdx="2" presStyleCnt="3" custLinFactNeighborY="-7637">
        <dgm:presLayoutVars>
          <dgm:chMax val="0"/>
          <dgm:bulletEnabled val="1"/>
        </dgm:presLayoutVars>
      </dgm:prSet>
      <dgm:spPr/>
      <dgm:t>
        <a:bodyPr/>
        <a:lstStyle/>
        <a:p>
          <a:endParaRPr lang="it-IT"/>
        </a:p>
      </dgm:t>
    </dgm:pt>
  </dgm:ptLst>
  <dgm:cxnLst>
    <dgm:cxn modelId="{62519338-1A10-4258-BC78-FC3EB27D95DD}" type="presOf" srcId="{669914C4-4073-4FEB-A58D-C54BE0189A2A}" destId="{1698A235-D002-48D2-A1AB-5D73C13221C5}" srcOrd="0" destOrd="0" presId="urn:microsoft.com/office/officeart/2005/8/layout/vList2"/>
    <dgm:cxn modelId="{8EDC56F5-2E28-4CC5-BA8C-E7A828CCAE4A}" srcId="{669914C4-4073-4FEB-A58D-C54BE0189A2A}" destId="{0D4BA00D-A088-4621-B7F8-592A9C9DEEC7}" srcOrd="2" destOrd="0" parTransId="{8FCAC59E-649D-498A-B495-5305933BBE93}" sibTransId="{53A0935A-540E-4B21-AABB-5D94B58B0FDA}"/>
    <dgm:cxn modelId="{B2B397B9-C59B-4256-82D5-19AF4980137C}" srcId="{669914C4-4073-4FEB-A58D-C54BE0189A2A}" destId="{0E063FF5-4D01-4EAD-95FC-8F2428B1ED31}" srcOrd="0" destOrd="0" parTransId="{251B912F-0F7E-4445-A9F6-39530DE26222}" sibTransId="{F80F0658-593A-436E-B217-20DACFB230FC}"/>
    <dgm:cxn modelId="{33CA7E53-2A73-4159-99FB-6CBC4C4D3A04}" type="presOf" srcId="{0E063FF5-4D01-4EAD-95FC-8F2428B1ED31}" destId="{F4B69A32-694E-4D0E-8CEA-7A672D273A8A}" srcOrd="0" destOrd="0" presId="urn:microsoft.com/office/officeart/2005/8/layout/vList2"/>
    <dgm:cxn modelId="{B86A678F-BC9D-4545-B240-E7D1DE23A0DA}" type="presOf" srcId="{B3AF9DB0-9810-47C5-844C-8A26B0F8A0FA}" destId="{F51A0979-E92F-4BF9-BB1A-D039EF10B623}" srcOrd="0" destOrd="0" presId="urn:microsoft.com/office/officeart/2005/8/layout/vList2"/>
    <dgm:cxn modelId="{F9D8EF40-B46C-466C-8C5B-9C2CA45E2028}" srcId="{669914C4-4073-4FEB-A58D-C54BE0189A2A}" destId="{B3AF9DB0-9810-47C5-844C-8A26B0F8A0FA}" srcOrd="1" destOrd="0" parTransId="{EA93A050-987F-441A-B4ED-9B5E6FFE5E6C}" sibTransId="{70B25EF6-1170-46D4-AA1E-281E01D570AD}"/>
    <dgm:cxn modelId="{2A3CC7BE-73A0-4AD7-B12B-CE6F7D0B4003}" type="presOf" srcId="{0D4BA00D-A088-4621-B7F8-592A9C9DEEC7}" destId="{21F83C4A-D3AF-44B7-AC1F-B6CFEC532E6C}" srcOrd="0" destOrd="0" presId="urn:microsoft.com/office/officeart/2005/8/layout/vList2"/>
    <dgm:cxn modelId="{E0585F99-F6CF-47D9-84BF-BD12E41FBB34}" type="presParOf" srcId="{1698A235-D002-48D2-A1AB-5D73C13221C5}" destId="{F4B69A32-694E-4D0E-8CEA-7A672D273A8A}" srcOrd="0" destOrd="0" presId="urn:microsoft.com/office/officeart/2005/8/layout/vList2"/>
    <dgm:cxn modelId="{161DA0C4-F2C3-4243-94F0-EE275CD65897}" type="presParOf" srcId="{1698A235-D002-48D2-A1AB-5D73C13221C5}" destId="{62DE1269-0EE0-41A3-8A5C-788956F43BBE}" srcOrd="1" destOrd="0" presId="urn:microsoft.com/office/officeart/2005/8/layout/vList2"/>
    <dgm:cxn modelId="{8859C28A-12C5-4FD6-8CAB-E43C1AD7F430}" type="presParOf" srcId="{1698A235-D002-48D2-A1AB-5D73C13221C5}" destId="{F51A0979-E92F-4BF9-BB1A-D039EF10B623}" srcOrd="2" destOrd="0" presId="urn:microsoft.com/office/officeart/2005/8/layout/vList2"/>
    <dgm:cxn modelId="{94F6B1F9-A23B-42BA-B83A-8F1EE5AFEEDF}" type="presParOf" srcId="{1698A235-D002-48D2-A1AB-5D73C13221C5}" destId="{B4608FA1-9B9C-4305-A9B8-CCC4203C380D}" srcOrd="3" destOrd="0" presId="urn:microsoft.com/office/officeart/2005/8/layout/vList2"/>
    <dgm:cxn modelId="{55B82B8B-6713-46E0-B936-1BAF34916FA0}" type="presParOf" srcId="{1698A235-D002-48D2-A1AB-5D73C13221C5}" destId="{21F83C4A-D3AF-44B7-AC1F-B6CFEC532E6C}"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CB53E7-0FD8-49D3-B8E3-1235854F1FD0}" type="doc">
      <dgm:prSet loTypeId="urn:microsoft.com/office/officeart/2005/8/layout/vList2" loCatId="list" qsTypeId="urn:microsoft.com/office/officeart/2005/8/quickstyle/simple5" qsCatId="simple" csTypeId="urn:microsoft.com/office/officeart/2005/8/colors/colorful2" csCatId="colorful"/>
      <dgm:spPr/>
      <dgm:t>
        <a:bodyPr/>
        <a:lstStyle/>
        <a:p>
          <a:endParaRPr lang="it-IT"/>
        </a:p>
      </dgm:t>
    </dgm:pt>
    <dgm:pt modelId="{47BE50E5-972A-4810-AE13-DE309B3E2E34}">
      <dgm:prSet/>
      <dgm:spPr/>
      <dgm:t>
        <a:bodyPr/>
        <a:lstStyle/>
        <a:p>
          <a:pPr rtl="0"/>
          <a:r>
            <a:rPr lang="it-IT" smtClean="0"/>
            <a:t>Ogni cavo elettrico di un impianto, che si tratti di un motore, generatore, interruttore, trasformatore, ecc. risulta accuratamente coperto con qualche forma di isolante elettrico. </a:t>
          </a:r>
          <a:endParaRPr lang="it-IT"/>
        </a:p>
      </dgm:t>
    </dgm:pt>
    <dgm:pt modelId="{B1AA8E51-FBC3-41D8-983A-435A2CE67D31}" type="parTrans" cxnId="{40EE7D9B-B3DB-4CD7-A508-0185157DDB28}">
      <dgm:prSet/>
      <dgm:spPr/>
      <dgm:t>
        <a:bodyPr/>
        <a:lstStyle/>
        <a:p>
          <a:endParaRPr lang="it-IT"/>
        </a:p>
      </dgm:t>
    </dgm:pt>
    <dgm:pt modelId="{4D067D29-49E5-4837-8D9D-39DFC6203490}" type="sibTrans" cxnId="{40EE7D9B-B3DB-4CD7-A508-0185157DDB28}">
      <dgm:prSet/>
      <dgm:spPr/>
      <dgm:t>
        <a:bodyPr/>
        <a:lstStyle/>
        <a:p>
          <a:endParaRPr lang="it-IT"/>
        </a:p>
      </dgm:t>
    </dgm:pt>
    <dgm:pt modelId="{B32A9B84-E2B3-4FCE-AD4B-AFA0D393B238}">
      <dgm:prSet/>
      <dgm:spPr/>
      <dgm:t>
        <a:bodyPr/>
        <a:lstStyle/>
        <a:p>
          <a:pPr rtl="0"/>
          <a:r>
            <a:rPr lang="it-IT" smtClean="0"/>
            <a:t>Il cavo stesso è di solito di rame o di alluminio, noti per essere buoni conduttori di corrente elettrica atti ad alimentare le utenze.</a:t>
          </a:r>
          <a:endParaRPr lang="it-IT"/>
        </a:p>
      </dgm:t>
    </dgm:pt>
    <dgm:pt modelId="{2568502E-4321-4D99-A4BB-43BF6C7AF141}" type="parTrans" cxnId="{98F7BBAB-ADC1-4136-BD9B-F501808920F8}">
      <dgm:prSet/>
      <dgm:spPr/>
      <dgm:t>
        <a:bodyPr/>
        <a:lstStyle/>
        <a:p>
          <a:endParaRPr lang="it-IT"/>
        </a:p>
      </dgm:t>
    </dgm:pt>
    <dgm:pt modelId="{AE04D744-2F87-4BF7-863D-6856E295D505}" type="sibTrans" cxnId="{98F7BBAB-ADC1-4136-BD9B-F501808920F8}">
      <dgm:prSet/>
      <dgm:spPr/>
      <dgm:t>
        <a:bodyPr/>
        <a:lstStyle/>
        <a:p>
          <a:endParaRPr lang="it-IT"/>
        </a:p>
      </dgm:t>
    </dgm:pt>
    <dgm:pt modelId="{D807E035-108D-4A92-8DA1-83619B9ACD00}">
      <dgm:prSet/>
      <dgm:spPr/>
      <dgm:t>
        <a:bodyPr/>
        <a:lstStyle/>
        <a:p>
          <a:pPr rtl="0"/>
          <a:r>
            <a:rPr lang="it-IT" smtClean="0"/>
            <a:t>Un materiale isolante è invece, l’opposto di un conduttore; ossia resiste alla corrente e la mantiene nel suo percorso lungo lo stesso.</a:t>
          </a:r>
          <a:endParaRPr lang="it-IT"/>
        </a:p>
      </dgm:t>
    </dgm:pt>
    <dgm:pt modelId="{B71458EE-2BB2-4BCD-B7CF-27A4A6811F5B}" type="parTrans" cxnId="{A83FDDFC-66DA-4246-8B00-D39725CDA1EA}">
      <dgm:prSet/>
      <dgm:spPr/>
      <dgm:t>
        <a:bodyPr/>
        <a:lstStyle/>
        <a:p>
          <a:endParaRPr lang="it-IT"/>
        </a:p>
      </dgm:t>
    </dgm:pt>
    <dgm:pt modelId="{16FC9EC1-51AF-4618-8646-94A62D7A33B9}" type="sibTrans" cxnId="{A83FDDFC-66DA-4246-8B00-D39725CDA1EA}">
      <dgm:prSet/>
      <dgm:spPr/>
      <dgm:t>
        <a:bodyPr/>
        <a:lstStyle/>
        <a:p>
          <a:endParaRPr lang="it-IT"/>
        </a:p>
      </dgm:t>
    </dgm:pt>
    <dgm:pt modelId="{DE250938-B453-4D24-965E-4728E605BECA}" type="pres">
      <dgm:prSet presAssocID="{54CB53E7-0FD8-49D3-B8E3-1235854F1FD0}" presName="linear" presStyleCnt="0">
        <dgm:presLayoutVars>
          <dgm:animLvl val="lvl"/>
          <dgm:resizeHandles val="exact"/>
        </dgm:presLayoutVars>
      </dgm:prSet>
      <dgm:spPr/>
      <dgm:t>
        <a:bodyPr/>
        <a:lstStyle/>
        <a:p>
          <a:endParaRPr lang="it-IT"/>
        </a:p>
      </dgm:t>
    </dgm:pt>
    <dgm:pt modelId="{FB7DC1D3-E7C3-4E3A-9973-0C84A03E1211}" type="pres">
      <dgm:prSet presAssocID="{47BE50E5-972A-4810-AE13-DE309B3E2E34}" presName="parentText" presStyleLbl="node1" presStyleIdx="0" presStyleCnt="3">
        <dgm:presLayoutVars>
          <dgm:chMax val="0"/>
          <dgm:bulletEnabled val="1"/>
        </dgm:presLayoutVars>
      </dgm:prSet>
      <dgm:spPr/>
      <dgm:t>
        <a:bodyPr/>
        <a:lstStyle/>
        <a:p>
          <a:endParaRPr lang="it-IT"/>
        </a:p>
      </dgm:t>
    </dgm:pt>
    <dgm:pt modelId="{07738D73-8222-4CBD-A26C-B58D31797CC9}" type="pres">
      <dgm:prSet presAssocID="{4D067D29-49E5-4837-8D9D-39DFC6203490}" presName="spacer" presStyleCnt="0"/>
      <dgm:spPr/>
    </dgm:pt>
    <dgm:pt modelId="{38B2D2BC-7669-4D7A-81F1-6AEA3B2900E3}" type="pres">
      <dgm:prSet presAssocID="{B32A9B84-E2B3-4FCE-AD4B-AFA0D393B238}" presName="parentText" presStyleLbl="node1" presStyleIdx="1" presStyleCnt="3">
        <dgm:presLayoutVars>
          <dgm:chMax val="0"/>
          <dgm:bulletEnabled val="1"/>
        </dgm:presLayoutVars>
      </dgm:prSet>
      <dgm:spPr/>
      <dgm:t>
        <a:bodyPr/>
        <a:lstStyle/>
        <a:p>
          <a:endParaRPr lang="it-IT"/>
        </a:p>
      </dgm:t>
    </dgm:pt>
    <dgm:pt modelId="{949FD76B-1CD5-4DD5-A8C8-3A02AF306750}" type="pres">
      <dgm:prSet presAssocID="{AE04D744-2F87-4BF7-863D-6856E295D505}" presName="spacer" presStyleCnt="0"/>
      <dgm:spPr/>
    </dgm:pt>
    <dgm:pt modelId="{9CEC514C-08C1-4C6F-8C4E-A67F1DDC41E1}" type="pres">
      <dgm:prSet presAssocID="{D807E035-108D-4A92-8DA1-83619B9ACD00}" presName="parentText" presStyleLbl="node1" presStyleIdx="2" presStyleCnt="3">
        <dgm:presLayoutVars>
          <dgm:chMax val="0"/>
          <dgm:bulletEnabled val="1"/>
        </dgm:presLayoutVars>
      </dgm:prSet>
      <dgm:spPr/>
      <dgm:t>
        <a:bodyPr/>
        <a:lstStyle/>
        <a:p>
          <a:endParaRPr lang="it-IT"/>
        </a:p>
      </dgm:t>
    </dgm:pt>
  </dgm:ptLst>
  <dgm:cxnLst>
    <dgm:cxn modelId="{139318D6-FEE9-417A-A894-A2A358C91FF2}" type="presOf" srcId="{54CB53E7-0FD8-49D3-B8E3-1235854F1FD0}" destId="{DE250938-B453-4D24-965E-4728E605BECA}" srcOrd="0" destOrd="0" presId="urn:microsoft.com/office/officeart/2005/8/layout/vList2"/>
    <dgm:cxn modelId="{1015C174-6BA1-47A0-BA4B-21E121637F47}" type="presOf" srcId="{B32A9B84-E2B3-4FCE-AD4B-AFA0D393B238}" destId="{38B2D2BC-7669-4D7A-81F1-6AEA3B2900E3}" srcOrd="0" destOrd="0" presId="urn:microsoft.com/office/officeart/2005/8/layout/vList2"/>
    <dgm:cxn modelId="{A83FDDFC-66DA-4246-8B00-D39725CDA1EA}" srcId="{54CB53E7-0FD8-49D3-B8E3-1235854F1FD0}" destId="{D807E035-108D-4A92-8DA1-83619B9ACD00}" srcOrd="2" destOrd="0" parTransId="{B71458EE-2BB2-4BCD-B7CF-27A4A6811F5B}" sibTransId="{16FC9EC1-51AF-4618-8646-94A62D7A33B9}"/>
    <dgm:cxn modelId="{CEF18E93-C5D4-4629-9D86-225A80764ADC}" type="presOf" srcId="{47BE50E5-972A-4810-AE13-DE309B3E2E34}" destId="{FB7DC1D3-E7C3-4E3A-9973-0C84A03E1211}" srcOrd="0" destOrd="0" presId="urn:microsoft.com/office/officeart/2005/8/layout/vList2"/>
    <dgm:cxn modelId="{ED297014-73D7-47F0-9B58-7BB9A6B2CA57}" type="presOf" srcId="{D807E035-108D-4A92-8DA1-83619B9ACD00}" destId="{9CEC514C-08C1-4C6F-8C4E-A67F1DDC41E1}" srcOrd="0" destOrd="0" presId="urn:microsoft.com/office/officeart/2005/8/layout/vList2"/>
    <dgm:cxn modelId="{98F7BBAB-ADC1-4136-BD9B-F501808920F8}" srcId="{54CB53E7-0FD8-49D3-B8E3-1235854F1FD0}" destId="{B32A9B84-E2B3-4FCE-AD4B-AFA0D393B238}" srcOrd="1" destOrd="0" parTransId="{2568502E-4321-4D99-A4BB-43BF6C7AF141}" sibTransId="{AE04D744-2F87-4BF7-863D-6856E295D505}"/>
    <dgm:cxn modelId="{40EE7D9B-B3DB-4CD7-A508-0185157DDB28}" srcId="{54CB53E7-0FD8-49D3-B8E3-1235854F1FD0}" destId="{47BE50E5-972A-4810-AE13-DE309B3E2E34}" srcOrd="0" destOrd="0" parTransId="{B1AA8E51-FBC3-41D8-983A-435A2CE67D31}" sibTransId="{4D067D29-49E5-4837-8D9D-39DFC6203490}"/>
    <dgm:cxn modelId="{2B0C401D-62C4-4559-8809-778C87FC5CAF}" type="presParOf" srcId="{DE250938-B453-4D24-965E-4728E605BECA}" destId="{FB7DC1D3-E7C3-4E3A-9973-0C84A03E1211}" srcOrd="0" destOrd="0" presId="urn:microsoft.com/office/officeart/2005/8/layout/vList2"/>
    <dgm:cxn modelId="{A86F7C72-3B2A-4AE0-81DD-EB577A6EC4F3}" type="presParOf" srcId="{DE250938-B453-4D24-965E-4728E605BECA}" destId="{07738D73-8222-4CBD-A26C-B58D31797CC9}" srcOrd="1" destOrd="0" presId="urn:microsoft.com/office/officeart/2005/8/layout/vList2"/>
    <dgm:cxn modelId="{C9B93437-1D34-471F-A856-D777286287E4}" type="presParOf" srcId="{DE250938-B453-4D24-965E-4728E605BECA}" destId="{38B2D2BC-7669-4D7A-81F1-6AEA3B2900E3}" srcOrd="2" destOrd="0" presId="urn:microsoft.com/office/officeart/2005/8/layout/vList2"/>
    <dgm:cxn modelId="{06D4F412-4A1A-44FD-A499-6F54FF6A43B7}" type="presParOf" srcId="{DE250938-B453-4D24-965E-4728E605BECA}" destId="{949FD76B-1CD5-4DD5-A8C8-3A02AF306750}" srcOrd="3" destOrd="0" presId="urn:microsoft.com/office/officeart/2005/8/layout/vList2"/>
    <dgm:cxn modelId="{22ED58A6-EF15-4EEA-84DE-CF266893C586}" type="presParOf" srcId="{DE250938-B453-4D24-965E-4728E605BECA}" destId="{9CEC514C-08C1-4C6F-8C4E-A67F1DDC41E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98D02D-B9BA-44D4-B360-014CFF9D5B8A}"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it-IT"/>
        </a:p>
      </dgm:t>
    </dgm:pt>
    <dgm:pt modelId="{57730ACA-0663-4F55-8E7D-85EFF894E592}">
      <dgm:prSet/>
      <dgm:spPr/>
      <dgm:t>
        <a:bodyPr/>
        <a:lstStyle/>
        <a:p>
          <a:pPr algn="just" rtl="0"/>
          <a:r>
            <a:rPr lang="it-IT" dirty="0" smtClean="0"/>
            <a:t>I LAVORI SU IMPIANTI ELETTRICI SONO REGOLATI DA LEGGI E NORME TECNICHE</a:t>
          </a:r>
          <a:endParaRPr lang="it-IT" dirty="0"/>
        </a:p>
      </dgm:t>
    </dgm:pt>
    <dgm:pt modelId="{14D16E45-D3ED-498F-AC2E-A1A3FA3BD43F}" type="parTrans" cxnId="{A98ACB38-EE60-4407-A2F8-A887851DF2CC}">
      <dgm:prSet/>
      <dgm:spPr/>
      <dgm:t>
        <a:bodyPr/>
        <a:lstStyle/>
        <a:p>
          <a:endParaRPr lang="it-IT"/>
        </a:p>
      </dgm:t>
    </dgm:pt>
    <dgm:pt modelId="{5C1E3B72-0BA9-47C5-B383-19C96B6CFCAF}" type="sibTrans" cxnId="{A98ACB38-EE60-4407-A2F8-A887851DF2CC}">
      <dgm:prSet/>
      <dgm:spPr/>
      <dgm:t>
        <a:bodyPr/>
        <a:lstStyle/>
        <a:p>
          <a:endParaRPr lang="it-IT"/>
        </a:p>
      </dgm:t>
    </dgm:pt>
    <dgm:pt modelId="{2C386DAE-4BDE-4044-9DE7-86B53BED2964}">
      <dgm:prSet/>
      <dgm:spPr/>
      <dgm:t>
        <a:bodyPr/>
        <a:lstStyle/>
        <a:p>
          <a:pPr algn="just" rtl="0"/>
          <a:r>
            <a:rPr lang="it-IT" dirty="0" smtClean="0"/>
            <a:t>IN ITALIA LE NORME SONO EMESSE DAL COMITATO ELETTROTECNICO ITALIANO (CEI) CHE SEGUE LE IMPOSTAZIONI DEL COMITATO EUROPEO DI NORMAZIONE ELETTROTECNICA (CENELEC).</a:t>
          </a:r>
          <a:endParaRPr lang="it-IT" dirty="0"/>
        </a:p>
      </dgm:t>
    </dgm:pt>
    <dgm:pt modelId="{F4295F18-4F3A-4CCD-941F-FAEB4E866FFD}" type="parTrans" cxnId="{DA32D1C4-1EAB-42D7-8B4C-EBD89893C4AF}">
      <dgm:prSet/>
      <dgm:spPr/>
      <dgm:t>
        <a:bodyPr/>
        <a:lstStyle/>
        <a:p>
          <a:endParaRPr lang="it-IT"/>
        </a:p>
      </dgm:t>
    </dgm:pt>
    <dgm:pt modelId="{4358DC78-C739-4190-8F15-0A436CD685E8}" type="sibTrans" cxnId="{DA32D1C4-1EAB-42D7-8B4C-EBD89893C4AF}">
      <dgm:prSet/>
      <dgm:spPr/>
      <dgm:t>
        <a:bodyPr/>
        <a:lstStyle/>
        <a:p>
          <a:endParaRPr lang="it-IT"/>
        </a:p>
      </dgm:t>
    </dgm:pt>
    <dgm:pt modelId="{938AD4F0-A603-411A-84E4-33A9EF3BA852}">
      <dgm:prSet/>
      <dgm:spPr/>
      <dgm:t>
        <a:bodyPr/>
        <a:lstStyle/>
        <a:p>
          <a:pPr algn="just" rtl="0"/>
          <a:r>
            <a:rPr lang="it-IT" dirty="0" smtClean="0"/>
            <a:t>INFINE, DOBBIAMO CONSIDERARE I REGOLAMENTI DEI REGISTRI DI CLASSIFICA</a:t>
          </a:r>
          <a:endParaRPr lang="it-IT" dirty="0"/>
        </a:p>
      </dgm:t>
    </dgm:pt>
    <dgm:pt modelId="{9EA4A7D4-F412-481A-8737-708E571E0AD3}" type="parTrans" cxnId="{5173C4AF-DAD5-417E-AF7F-937187A4298C}">
      <dgm:prSet/>
      <dgm:spPr/>
      <dgm:t>
        <a:bodyPr/>
        <a:lstStyle/>
        <a:p>
          <a:endParaRPr lang="it-IT"/>
        </a:p>
      </dgm:t>
    </dgm:pt>
    <dgm:pt modelId="{1388C5D7-FD23-4993-8388-9BB28EB25502}" type="sibTrans" cxnId="{5173C4AF-DAD5-417E-AF7F-937187A4298C}">
      <dgm:prSet/>
      <dgm:spPr/>
      <dgm:t>
        <a:bodyPr/>
        <a:lstStyle/>
        <a:p>
          <a:endParaRPr lang="it-IT"/>
        </a:p>
      </dgm:t>
    </dgm:pt>
    <dgm:pt modelId="{2382FE79-C107-4243-8FBB-9563293788EC}">
      <dgm:prSet/>
      <dgm:spPr/>
      <dgm:t>
        <a:bodyPr/>
        <a:lstStyle/>
        <a:p>
          <a:pPr algn="just"/>
          <a:r>
            <a:rPr lang="it-IT" dirty="0" smtClean="0"/>
            <a:t>LE CONDIZIONI AMBIENTALI A BORDO POSSONO RISULTANO DIVERSE RISPETTO ALLE CONDIZIONI DI SERVIZIO IN AMBIENTI INDUSTRIALI TERRESTRI;</a:t>
          </a:r>
          <a:endParaRPr lang="it-IT" dirty="0"/>
        </a:p>
      </dgm:t>
    </dgm:pt>
    <dgm:pt modelId="{3FC57C50-C38D-49D5-9FA1-542A316D95D4}" type="parTrans" cxnId="{51BEC2AC-4C13-4FEF-819A-BD46FACF2D69}">
      <dgm:prSet/>
      <dgm:spPr/>
      <dgm:t>
        <a:bodyPr/>
        <a:lstStyle/>
        <a:p>
          <a:endParaRPr lang="it-IT"/>
        </a:p>
      </dgm:t>
    </dgm:pt>
    <dgm:pt modelId="{88620C6F-2C61-47E2-BEF7-CB01214FAEBD}" type="sibTrans" cxnId="{51BEC2AC-4C13-4FEF-819A-BD46FACF2D69}">
      <dgm:prSet/>
      <dgm:spPr/>
      <dgm:t>
        <a:bodyPr/>
        <a:lstStyle/>
        <a:p>
          <a:endParaRPr lang="it-IT"/>
        </a:p>
      </dgm:t>
    </dgm:pt>
    <dgm:pt modelId="{04B5F36C-580D-4495-B86C-EBACCEDB3A9E}" type="pres">
      <dgm:prSet presAssocID="{2898D02D-B9BA-44D4-B360-014CFF9D5B8A}" presName="linear" presStyleCnt="0">
        <dgm:presLayoutVars>
          <dgm:animLvl val="lvl"/>
          <dgm:resizeHandles val="exact"/>
        </dgm:presLayoutVars>
      </dgm:prSet>
      <dgm:spPr/>
      <dgm:t>
        <a:bodyPr/>
        <a:lstStyle/>
        <a:p>
          <a:endParaRPr lang="it-IT"/>
        </a:p>
      </dgm:t>
    </dgm:pt>
    <dgm:pt modelId="{C93F0C6E-9E1D-4F4B-A1F8-255894560875}" type="pres">
      <dgm:prSet presAssocID="{57730ACA-0663-4F55-8E7D-85EFF894E592}" presName="parentText" presStyleLbl="node1" presStyleIdx="0" presStyleCnt="4">
        <dgm:presLayoutVars>
          <dgm:chMax val="0"/>
          <dgm:bulletEnabled val="1"/>
        </dgm:presLayoutVars>
      </dgm:prSet>
      <dgm:spPr/>
      <dgm:t>
        <a:bodyPr/>
        <a:lstStyle/>
        <a:p>
          <a:endParaRPr lang="it-IT"/>
        </a:p>
      </dgm:t>
    </dgm:pt>
    <dgm:pt modelId="{B4DA40D4-1563-4359-B490-CE28F8BC504D}" type="pres">
      <dgm:prSet presAssocID="{5C1E3B72-0BA9-47C5-B383-19C96B6CFCAF}" presName="spacer" presStyleCnt="0"/>
      <dgm:spPr/>
    </dgm:pt>
    <dgm:pt modelId="{77C70FA6-C7DA-42B9-B79E-74133DE5B64F}" type="pres">
      <dgm:prSet presAssocID="{2C386DAE-4BDE-4044-9DE7-86B53BED2964}" presName="parentText" presStyleLbl="node1" presStyleIdx="1" presStyleCnt="4" custLinFactNeighborY="50002">
        <dgm:presLayoutVars>
          <dgm:chMax val="0"/>
          <dgm:bulletEnabled val="1"/>
        </dgm:presLayoutVars>
      </dgm:prSet>
      <dgm:spPr/>
      <dgm:t>
        <a:bodyPr/>
        <a:lstStyle/>
        <a:p>
          <a:endParaRPr lang="it-IT"/>
        </a:p>
      </dgm:t>
    </dgm:pt>
    <dgm:pt modelId="{C46DD746-7C48-44C4-81D1-907E5F2AD71E}" type="pres">
      <dgm:prSet presAssocID="{4358DC78-C739-4190-8F15-0A436CD685E8}" presName="spacer" presStyleCnt="0"/>
      <dgm:spPr/>
    </dgm:pt>
    <dgm:pt modelId="{53431428-7E9B-4933-AAF1-7BC4DE0CF56B}" type="pres">
      <dgm:prSet presAssocID="{938AD4F0-A603-411A-84E4-33A9EF3BA852}" presName="parentText" presStyleLbl="node1" presStyleIdx="2" presStyleCnt="4" custLinFactY="1538" custLinFactNeighborY="100000">
        <dgm:presLayoutVars>
          <dgm:chMax val="0"/>
          <dgm:bulletEnabled val="1"/>
        </dgm:presLayoutVars>
      </dgm:prSet>
      <dgm:spPr/>
      <dgm:t>
        <a:bodyPr/>
        <a:lstStyle/>
        <a:p>
          <a:endParaRPr lang="it-IT"/>
        </a:p>
      </dgm:t>
    </dgm:pt>
    <dgm:pt modelId="{60C7673D-7E63-4242-A47D-C19A0878DEBF}" type="pres">
      <dgm:prSet presAssocID="{1388C5D7-FD23-4993-8388-9BB28EB25502}" presName="spacer" presStyleCnt="0"/>
      <dgm:spPr/>
    </dgm:pt>
    <dgm:pt modelId="{3C3096A7-8A45-42DB-88A2-0862FC93F5E5}" type="pres">
      <dgm:prSet presAssocID="{2382FE79-C107-4243-8FBB-9563293788EC}" presName="parentText" presStyleLbl="node1" presStyleIdx="3" presStyleCnt="4" custLinFactY="5672" custLinFactNeighborY="100000">
        <dgm:presLayoutVars>
          <dgm:chMax val="0"/>
          <dgm:bulletEnabled val="1"/>
        </dgm:presLayoutVars>
      </dgm:prSet>
      <dgm:spPr/>
      <dgm:t>
        <a:bodyPr/>
        <a:lstStyle/>
        <a:p>
          <a:endParaRPr lang="it-IT"/>
        </a:p>
      </dgm:t>
    </dgm:pt>
  </dgm:ptLst>
  <dgm:cxnLst>
    <dgm:cxn modelId="{51BEC2AC-4C13-4FEF-819A-BD46FACF2D69}" srcId="{2898D02D-B9BA-44D4-B360-014CFF9D5B8A}" destId="{2382FE79-C107-4243-8FBB-9563293788EC}" srcOrd="3" destOrd="0" parTransId="{3FC57C50-C38D-49D5-9FA1-542A316D95D4}" sibTransId="{88620C6F-2C61-47E2-BEF7-CB01214FAEBD}"/>
    <dgm:cxn modelId="{23AE2423-57A8-4AA1-8989-4269706431B8}" type="presOf" srcId="{938AD4F0-A603-411A-84E4-33A9EF3BA852}" destId="{53431428-7E9B-4933-AAF1-7BC4DE0CF56B}" srcOrd="0" destOrd="0" presId="urn:microsoft.com/office/officeart/2005/8/layout/vList2"/>
    <dgm:cxn modelId="{DA32D1C4-1EAB-42D7-8B4C-EBD89893C4AF}" srcId="{2898D02D-B9BA-44D4-B360-014CFF9D5B8A}" destId="{2C386DAE-4BDE-4044-9DE7-86B53BED2964}" srcOrd="1" destOrd="0" parTransId="{F4295F18-4F3A-4CCD-941F-FAEB4E866FFD}" sibTransId="{4358DC78-C739-4190-8F15-0A436CD685E8}"/>
    <dgm:cxn modelId="{EE302333-522F-42EB-9541-1ED28BD3AD65}" type="presOf" srcId="{2C386DAE-4BDE-4044-9DE7-86B53BED2964}" destId="{77C70FA6-C7DA-42B9-B79E-74133DE5B64F}" srcOrd="0" destOrd="0" presId="urn:microsoft.com/office/officeart/2005/8/layout/vList2"/>
    <dgm:cxn modelId="{5173C4AF-DAD5-417E-AF7F-937187A4298C}" srcId="{2898D02D-B9BA-44D4-B360-014CFF9D5B8A}" destId="{938AD4F0-A603-411A-84E4-33A9EF3BA852}" srcOrd="2" destOrd="0" parTransId="{9EA4A7D4-F412-481A-8737-708E571E0AD3}" sibTransId="{1388C5D7-FD23-4993-8388-9BB28EB25502}"/>
    <dgm:cxn modelId="{7F6F410A-EF5E-4759-A24E-48573E5C2F91}" type="presOf" srcId="{2382FE79-C107-4243-8FBB-9563293788EC}" destId="{3C3096A7-8A45-42DB-88A2-0862FC93F5E5}" srcOrd="0" destOrd="0" presId="urn:microsoft.com/office/officeart/2005/8/layout/vList2"/>
    <dgm:cxn modelId="{A98ACB38-EE60-4407-A2F8-A887851DF2CC}" srcId="{2898D02D-B9BA-44D4-B360-014CFF9D5B8A}" destId="{57730ACA-0663-4F55-8E7D-85EFF894E592}" srcOrd="0" destOrd="0" parTransId="{14D16E45-D3ED-498F-AC2E-A1A3FA3BD43F}" sibTransId="{5C1E3B72-0BA9-47C5-B383-19C96B6CFCAF}"/>
    <dgm:cxn modelId="{D188C65F-3118-4BDB-A446-47C66779D9A2}" type="presOf" srcId="{57730ACA-0663-4F55-8E7D-85EFF894E592}" destId="{C93F0C6E-9E1D-4F4B-A1F8-255894560875}" srcOrd="0" destOrd="0" presId="urn:microsoft.com/office/officeart/2005/8/layout/vList2"/>
    <dgm:cxn modelId="{E2FE6DC0-E7D9-4346-A450-A712BD33649A}" type="presOf" srcId="{2898D02D-B9BA-44D4-B360-014CFF9D5B8A}" destId="{04B5F36C-580D-4495-B86C-EBACCEDB3A9E}" srcOrd="0" destOrd="0" presId="urn:microsoft.com/office/officeart/2005/8/layout/vList2"/>
    <dgm:cxn modelId="{8CE5BE06-3C93-4756-90E8-804CB707C9E0}" type="presParOf" srcId="{04B5F36C-580D-4495-B86C-EBACCEDB3A9E}" destId="{C93F0C6E-9E1D-4F4B-A1F8-255894560875}" srcOrd="0" destOrd="0" presId="urn:microsoft.com/office/officeart/2005/8/layout/vList2"/>
    <dgm:cxn modelId="{F4ADD477-8518-4788-8042-DC2AFC6B9508}" type="presParOf" srcId="{04B5F36C-580D-4495-B86C-EBACCEDB3A9E}" destId="{B4DA40D4-1563-4359-B490-CE28F8BC504D}" srcOrd="1" destOrd="0" presId="urn:microsoft.com/office/officeart/2005/8/layout/vList2"/>
    <dgm:cxn modelId="{317B5478-10D3-4EEB-9F17-7833FCEB8C63}" type="presParOf" srcId="{04B5F36C-580D-4495-B86C-EBACCEDB3A9E}" destId="{77C70FA6-C7DA-42B9-B79E-74133DE5B64F}" srcOrd="2" destOrd="0" presId="urn:microsoft.com/office/officeart/2005/8/layout/vList2"/>
    <dgm:cxn modelId="{6D2A0053-5C9E-4B73-AECC-0DE6408B7706}" type="presParOf" srcId="{04B5F36C-580D-4495-B86C-EBACCEDB3A9E}" destId="{C46DD746-7C48-44C4-81D1-907E5F2AD71E}" srcOrd="3" destOrd="0" presId="urn:microsoft.com/office/officeart/2005/8/layout/vList2"/>
    <dgm:cxn modelId="{0531FB98-4C4D-4814-A61C-C2B699BE3AB9}" type="presParOf" srcId="{04B5F36C-580D-4495-B86C-EBACCEDB3A9E}" destId="{53431428-7E9B-4933-AAF1-7BC4DE0CF56B}" srcOrd="4" destOrd="0" presId="urn:microsoft.com/office/officeart/2005/8/layout/vList2"/>
    <dgm:cxn modelId="{01503331-125D-41E4-AA75-934D72FD2966}" type="presParOf" srcId="{04B5F36C-580D-4495-B86C-EBACCEDB3A9E}" destId="{60C7673D-7E63-4242-A47D-C19A0878DEBF}" srcOrd="5" destOrd="0" presId="urn:microsoft.com/office/officeart/2005/8/layout/vList2"/>
    <dgm:cxn modelId="{65D1B76F-223F-413B-A4EE-0AF05913B783}" type="presParOf" srcId="{04B5F36C-580D-4495-B86C-EBACCEDB3A9E}" destId="{3C3096A7-8A45-42DB-88A2-0862FC93F5E5}"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91568B-A9F7-40CD-81A3-4CB674465602}" type="doc">
      <dgm:prSet loTypeId="urn:microsoft.com/office/officeart/2005/8/layout/hProcess9" loCatId="process" qsTypeId="urn:microsoft.com/office/officeart/2005/8/quickstyle/simple1" qsCatId="simple" csTypeId="urn:microsoft.com/office/officeart/2005/8/colors/colorful1" csCatId="colorful" phldr="1"/>
      <dgm:spPr/>
    </dgm:pt>
    <dgm:pt modelId="{650084B5-6601-438F-854A-B9825072B682}">
      <dgm:prSet phldrT="[Testo]"/>
      <dgm:spPr/>
      <dgm:t>
        <a:bodyPr/>
        <a:lstStyle/>
        <a:p>
          <a:r>
            <a:rPr lang="it-IT" dirty="0" smtClean="0"/>
            <a:t>Preservare le condizioni di progetto senza manomissioni</a:t>
          </a:r>
          <a:endParaRPr lang="it-IT" dirty="0"/>
        </a:p>
      </dgm:t>
    </dgm:pt>
    <dgm:pt modelId="{06600376-130B-4F57-B450-BD74602DCCE6}" type="parTrans" cxnId="{430FE219-A0E7-45A2-A949-3D3A793F31A1}">
      <dgm:prSet/>
      <dgm:spPr/>
      <dgm:t>
        <a:bodyPr/>
        <a:lstStyle/>
        <a:p>
          <a:endParaRPr lang="it-IT"/>
        </a:p>
      </dgm:t>
    </dgm:pt>
    <dgm:pt modelId="{60DF0C9F-CC96-4402-8D08-092E4159EBA9}" type="sibTrans" cxnId="{430FE219-A0E7-45A2-A949-3D3A793F31A1}">
      <dgm:prSet/>
      <dgm:spPr/>
      <dgm:t>
        <a:bodyPr/>
        <a:lstStyle/>
        <a:p>
          <a:endParaRPr lang="it-IT"/>
        </a:p>
      </dgm:t>
    </dgm:pt>
    <dgm:pt modelId="{716DE323-DCAC-4B53-9DDF-0AB497803E8B}" type="pres">
      <dgm:prSet presAssocID="{4691568B-A9F7-40CD-81A3-4CB674465602}" presName="CompostProcess" presStyleCnt="0">
        <dgm:presLayoutVars>
          <dgm:dir/>
          <dgm:resizeHandles val="exact"/>
        </dgm:presLayoutVars>
      </dgm:prSet>
      <dgm:spPr/>
    </dgm:pt>
    <dgm:pt modelId="{9BE4C5B3-E720-44FD-92F9-3F947FFBAE56}" type="pres">
      <dgm:prSet presAssocID="{4691568B-A9F7-40CD-81A3-4CB674465602}" presName="arrow" presStyleLbl="bgShp" presStyleIdx="0" presStyleCnt="1"/>
      <dgm:spPr/>
    </dgm:pt>
    <dgm:pt modelId="{77E0C8AE-4EBA-4DE0-9C6B-8B892D674E9F}" type="pres">
      <dgm:prSet presAssocID="{4691568B-A9F7-40CD-81A3-4CB674465602}" presName="linearProcess" presStyleCnt="0"/>
      <dgm:spPr/>
    </dgm:pt>
    <dgm:pt modelId="{0A8054E2-7B34-452C-B616-9AE3DE4B7276}" type="pres">
      <dgm:prSet presAssocID="{650084B5-6601-438F-854A-B9825072B682}" presName="textNode" presStyleLbl="node1" presStyleIdx="0" presStyleCnt="1" custScaleX="77327" custLinFactNeighborX="-12325">
        <dgm:presLayoutVars>
          <dgm:bulletEnabled val="1"/>
        </dgm:presLayoutVars>
      </dgm:prSet>
      <dgm:spPr/>
      <dgm:t>
        <a:bodyPr/>
        <a:lstStyle/>
        <a:p>
          <a:endParaRPr lang="it-IT"/>
        </a:p>
      </dgm:t>
    </dgm:pt>
  </dgm:ptLst>
  <dgm:cxnLst>
    <dgm:cxn modelId="{430FE219-A0E7-45A2-A949-3D3A793F31A1}" srcId="{4691568B-A9F7-40CD-81A3-4CB674465602}" destId="{650084B5-6601-438F-854A-B9825072B682}" srcOrd="0" destOrd="0" parTransId="{06600376-130B-4F57-B450-BD74602DCCE6}" sibTransId="{60DF0C9F-CC96-4402-8D08-092E4159EBA9}"/>
    <dgm:cxn modelId="{16963FF3-5185-4EF6-8F6D-85ECC40DDC90}" type="presOf" srcId="{650084B5-6601-438F-854A-B9825072B682}" destId="{0A8054E2-7B34-452C-B616-9AE3DE4B7276}" srcOrd="0" destOrd="0" presId="urn:microsoft.com/office/officeart/2005/8/layout/hProcess9"/>
    <dgm:cxn modelId="{FDCD0A65-E1F4-40E1-BC66-90C366E0E897}" type="presOf" srcId="{4691568B-A9F7-40CD-81A3-4CB674465602}" destId="{716DE323-DCAC-4B53-9DDF-0AB497803E8B}" srcOrd="0" destOrd="0" presId="urn:microsoft.com/office/officeart/2005/8/layout/hProcess9"/>
    <dgm:cxn modelId="{811037E6-B649-4F65-AE2B-CB7C778AEDD5}" type="presParOf" srcId="{716DE323-DCAC-4B53-9DDF-0AB497803E8B}" destId="{9BE4C5B3-E720-44FD-92F9-3F947FFBAE56}" srcOrd="0" destOrd="0" presId="urn:microsoft.com/office/officeart/2005/8/layout/hProcess9"/>
    <dgm:cxn modelId="{84AFF252-C854-418A-8063-A4C93D4FBAA6}" type="presParOf" srcId="{716DE323-DCAC-4B53-9DDF-0AB497803E8B}" destId="{77E0C8AE-4EBA-4DE0-9C6B-8B892D674E9F}" srcOrd="1" destOrd="0" presId="urn:microsoft.com/office/officeart/2005/8/layout/hProcess9"/>
    <dgm:cxn modelId="{1A8B7449-37C4-4C2B-85C2-1F746DC70708}" type="presParOf" srcId="{77E0C8AE-4EBA-4DE0-9C6B-8B892D674E9F}" destId="{0A8054E2-7B34-452C-B616-9AE3DE4B7276}" srcOrd="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ED347E-A904-493A-84FC-37A1F5FE9590}"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it-IT"/>
        </a:p>
      </dgm:t>
    </dgm:pt>
    <dgm:pt modelId="{F635261A-EDC9-432B-BB45-4308BB3C052C}">
      <dgm:prSet/>
      <dgm:spPr/>
      <dgm:t>
        <a:bodyPr/>
        <a:lstStyle/>
        <a:p>
          <a:pPr rtl="0"/>
          <a:r>
            <a:rPr lang="it-IT" smtClean="0"/>
            <a:t>L’adozione di opportuni precauzioni e dispositivi che le norme e le leggi ci impongono o che lo sviluppo tecnico ci mette a disposizione, garantisce quel </a:t>
          </a:r>
          <a:r>
            <a:rPr lang="it-IT" b="1" smtClean="0"/>
            <a:t>“LIVELLO DI SICUREZZA ACCETTABILE”</a:t>
          </a:r>
          <a:r>
            <a:rPr lang="it-IT" smtClean="0"/>
            <a:t> che </a:t>
          </a:r>
          <a:r>
            <a:rPr lang="it-IT" b="1" i="1" smtClean="0"/>
            <a:t>comunque non potrà mai essere assoluto.</a:t>
          </a:r>
          <a:endParaRPr lang="it-IT"/>
        </a:p>
      </dgm:t>
    </dgm:pt>
    <dgm:pt modelId="{9FCC98DE-8BA7-45A5-B65C-E2E50653E159}" type="parTrans" cxnId="{8CC275A5-39B4-4E28-8CEC-FB6E01F31631}">
      <dgm:prSet/>
      <dgm:spPr/>
      <dgm:t>
        <a:bodyPr/>
        <a:lstStyle/>
        <a:p>
          <a:endParaRPr lang="it-IT"/>
        </a:p>
      </dgm:t>
    </dgm:pt>
    <dgm:pt modelId="{91EEDF99-E779-40D7-95DC-0233AA9AE209}" type="sibTrans" cxnId="{8CC275A5-39B4-4E28-8CEC-FB6E01F31631}">
      <dgm:prSet/>
      <dgm:spPr/>
      <dgm:t>
        <a:bodyPr/>
        <a:lstStyle/>
        <a:p>
          <a:endParaRPr lang="it-IT"/>
        </a:p>
      </dgm:t>
    </dgm:pt>
    <dgm:pt modelId="{9506DD1F-C742-4DAA-937F-769A4DF743C8}" type="pres">
      <dgm:prSet presAssocID="{ABED347E-A904-493A-84FC-37A1F5FE9590}" presName="linear" presStyleCnt="0">
        <dgm:presLayoutVars>
          <dgm:animLvl val="lvl"/>
          <dgm:resizeHandles val="exact"/>
        </dgm:presLayoutVars>
      </dgm:prSet>
      <dgm:spPr/>
      <dgm:t>
        <a:bodyPr/>
        <a:lstStyle/>
        <a:p>
          <a:endParaRPr lang="it-IT"/>
        </a:p>
      </dgm:t>
    </dgm:pt>
    <dgm:pt modelId="{B9BD3196-3C51-447A-AB85-C893231CA16A}" type="pres">
      <dgm:prSet presAssocID="{F635261A-EDC9-432B-BB45-4308BB3C052C}" presName="parentText" presStyleLbl="node1" presStyleIdx="0" presStyleCnt="1">
        <dgm:presLayoutVars>
          <dgm:chMax val="0"/>
          <dgm:bulletEnabled val="1"/>
        </dgm:presLayoutVars>
      </dgm:prSet>
      <dgm:spPr/>
      <dgm:t>
        <a:bodyPr/>
        <a:lstStyle/>
        <a:p>
          <a:endParaRPr lang="it-IT"/>
        </a:p>
      </dgm:t>
    </dgm:pt>
  </dgm:ptLst>
  <dgm:cxnLst>
    <dgm:cxn modelId="{F4E7B831-B577-41B0-B801-ABBB0D15FEB7}" type="presOf" srcId="{ABED347E-A904-493A-84FC-37A1F5FE9590}" destId="{9506DD1F-C742-4DAA-937F-769A4DF743C8}" srcOrd="0" destOrd="0" presId="urn:microsoft.com/office/officeart/2005/8/layout/vList2"/>
    <dgm:cxn modelId="{ACB4B2A6-F4C6-4143-BAE3-02B0ADF9739C}" type="presOf" srcId="{F635261A-EDC9-432B-BB45-4308BB3C052C}" destId="{B9BD3196-3C51-447A-AB85-C893231CA16A}" srcOrd="0" destOrd="0" presId="urn:microsoft.com/office/officeart/2005/8/layout/vList2"/>
    <dgm:cxn modelId="{8CC275A5-39B4-4E28-8CEC-FB6E01F31631}" srcId="{ABED347E-A904-493A-84FC-37A1F5FE9590}" destId="{F635261A-EDC9-432B-BB45-4308BB3C052C}" srcOrd="0" destOrd="0" parTransId="{9FCC98DE-8BA7-45A5-B65C-E2E50653E159}" sibTransId="{91EEDF99-E779-40D7-95DC-0233AA9AE209}"/>
    <dgm:cxn modelId="{95EC7FC6-0008-48AD-8584-804CCB03E5DB}" type="presParOf" srcId="{9506DD1F-C742-4DAA-937F-769A4DF743C8}" destId="{B9BD3196-3C51-447A-AB85-C893231CA16A}"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09F3053-020E-43B4-BBBD-BE56ADC92B5E}"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it-IT"/>
        </a:p>
      </dgm:t>
    </dgm:pt>
    <dgm:pt modelId="{EF0268D7-E2CD-481C-8ED6-B659C26A3CA2}">
      <dgm:prSet/>
      <dgm:spPr/>
      <dgm:t>
        <a:bodyPr/>
        <a:lstStyle/>
        <a:p>
          <a:pPr algn="just" rtl="0"/>
          <a:r>
            <a:rPr lang="it-IT" dirty="0" smtClean="0"/>
            <a:t>Se la persona fosse immobile vicino alle parti attive, la distanza di sicurezza sarebbe quella di isolamento in aria (distanza elettrica) L’attività giustifica la maggiorazione di distanza (distanza ergonomica)</a:t>
          </a:r>
          <a:endParaRPr lang="it-IT" dirty="0"/>
        </a:p>
      </dgm:t>
    </dgm:pt>
    <dgm:pt modelId="{E7D75DED-9D3A-4C37-A642-8A9AA5CFB901}" type="parTrans" cxnId="{E5E226E0-518F-4FE3-B095-0D520BA88BA5}">
      <dgm:prSet/>
      <dgm:spPr/>
      <dgm:t>
        <a:bodyPr/>
        <a:lstStyle/>
        <a:p>
          <a:endParaRPr lang="it-IT"/>
        </a:p>
      </dgm:t>
    </dgm:pt>
    <dgm:pt modelId="{F61FE344-207D-4789-8BC9-1E3F98824A87}" type="sibTrans" cxnId="{E5E226E0-518F-4FE3-B095-0D520BA88BA5}">
      <dgm:prSet/>
      <dgm:spPr/>
      <dgm:t>
        <a:bodyPr/>
        <a:lstStyle/>
        <a:p>
          <a:endParaRPr lang="it-IT"/>
        </a:p>
      </dgm:t>
    </dgm:pt>
    <dgm:pt modelId="{12B231AF-6DE5-4F12-B7C4-65FA5A6C754B}">
      <dgm:prSet/>
      <dgm:spPr/>
      <dgm:t>
        <a:bodyPr/>
        <a:lstStyle/>
        <a:p>
          <a:pPr algn="just" rtl="0"/>
          <a:r>
            <a:rPr lang="it-IT" dirty="0" smtClean="0"/>
            <a:t>Si parla di lavori elettrici se la persona svolge attività durante le quali compie movimenti, manovra oggetti, aziona dispositivi ecc. in presenza di parti attive.</a:t>
          </a:r>
          <a:endParaRPr lang="it-IT" dirty="0"/>
        </a:p>
      </dgm:t>
    </dgm:pt>
    <dgm:pt modelId="{ACD3C922-F08A-4540-8E1E-D6DA07CB2FD8}" type="sibTrans" cxnId="{98F22AB5-B1DA-4ADC-ABB6-C96FBD563DBF}">
      <dgm:prSet/>
      <dgm:spPr/>
      <dgm:t>
        <a:bodyPr/>
        <a:lstStyle/>
        <a:p>
          <a:endParaRPr lang="it-IT"/>
        </a:p>
      </dgm:t>
    </dgm:pt>
    <dgm:pt modelId="{338C14C6-44EA-4648-8B15-3D41A9208539}" type="parTrans" cxnId="{98F22AB5-B1DA-4ADC-ABB6-C96FBD563DBF}">
      <dgm:prSet/>
      <dgm:spPr/>
      <dgm:t>
        <a:bodyPr/>
        <a:lstStyle/>
        <a:p>
          <a:endParaRPr lang="it-IT"/>
        </a:p>
      </dgm:t>
    </dgm:pt>
    <dgm:pt modelId="{2939734E-181C-4B9E-BB54-AEB185F54A02}" type="pres">
      <dgm:prSet presAssocID="{109F3053-020E-43B4-BBBD-BE56ADC92B5E}" presName="linear" presStyleCnt="0">
        <dgm:presLayoutVars>
          <dgm:animLvl val="lvl"/>
          <dgm:resizeHandles val="exact"/>
        </dgm:presLayoutVars>
      </dgm:prSet>
      <dgm:spPr/>
      <dgm:t>
        <a:bodyPr/>
        <a:lstStyle/>
        <a:p>
          <a:endParaRPr lang="it-IT"/>
        </a:p>
      </dgm:t>
    </dgm:pt>
    <dgm:pt modelId="{8C879EB2-45B0-4563-B6A8-8A86294D43D4}" type="pres">
      <dgm:prSet presAssocID="{12B231AF-6DE5-4F12-B7C4-65FA5A6C754B}" presName="parentText" presStyleLbl="node1" presStyleIdx="0" presStyleCnt="2">
        <dgm:presLayoutVars>
          <dgm:chMax val="0"/>
          <dgm:bulletEnabled val="1"/>
        </dgm:presLayoutVars>
      </dgm:prSet>
      <dgm:spPr/>
      <dgm:t>
        <a:bodyPr/>
        <a:lstStyle/>
        <a:p>
          <a:endParaRPr lang="it-IT"/>
        </a:p>
      </dgm:t>
    </dgm:pt>
    <dgm:pt modelId="{DBA346C0-A89E-4A3D-8B3F-EF46D03DFA54}" type="pres">
      <dgm:prSet presAssocID="{ACD3C922-F08A-4540-8E1E-D6DA07CB2FD8}" presName="spacer" presStyleCnt="0"/>
      <dgm:spPr/>
    </dgm:pt>
    <dgm:pt modelId="{E12BE376-FE42-4F44-92F4-8A7F6A2492A2}" type="pres">
      <dgm:prSet presAssocID="{EF0268D7-E2CD-481C-8ED6-B659C26A3CA2}" presName="parentText" presStyleLbl="node1" presStyleIdx="1" presStyleCnt="2">
        <dgm:presLayoutVars>
          <dgm:chMax val="0"/>
          <dgm:bulletEnabled val="1"/>
        </dgm:presLayoutVars>
      </dgm:prSet>
      <dgm:spPr/>
      <dgm:t>
        <a:bodyPr/>
        <a:lstStyle/>
        <a:p>
          <a:endParaRPr lang="it-IT"/>
        </a:p>
      </dgm:t>
    </dgm:pt>
  </dgm:ptLst>
  <dgm:cxnLst>
    <dgm:cxn modelId="{E5E226E0-518F-4FE3-B095-0D520BA88BA5}" srcId="{109F3053-020E-43B4-BBBD-BE56ADC92B5E}" destId="{EF0268D7-E2CD-481C-8ED6-B659C26A3CA2}" srcOrd="1" destOrd="0" parTransId="{E7D75DED-9D3A-4C37-A642-8A9AA5CFB901}" sibTransId="{F61FE344-207D-4789-8BC9-1E3F98824A87}"/>
    <dgm:cxn modelId="{11F3B74A-BF33-44BE-94AD-275210609881}" type="presOf" srcId="{109F3053-020E-43B4-BBBD-BE56ADC92B5E}" destId="{2939734E-181C-4B9E-BB54-AEB185F54A02}" srcOrd="0" destOrd="0" presId="urn:microsoft.com/office/officeart/2005/8/layout/vList2"/>
    <dgm:cxn modelId="{9BC5C5F0-17EB-49A3-8218-E018B9494848}" type="presOf" srcId="{EF0268D7-E2CD-481C-8ED6-B659C26A3CA2}" destId="{E12BE376-FE42-4F44-92F4-8A7F6A2492A2}" srcOrd="0" destOrd="0" presId="urn:microsoft.com/office/officeart/2005/8/layout/vList2"/>
    <dgm:cxn modelId="{98F22AB5-B1DA-4ADC-ABB6-C96FBD563DBF}" srcId="{109F3053-020E-43B4-BBBD-BE56ADC92B5E}" destId="{12B231AF-6DE5-4F12-B7C4-65FA5A6C754B}" srcOrd="0" destOrd="0" parTransId="{338C14C6-44EA-4648-8B15-3D41A9208539}" sibTransId="{ACD3C922-F08A-4540-8E1E-D6DA07CB2FD8}"/>
    <dgm:cxn modelId="{13F7E004-FD07-4C0C-A0CD-58CE9D955850}" type="presOf" srcId="{12B231AF-6DE5-4F12-B7C4-65FA5A6C754B}" destId="{8C879EB2-45B0-4563-B6A8-8A86294D43D4}" srcOrd="0" destOrd="0" presId="urn:microsoft.com/office/officeart/2005/8/layout/vList2"/>
    <dgm:cxn modelId="{B6A4C406-D4C5-499F-BE24-C620116DA3AF}" type="presParOf" srcId="{2939734E-181C-4B9E-BB54-AEB185F54A02}" destId="{8C879EB2-45B0-4563-B6A8-8A86294D43D4}" srcOrd="0" destOrd="0" presId="urn:microsoft.com/office/officeart/2005/8/layout/vList2"/>
    <dgm:cxn modelId="{A8A5A519-6CC5-49DF-B4BA-222998FC3227}" type="presParOf" srcId="{2939734E-181C-4B9E-BB54-AEB185F54A02}" destId="{DBA346C0-A89E-4A3D-8B3F-EF46D03DFA54}" srcOrd="1" destOrd="0" presId="urn:microsoft.com/office/officeart/2005/8/layout/vList2"/>
    <dgm:cxn modelId="{08ADEB6E-79DF-4FE0-A120-610C2A250EBD}" type="presParOf" srcId="{2939734E-181C-4B9E-BB54-AEB185F54A02}" destId="{E12BE376-FE42-4F44-92F4-8A7F6A2492A2}"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113A63-5D84-45BB-827F-27B2D71175F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it-IT"/>
        </a:p>
      </dgm:t>
    </dgm:pt>
    <dgm:pt modelId="{D3A2309C-D316-48F5-B23E-4B7EB24EFE76}">
      <dgm:prSet/>
      <dgm:spPr/>
      <dgm:t>
        <a:bodyPr/>
        <a:lstStyle/>
        <a:p>
          <a:pPr algn="just" rtl="0"/>
          <a:r>
            <a:rPr lang="it-IT" dirty="0" smtClean="0"/>
            <a:t>Adottare misure contro la richiusura intempestiva del dispositivo di sezionamento</a:t>
          </a:r>
          <a:endParaRPr lang="it-IT" dirty="0"/>
        </a:p>
      </dgm:t>
    </dgm:pt>
    <dgm:pt modelId="{3D2B3C68-97DF-4967-86FC-A1D17C52AFB4}" type="parTrans" cxnId="{EAEE92D3-EDEF-4274-B91D-00AFE65EB07D}">
      <dgm:prSet/>
      <dgm:spPr/>
      <dgm:t>
        <a:bodyPr/>
        <a:lstStyle/>
        <a:p>
          <a:endParaRPr lang="it-IT"/>
        </a:p>
      </dgm:t>
    </dgm:pt>
    <dgm:pt modelId="{D6C2DBC5-6CA8-4D10-8820-ACF3B39219A7}" type="sibTrans" cxnId="{EAEE92D3-EDEF-4274-B91D-00AFE65EB07D}">
      <dgm:prSet/>
      <dgm:spPr/>
      <dgm:t>
        <a:bodyPr/>
        <a:lstStyle/>
        <a:p>
          <a:endParaRPr lang="it-IT"/>
        </a:p>
      </dgm:t>
    </dgm:pt>
    <dgm:pt modelId="{828AD997-D934-4CD3-9335-98CF9C9BA16C}">
      <dgm:prSet/>
      <dgm:spPr/>
      <dgm:t>
        <a:bodyPr/>
        <a:lstStyle/>
        <a:p>
          <a:pPr algn="just" rtl="0"/>
          <a:r>
            <a:rPr lang="it-IT" dirty="0" smtClean="0"/>
            <a:t>Verificare l’assenza di tensione collegamento a terra e in cortocircuito delle parti attive sezionate</a:t>
          </a:r>
          <a:endParaRPr lang="it-IT" dirty="0"/>
        </a:p>
      </dgm:t>
    </dgm:pt>
    <dgm:pt modelId="{8CA43887-7826-4318-8C7A-395E06D81471}" type="parTrans" cxnId="{A0D0D8EE-BC4D-477D-BFF9-78F1C8543D7F}">
      <dgm:prSet/>
      <dgm:spPr/>
      <dgm:t>
        <a:bodyPr/>
        <a:lstStyle/>
        <a:p>
          <a:endParaRPr lang="it-IT"/>
        </a:p>
      </dgm:t>
    </dgm:pt>
    <dgm:pt modelId="{C601F3EC-4A96-41B0-91C8-E0DB903E19B5}" type="sibTrans" cxnId="{A0D0D8EE-BC4D-477D-BFF9-78F1C8543D7F}">
      <dgm:prSet/>
      <dgm:spPr/>
      <dgm:t>
        <a:bodyPr/>
        <a:lstStyle/>
        <a:p>
          <a:endParaRPr lang="it-IT"/>
        </a:p>
      </dgm:t>
    </dgm:pt>
    <dgm:pt modelId="{671565FE-FB4F-4E13-9708-AA83A0D76965}" type="pres">
      <dgm:prSet presAssocID="{FA113A63-5D84-45BB-827F-27B2D71175F3}" presName="linear" presStyleCnt="0">
        <dgm:presLayoutVars>
          <dgm:animLvl val="lvl"/>
          <dgm:resizeHandles val="exact"/>
        </dgm:presLayoutVars>
      </dgm:prSet>
      <dgm:spPr/>
      <dgm:t>
        <a:bodyPr/>
        <a:lstStyle/>
        <a:p>
          <a:endParaRPr lang="it-IT"/>
        </a:p>
      </dgm:t>
    </dgm:pt>
    <dgm:pt modelId="{30333953-3E61-414E-B2B7-B563F2F8BEA4}" type="pres">
      <dgm:prSet presAssocID="{D3A2309C-D316-48F5-B23E-4B7EB24EFE76}" presName="parentText" presStyleLbl="node1" presStyleIdx="0" presStyleCnt="2">
        <dgm:presLayoutVars>
          <dgm:chMax val="0"/>
          <dgm:bulletEnabled val="1"/>
        </dgm:presLayoutVars>
      </dgm:prSet>
      <dgm:spPr/>
      <dgm:t>
        <a:bodyPr/>
        <a:lstStyle/>
        <a:p>
          <a:endParaRPr lang="it-IT"/>
        </a:p>
      </dgm:t>
    </dgm:pt>
    <dgm:pt modelId="{5A50A30C-1251-4984-B5DD-092AE308A1CD}" type="pres">
      <dgm:prSet presAssocID="{D6C2DBC5-6CA8-4D10-8820-ACF3B39219A7}" presName="spacer" presStyleCnt="0"/>
      <dgm:spPr/>
    </dgm:pt>
    <dgm:pt modelId="{A655EC08-E0B3-4B90-9926-DE9FC6A27F4B}" type="pres">
      <dgm:prSet presAssocID="{828AD997-D934-4CD3-9335-98CF9C9BA16C}" presName="parentText" presStyleLbl="node1" presStyleIdx="1" presStyleCnt="2">
        <dgm:presLayoutVars>
          <dgm:chMax val="0"/>
          <dgm:bulletEnabled val="1"/>
        </dgm:presLayoutVars>
      </dgm:prSet>
      <dgm:spPr/>
      <dgm:t>
        <a:bodyPr/>
        <a:lstStyle/>
        <a:p>
          <a:endParaRPr lang="it-IT"/>
        </a:p>
      </dgm:t>
    </dgm:pt>
  </dgm:ptLst>
  <dgm:cxnLst>
    <dgm:cxn modelId="{EAEE92D3-EDEF-4274-B91D-00AFE65EB07D}" srcId="{FA113A63-5D84-45BB-827F-27B2D71175F3}" destId="{D3A2309C-D316-48F5-B23E-4B7EB24EFE76}" srcOrd="0" destOrd="0" parTransId="{3D2B3C68-97DF-4967-86FC-A1D17C52AFB4}" sibTransId="{D6C2DBC5-6CA8-4D10-8820-ACF3B39219A7}"/>
    <dgm:cxn modelId="{2D5C6B4E-1970-40A0-B868-C3AA425582FD}" type="presOf" srcId="{828AD997-D934-4CD3-9335-98CF9C9BA16C}" destId="{A655EC08-E0B3-4B90-9926-DE9FC6A27F4B}" srcOrd="0" destOrd="0" presId="urn:microsoft.com/office/officeart/2005/8/layout/vList2"/>
    <dgm:cxn modelId="{14D02A1D-8487-44C7-9C48-96C34FD0D845}" type="presOf" srcId="{FA113A63-5D84-45BB-827F-27B2D71175F3}" destId="{671565FE-FB4F-4E13-9708-AA83A0D76965}" srcOrd="0" destOrd="0" presId="urn:microsoft.com/office/officeart/2005/8/layout/vList2"/>
    <dgm:cxn modelId="{16E7A658-C740-41BB-810C-30A97B6BFF60}" type="presOf" srcId="{D3A2309C-D316-48F5-B23E-4B7EB24EFE76}" destId="{30333953-3E61-414E-B2B7-B563F2F8BEA4}" srcOrd="0" destOrd="0" presId="urn:microsoft.com/office/officeart/2005/8/layout/vList2"/>
    <dgm:cxn modelId="{A0D0D8EE-BC4D-477D-BFF9-78F1C8543D7F}" srcId="{FA113A63-5D84-45BB-827F-27B2D71175F3}" destId="{828AD997-D934-4CD3-9335-98CF9C9BA16C}" srcOrd="1" destOrd="0" parTransId="{8CA43887-7826-4318-8C7A-395E06D81471}" sibTransId="{C601F3EC-4A96-41B0-91C8-E0DB903E19B5}"/>
    <dgm:cxn modelId="{A5A898B9-A40A-453B-B6E7-13B23BC2D0BA}" type="presParOf" srcId="{671565FE-FB4F-4E13-9708-AA83A0D76965}" destId="{30333953-3E61-414E-B2B7-B563F2F8BEA4}" srcOrd="0" destOrd="0" presId="urn:microsoft.com/office/officeart/2005/8/layout/vList2"/>
    <dgm:cxn modelId="{B018047B-462B-4064-AC10-DC0BE94895F8}" type="presParOf" srcId="{671565FE-FB4F-4E13-9708-AA83A0D76965}" destId="{5A50A30C-1251-4984-B5DD-092AE308A1CD}" srcOrd="1" destOrd="0" presId="urn:microsoft.com/office/officeart/2005/8/layout/vList2"/>
    <dgm:cxn modelId="{BD7EFDF2-8156-4251-9DEE-FF1D1706D892}" type="presParOf" srcId="{671565FE-FB4F-4E13-9708-AA83A0D76965}" destId="{A655EC08-E0B3-4B90-9926-DE9FC6A27F4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906E8-3AED-4B99-B0FD-55291532E5B1}">
      <dsp:nvSpPr>
        <dsp:cNvPr id="0" name=""/>
        <dsp:cNvSpPr/>
      </dsp:nvSpPr>
      <dsp:spPr>
        <a:xfrm>
          <a:off x="0" y="552103"/>
          <a:ext cx="6192688" cy="6715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it-IT" sz="2800" b="1" kern="1200" smtClean="0"/>
            <a:t>PRINCIPALI NORME IMPIANTISTICHE</a:t>
          </a:r>
          <a:endParaRPr lang="it-IT" sz="2800" kern="1200"/>
        </a:p>
      </dsp:txBody>
      <dsp:txXfrm>
        <a:off x="32784" y="584887"/>
        <a:ext cx="6127120" cy="606012"/>
      </dsp:txXfrm>
    </dsp:sp>
    <dsp:sp modelId="{6D1CE558-A630-4A99-8656-E6D0260EFE0F}">
      <dsp:nvSpPr>
        <dsp:cNvPr id="0" name=""/>
        <dsp:cNvSpPr/>
      </dsp:nvSpPr>
      <dsp:spPr>
        <a:xfrm>
          <a:off x="0" y="1304324"/>
          <a:ext cx="6192688" cy="671580"/>
        </a:xfrm>
        <a:prstGeom prst="round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it-IT" sz="2800" b="1" kern="1200" smtClean="0"/>
            <a:t>IMPIANTISTICHE</a:t>
          </a:r>
          <a:endParaRPr lang="it-IT" sz="2800" kern="1200"/>
        </a:p>
      </dsp:txBody>
      <dsp:txXfrm>
        <a:off x="32784" y="1337108"/>
        <a:ext cx="6127120" cy="606012"/>
      </dsp:txXfrm>
    </dsp:sp>
    <dsp:sp modelId="{E58BFC06-1E0A-4886-803D-BCBF2517AFF0}">
      <dsp:nvSpPr>
        <dsp:cNvPr id="0" name=""/>
        <dsp:cNvSpPr/>
      </dsp:nvSpPr>
      <dsp:spPr>
        <a:xfrm>
          <a:off x="0" y="2056544"/>
          <a:ext cx="6192688" cy="671580"/>
        </a:xfrm>
        <a:prstGeom prst="round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it-IT" sz="2800" b="1" kern="1200" smtClean="0"/>
            <a:t>GENERALI DI PRODOTTO (TRASVERSALI)</a:t>
          </a:r>
          <a:endParaRPr lang="it-IT" sz="2800" kern="1200"/>
        </a:p>
      </dsp:txBody>
      <dsp:txXfrm>
        <a:off x="32784" y="2089328"/>
        <a:ext cx="6127120" cy="606012"/>
      </dsp:txXfrm>
    </dsp:sp>
    <dsp:sp modelId="{2520CB92-E5A0-43C2-94ED-B09B949E9478}">
      <dsp:nvSpPr>
        <dsp:cNvPr id="0" name=""/>
        <dsp:cNvSpPr/>
      </dsp:nvSpPr>
      <dsp:spPr>
        <a:xfrm>
          <a:off x="0" y="2808764"/>
          <a:ext cx="6192688" cy="67158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it-IT" sz="2800" b="1" kern="1200" smtClean="0"/>
            <a:t>SPECIFICHE DI PRODOTTO</a:t>
          </a:r>
          <a:endParaRPr lang="it-IT" sz="2800" kern="1200"/>
        </a:p>
      </dsp:txBody>
      <dsp:txXfrm>
        <a:off x="32784" y="2841548"/>
        <a:ext cx="6127120" cy="6060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02F1C-6485-4C5E-9EB3-FAF3F86293D3}">
      <dsp:nvSpPr>
        <dsp:cNvPr id="0" name=""/>
        <dsp:cNvSpPr/>
      </dsp:nvSpPr>
      <dsp:spPr>
        <a:xfrm rot="10800000">
          <a:off x="1753373" y="165646"/>
          <a:ext cx="4845452" cy="2440942"/>
        </a:xfrm>
        <a:prstGeom prst="homePlat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76388" tIns="83820" rIns="156464" bIns="83820" numCol="1" spcCol="1270" anchor="ctr" anchorCtr="0">
          <a:noAutofit/>
        </a:bodyPr>
        <a:lstStyle/>
        <a:p>
          <a:pPr lvl="0" algn="just" defTabSz="977900" rtl="0">
            <a:lnSpc>
              <a:spcPct val="90000"/>
            </a:lnSpc>
            <a:spcBef>
              <a:spcPct val="0"/>
            </a:spcBef>
            <a:spcAft>
              <a:spcPct val="35000"/>
            </a:spcAft>
          </a:pPr>
          <a:r>
            <a:rPr lang="it-IT" sz="2200" b="1" kern="1200" dirty="0" smtClean="0"/>
            <a:t>Isolamento dell’operatore dalle parti attive: delle mani (attrezzi e guanti isolanti), dell’operatore verso terra (tappetino isolante e guanti isolanti)</a:t>
          </a:r>
          <a:endParaRPr lang="it-IT" sz="2200" b="1" kern="1200" dirty="0"/>
        </a:p>
      </dsp:txBody>
      <dsp:txXfrm rot="10800000">
        <a:off x="2363608" y="165646"/>
        <a:ext cx="4235217" cy="2440942"/>
      </dsp:txXfrm>
    </dsp:sp>
    <dsp:sp modelId="{C002EA08-5856-4FE2-92E8-38E0F9AF9DC5}">
      <dsp:nvSpPr>
        <dsp:cNvPr id="0" name=""/>
        <dsp:cNvSpPr/>
      </dsp:nvSpPr>
      <dsp:spPr>
        <a:xfrm>
          <a:off x="610235" y="219688"/>
          <a:ext cx="2440942" cy="2440942"/>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A9161-FF21-4FE2-822C-0108C0C1D519}">
      <dsp:nvSpPr>
        <dsp:cNvPr id="0" name=""/>
        <dsp:cNvSpPr/>
      </dsp:nvSpPr>
      <dsp:spPr>
        <a:xfrm rot="10800000">
          <a:off x="1794522" y="66624"/>
          <a:ext cx="4749682" cy="2392697"/>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55113" tIns="83820" rIns="156464" bIns="83820" numCol="1" spcCol="1270" anchor="ctr" anchorCtr="0">
          <a:noAutofit/>
        </a:bodyPr>
        <a:lstStyle/>
        <a:p>
          <a:pPr lvl="0" algn="ctr" defTabSz="977900" rtl="0">
            <a:lnSpc>
              <a:spcPct val="90000"/>
            </a:lnSpc>
            <a:spcBef>
              <a:spcPct val="0"/>
            </a:spcBef>
            <a:spcAft>
              <a:spcPct val="35000"/>
            </a:spcAft>
          </a:pPr>
          <a:r>
            <a:rPr lang="it-IT" sz="2200" b="1" kern="1200" dirty="0" smtClean="0"/>
            <a:t>Protezione dell’operatore contro gli effetti di un arco elettrico: Protezione del volto (visiera od occhiali), Indumenti idonei</a:t>
          </a:r>
          <a:endParaRPr lang="it-IT" sz="2200" b="1" kern="1200" dirty="0"/>
        </a:p>
      </dsp:txBody>
      <dsp:txXfrm rot="10800000">
        <a:off x="2392696" y="66624"/>
        <a:ext cx="4151508" cy="2392697"/>
      </dsp:txXfrm>
    </dsp:sp>
    <dsp:sp modelId="{4320EA25-CB72-4918-A243-9E42043FFC4C}">
      <dsp:nvSpPr>
        <dsp:cNvPr id="0" name=""/>
        <dsp:cNvSpPr/>
      </dsp:nvSpPr>
      <dsp:spPr>
        <a:xfrm>
          <a:off x="615545" y="66624"/>
          <a:ext cx="2392697" cy="2392697"/>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02F1C-6485-4C5E-9EB3-FAF3F86293D3}">
      <dsp:nvSpPr>
        <dsp:cNvPr id="0" name=""/>
        <dsp:cNvSpPr/>
      </dsp:nvSpPr>
      <dsp:spPr>
        <a:xfrm rot="10800000">
          <a:off x="1753373" y="165646"/>
          <a:ext cx="4845452" cy="2440942"/>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76388" tIns="99060" rIns="184912" bIns="99060" numCol="1" spcCol="1270" anchor="ctr" anchorCtr="0">
          <a:noAutofit/>
        </a:bodyPr>
        <a:lstStyle/>
        <a:p>
          <a:pPr lvl="0" algn="ctr" defTabSz="1155700" rtl="0">
            <a:lnSpc>
              <a:spcPct val="90000"/>
            </a:lnSpc>
            <a:spcBef>
              <a:spcPct val="0"/>
            </a:spcBef>
            <a:spcAft>
              <a:spcPct val="35000"/>
            </a:spcAft>
          </a:pPr>
          <a:r>
            <a:rPr lang="it-IT" sz="2600" b="1" kern="1200" dirty="0" smtClean="0"/>
            <a:t>Isolamento dell’operatore dalle parti attive: delle mani (attrezzi e guanti isolanti), uso di aste isolanti</a:t>
          </a:r>
          <a:endParaRPr lang="it-IT" sz="2600" b="1" kern="1200" dirty="0"/>
        </a:p>
      </dsp:txBody>
      <dsp:txXfrm rot="10800000">
        <a:off x="2363608" y="165646"/>
        <a:ext cx="4235217" cy="2440942"/>
      </dsp:txXfrm>
    </dsp:sp>
    <dsp:sp modelId="{C002EA08-5856-4FE2-92E8-38E0F9AF9DC5}">
      <dsp:nvSpPr>
        <dsp:cNvPr id="0" name=""/>
        <dsp:cNvSpPr/>
      </dsp:nvSpPr>
      <dsp:spPr>
        <a:xfrm>
          <a:off x="610235" y="219688"/>
          <a:ext cx="2440942" cy="2440942"/>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7B8C6-618F-4AEA-9050-E20014AE1CA1}">
      <dsp:nvSpPr>
        <dsp:cNvPr id="0" name=""/>
        <dsp:cNvSpPr/>
      </dsp:nvSpPr>
      <dsp:spPr>
        <a:xfrm>
          <a:off x="0" y="48047"/>
          <a:ext cx="6156683" cy="6715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it-IT" sz="2800" kern="1200" dirty="0" smtClean="0"/>
            <a:t>Procedure</a:t>
          </a:r>
          <a:endParaRPr lang="it-IT" sz="2800" kern="1200" dirty="0"/>
        </a:p>
      </dsp:txBody>
      <dsp:txXfrm>
        <a:off x="32784" y="80831"/>
        <a:ext cx="6091115" cy="606012"/>
      </dsp:txXfrm>
    </dsp:sp>
    <dsp:sp modelId="{AA192147-F5B9-4B8D-A695-77FAF68568AC}">
      <dsp:nvSpPr>
        <dsp:cNvPr id="0" name=""/>
        <dsp:cNvSpPr/>
      </dsp:nvSpPr>
      <dsp:spPr>
        <a:xfrm>
          <a:off x="0" y="800268"/>
          <a:ext cx="6156683" cy="67158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it-IT" sz="2800" kern="1200" smtClean="0"/>
            <a:t>Metodi di lavoro</a:t>
          </a:r>
          <a:endParaRPr lang="it-IT" sz="2800" kern="1200"/>
        </a:p>
      </dsp:txBody>
      <dsp:txXfrm>
        <a:off x="32784" y="833052"/>
        <a:ext cx="6091115" cy="606012"/>
      </dsp:txXfrm>
    </dsp:sp>
    <dsp:sp modelId="{7D7AE14C-CAFD-4211-9299-76007CF3908A}">
      <dsp:nvSpPr>
        <dsp:cNvPr id="0" name=""/>
        <dsp:cNvSpPr/>
      </dsp:nvSpPr>
      <dsp:spPr>
        <a:xfrm>
          <a:off x="0" y="1552488"/>
          <a:ext cx="6156683" cy="67158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it-IT" sz="2800" kern="1200" smtClean="0"/>
            <a:t>Attrezzature</a:t>
          </a:r>
          <a:endParaRPr lang="it-IT" sz="2800" kern="1200"/>
        </a:p>
      </dsp:txBody>
      <dsp:txXfrm>
        <a:off x="32784" y="1585272"/>
        <a:ext cx="6091115" cy="606012"/>
      </dsp:txXfrm>
    </dsp:sp>
    <dsp:sp modelId="{A094A5E3-69F1-42EB-874C-9EB4F6FDE3D0}">
      <dsp:nvSpPr>
        <dsp:cNvPr id="0" name=""/>
        <dsp:cNvSpPr/>
      </dsp:nvSpPr>
      <dsp:spPr>
        <a:xfrm>
          <a:off x="0" y="2304708"/>
          <a:ext cx="6156683" cy="67158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it-IT" sz="2800" kern="1200" smtClean="0"/>
            <a:t>DPI</a:t>
          </a:r>
          <a:endParaRPr lang="it-IT" sz="2800" kern="1200"/>
        </a:p>
      </dsp:txBody>
      <dsp:txXfrm>
        <a:off x="32784" y="2337492"/>
        <a:ext cx="6091115" cy="6060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372CF-9A99-49B7-A8F0-972A1F359181}">
      <dsp:nvSpPr>
        <dsp:cNvPr id="0" name=""/>
        <dsp:cNvSpPr/>
      </dsp:nvSpPr>
      <dsp:spPr>
        <a:xfrm>
          <a:off x="0" y="226600"/>
          <a:ext cx="5454352" cy="83537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it-IT" sz="2100" kern="1200" dirty="0" smtClean="0"/>
            <a:t>a) Le condizioni e le caratteristiche specifiche del lavoro, ivi comprese eventuali interferenze;</a:t>
          </a:r>
          <a:endParaRPr lang="it-IT" sz="2100" kern="1200" dirty="0"/>
        </a:p>
      </dsp:txBody>
      <dsp:txXfrm>
        <a:off x="40780" y="267380"/>
        <a:ext cx="5372792" cy="753819"/>
      </dsp:txXfrm>
    </dsp:sp>
    <dsp:sp modelId="{050B50F5-0492-4677-834A-E1595C44DC61}">
      <dsp:nvSpPr>
        <dsp:cNvPr id="0" name=""/>
        <dsp:cNvSpPr/>
      </dsp:nvSpPr>
      <dsp:spPr>
        <a:xfrm>
          <a:off x="0" y="1122460"/>
          <a:ext cx="5454352" cy="835379"/>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it-IT" sz="2100" kern="1200" dirty="0" smtClean="0"/>
            <a:t>b) i rischi presenti nell’ambiente di lavoro;</a:t>
          </a:r>
          <a:endParaRPr lang="it-IT" sz="2100" kern="1200" dirty="0"/>
        </a:p>
      </dsp:txBody>
      <dsp:txXfrm>
        <a:off x="40780" y="1163240"/>
        <a:ext cx="5372792" cy="753819"/>
      </dsp:txXfrm>
    </dsp:sp>
    <dsp:sp modelId="{58F7C3B1-E8FE-45B1-BCC9-4CDEDA9FEC27}">
      <dsp:nvSpPr>
        <dsp:cNvPr id="0" name=""/>
        <dsp:cNvSpPr/>
      </dsp:nvSpPr>
      <dsp:spPr>
        <a:xfrm>
          <a:off x="0" y="2018320"/>
          <a:ext cx="5454352" cy="835379"/>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it-IT" sz="2100" kern="1200" dirty="0" smtClean="0"/>
            <a:t>c) Le conseguenze dell'interruzione di energia elettrica.</a:t>
          </a:r>
          <a:endParaRPr lang="it-IT" sz="2100" kern="1200" dirty="0"/>
        </a:p>
      </dsp:txBody>
      <dsp:txXfrm>
        <a:off x="40780" y="2059100"/>
        <a:ext cx="5372792" cy="75381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BF2EB-E0AE-4847-938E-5EC46C4BF79B}">
      <dsp:nvSpPr>
        <dsp:cNvPr id="0" name=""/>
        <dsp:cNvSpPr/>
      </dsp:nvSpPr>
      <dsp:spPr>
        <a:xfrm>
          <a:off x="0" y="183356"/>
          <a:ext cx="5017223" cy="63560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it-IT" sz="1600" kern="1200" dirty="0" smtClean="0"/>
            <a:t>Contatti elettrici diretti</a:t>
          </a:r>
          <a:endParaRPr lang="it-IT" sz="1600" kern="1200" dirty="0"/>
        </a:p>
      </dsp:txBody>
      <dsp:txXfrm>
        <a:off x="31028" y="214384"/>
        <a:ext cx="4955167" cy="573546"/>
      </dsp:txXfrm>
    </dsp:sp>
    <dsp:sp modelId="{0BCDE1E9-8453-436A-A438-37C315ADC4BF}">
      <dsp:nvSpPr>
        <dsp:cNvPr id="0" name=""/>
        <dsp:cNvSpPr/>
      </dsp:nvSpPr>
      <dsp:spPr>
        <a:xfrm>
          <a:off x="0" y="865038"/>
          <a:ext cx="5017223" cy="635602"/>
        </a:xfrm>
        <a:prstGeom prst="roundRect">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it-IT" sz="1600" kern="1200" dirty="0" smtClean="0"/>
            <a:t>contatti elettrici indiretti</a:t>
          </a:r>
          <a:endParaRPr lang="it-IT" sz="1600" kern="1200" dirty="0"/>
        </a:p>
      </dsp:txBody>
      <dsp:txXfrm>
        <a:off x="31028" y="896066"/>
        <a:ext cx="4955167" cy="573546"/>
      </dsp:txXfrm>
    </dsp:sp>
    <dsp:sp modelId="{3D743BB1-CF49-4A9D-A8FD-C74C41D3F8C8}">
      <dsp:nvSpPr>
        <dsp:cNvPr id="0" name=""/>
        <dsp:cNvSpPr/>
      </dsp:nvSpPr>
      <dsp:spPr>
        <a:xfrm>
          <a:off x="0" y="1546721"/>
          <a:ext cx="5017223" cy="635602"/>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it-IT" sz="1600" kern="1200" dirty="0" smtClean="0"/>
            <a:t>innesco e propagazione di incendi e di ustioni dovuti a sovratemperature pericolose, archi elettrici e radiazioni</a:t>
          </a:r>
          <a:endParaRPr lang="it-IT" sz="1600" kern="1200" dirty="0"/>
        </a:p>
      </dsp:txBody>
      <dsp:txXfrm>
        <a:off x="31028" y="1577749"/>
        <a:ext cx="4955167" cy="573546"/>
      </dsp:txXfrm>
    </dsp:sp>
    <dsp:sp modelId="{5FD0E43F-86AC-4EF5-93B3-E472DCBE08F3}">
      <dsp:nvSpPr>
        <dsp:cNvPr id="0" name=""/>
        <dsp:cNvSpPr/>
      </dsp:nvSpPr>
      <dsp:spPr>
        <a:xfrm>
          <a:off x="0" y="2228403"/>
          <a:ext cx="5017223" cy="635602"/>
        </a:xfrm>
        <a:prstGeom prst="round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it-IT" sz="1600" kern="1200" dirty="0" smtClean="0"/>
            <a:t>innesco di esplosioni</a:t>
          </a:r>
          <a:endParaRPr lang="it-IT" sz="1600" kern="1200" dirty="0"/>
        </a:p>
      </dsp:txBody>
      <dsp:txXfrm>
        <a:off x="31028" y="2259431"/>
        <a:ext cx="4955167" cy="573546"/>
      </dsp:txXfrm>
    </dsp:sp>
    <dsp:sp modelId="{98EFA828-023C-4F66-9FA3-B70B5CEC6FCD}">
      <dsp:nvSpPr>
        <dsp:cNvPr id="0" name=""/>
        <dsp:cNvSpPr/>
      </dsp:nvSpPr>
      <dsp:spPr>
        <a:xfrm>
          <a:off x="0" y="2910086"/>
          <a:ext cx="5017223" cy="635602"/>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it-IT" sz="1600" kern="1200" dirty="0" smtClean="0"/>
            <a:t>fulminazione diretta ed indiretta</a:t>
          </a:r>
          <a:endParaRPr lang="it-IT" sz="1600" kern="1200" dirty="0"/>
        </a:p>
      </dsp:txBody>
      <dsp:txXfrm>
        <a:off x="31028" y="2941114"/>
        <a:ext cx="4955167" cy="573546"/>
      </dsp:txXfrm>
    </dsp:sp>
    <dsp:sp modelId="{B9FCD5C6-E53C-4D96-A535-99DF8CCEBFCF}">
      <dsp:nvSpPr>
        <dsp:cNvPr id="0" name=""/>
        <dsp:cNvSpPr/>
      </dsp:nvSpPr>
      <dsp:spPr>
        <a:xfrm>
          <a:off x="0" y="3591768"/>
          <a:ext cx="5017223" cy="635602"/>
        </a:xfrm>
        <a:prstGeom prst="roundRect">
          <a:avLst/>
        </a:prstGeom>
        <a:gradFill rotWithShape="0">
          <a:gsLst>
            <a:gs pos="0">
              <a:schemeClr val="accent3">
                <a:hueOff val="9375220"/>
                <a:satOff val="-14067"/>
                <a:lumOff val="-2288"/>
                <a:alphaOff val="0"/>
                <a:shade val="51000"/>
                <a:satMod val="130000"/>
              </a:schemeClr>
            </a:gs>
            <a:gs pos="80000">
              <a:schemeClr val="accent3">
                <a:hueOff val="9375220"/>
                <a:satOff val="-14067"/>
                <a:lumOff val="-2288"/>
                <a:alphaOff val="0"/>
                <a:shade val="93000"/>
                <a:satMod val="130000"/>
              </a:schemeClr>
            </a:gs>
            <a:gs pos="100000">
              <a:schemeClr val="accent3">
                <a:hueOff val="9375220"/>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it-IT" sz="1600" kern="1200" dirty="0" smtClean="0"/>
            <a:t>sovratensioni</a:t>
          </a:r>
          <a:endParaRPr lang="it-IT" sz="1600" kern="1200" dirty="0"/>
        </a:p>
      </dsp:txBody>
      <dsp:txXfrm>
        <a:off x="31028" y="3622796"/>
        <a:ext cx="4955167" cy="573546"/>
      </dsp:txXfrm>
    </dsp:sp>
    <dsp:sp modelId="{2FF805E4-8DCB-4937-8F5B-895CD00168EC}">
      <dsp:nvSpPr>
        <dsp:cNvPr id="0" name=""/>
        <dsp:cNvSpPr/>
      </dsp:nvSpPr>
      <dsp:spPr>
        <a:xfrm>
          <a:off x="0" y="4273451"/>
          <a:ext cx="5017223" cy="635602"/>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it-IT" sz="1600" kern="1200" dirty="0" smtClean="0"/>
            <a:t>altre condizioni di guasto ragionevolmente prevedibili</a:t>
          </a:r>
          <a:endParaRPr lang="it-IT" sz="1600" kern="1200" dirty="0"/>
        </a:p>
      </dsp:txBody>
      <dsp:txXfrm>
        <a:off x="31028" y="4304479"/>
        <a:ext cx="4955167" cy="57354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84555-2AED-499F-86F6-3C41097C2637}">
      <dsp:nvSpPr>
        <dsp:cNvPr id="0" name=""/>
        <dsp:cNvSpPr/>
      </dsp:nvSpPr>
      <dsp:spPr>
        <a:xfrm>
          <a:off x="106216" y="50578"/>
          <a:ext cx="8823465" cy="1956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it-IT" sz="1900" kern="1200" smtClean="0"/>
            <a:t>Se si applica ad una cellula eccitabile un impulso di corrente di polarità inversa a quella  della cellula stessa, il potenziale da negativo diviene positivo per ritornare di nuovo al  valore iniziale. Quando lo stimolo elettrico eccita la cellula, aumenta notevolmente la  permeabilità della membrana agli ioni sodio che, entrando nel citoplasma della cellula,  prima la depolarizzano, annullando la differenza di potenziale tra interno ed esterno, e  poi ne causano l'inversione di polarità.</a:t>
          </a:r>
          <a:endParaRPr lang="it-IT" sz="1900" kern="1200"/>
        </a:p>
      </dsp:txBody>
      <dsp:txXfrm>
        <a:off x="201712" y="146074"/>
        <a:ext cx="8632473" cy="176524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547136-9A29-4078-A553-510F415DA043}">
      <dsp:nvSpPr>
        <dsp:cNvPr id="0" name=""/>
        <dsp:cNvSpPr/>
      </dsp:nvSpPr>
      <dsp:spPr>
        <a:xfrm>
          <a:off x="0" y="951"/>
          <a:ext cx="5328591" cy="8445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it-IT" sz="1800" kern="1200" dirty="0" smtClean="0"/>
            <a:t>Tempo di apertura degli interruttori di media tensione: ≈ 60 </a:t>
          </a:r>
          <a14:m xmlns:a14="http://schemas.microsoft.com/office/drawing/2010/main">
            <m:oMath xmlns:m="http://schemas.openxmlformats.org/officeDocument/2006/math">
              <m:r>
                <a:rPr lang="it-IT" sz="1800" i="1" kern="1200" dirty="0" smtClean="0">
                  <a:latin typeface="Cambria Math" panose="02040503050406030204" pitchFamily="18" charset="0"/>
                </a:rPr>
                <m:t>𝑚𝑠</m:t>
              </m:r>
            </m:oMath>
          </a14:m>
          <a:endParaRPr lang="it-IT" sz="1800" kern="1200" dirty="0"/>
        </a:p>
      </dsp:txBody>
      <dsp:txXfrm>
        <a:off x="41228" y="42179"/>
        <a:ext cx="5246135" cy="762104"/>
      </dsp:txXfrm>
    </dsp:sp>
    <dsp:sp modelId="{BCDAB255-D857-4AA8-8EE2-D82A9CFE33CD}">
      <dsp:nvSpPr>
        <dsp:cNvPr id="0" name=""/>
        <dsp:cNvSpPr/>
      </dsp:nvSpPr>
      <dsp:spPr>
        <a:xfrm>
          <a:off x="0" y="822457"/>
          <a:ext cx="5328591" cy="49345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it-IT" sz="1800" kern="1200" dirty="0" smtClean="0"/>
            <a:t>Tempo di inerzia delle protezioni: ≈ 20 </a:t>
          </a:r>
          <a14:m xmlns:a14="http://schemas.microsoft.com/office/drawing/2010/main">
            <m:oMath xmlns:m="http://schemas.openxmlformats.org/officeDocument/2006/math">
              <m:r>
                <a:rPr lang="it-IT" sz="1800" i="1" kern="1200" dirty="0" smtClean="0">
                  <a:latin typeface="Cambria Math" panose="02040503050406030204" pitchFamily="18" charset="0"/>
                </a:rPr>
                <m:t>𝑚𝑠</m:t>
              </m:r>
            </m:oMath>
          </a14:m>
          <a:endParaRPr lang="it-IT" sz="1800" kern="1200" dirty="0"/>
        </a:p>
      </dsp:txBody>
      <dsp:txXfrm>
        <a:off x="24089" y="846546"/>
        <a:ext cx="5280413" cy="445278"/>
      </dsp:txXfrm>
    </dsp:sp>
    <dsp:sp modelId="{E5DBEB71-611A-4C5B-AD02-6560A0692269}">
      <dsp:nvSpPr>
        <dsp:cNvPr id="0" name=""/>
        <dsp:cNvSpPr/>
      </dsp:nvSpPr>
      <dsp:spPr>
        <a:xfrm>
          <a:off x="0" y="1358881"/>
          <a:ext cx="5328591" cy="49345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it-IT" sz="1800" kern="1200" dirty="0" smtClean="0"/>
            <a:t>Massimo errore dell’intervento temporizzato: ≈ 60 </a:t>
          </a:r>
          <a14:m xmlns:a14="http://schemas.microsoft.com/office/drawing/2010/main">
            <m:oMath xmlns:m="http://schemas.openxmlformats.org/officeDocument/2006/math">
              <m:r>
                <a:rPr lang="it-IT" sz="1800" i="1" kern="1200" dirty="0" smtClean="0">
                  <a:latin typeface="Cambria Math" panose="02040503050406030204" pitchFamily="18" charset="0"/>
                </a:rPr>
                <m:t>𝑚𝑠</m:t>
              </m:r>
            </m:oMath>
          </a14:m>
          <a:endParaRPr lang="it-IT" sz="1800" kern="1200" dirty="0"/>
        </a:p>
      </dsp:txBody>
      <dsp:txXfrm>
        <a:off x="24089" y="1382970"/>
        <a:ext cx="5280413" cy="445278"/>
      </dsp:txXfrm>
    </dsp:sp>
    <dsp:sp modelId="{58088354-83D4-4E69-A01F-502911FD801F}">
      <dsp:nvSpPr>
        <dsp:cNvPr id="0" name=""/>
        <dsp:cNvSpPr/>
      </dsp:nvSpPr>
      <dsp:spPr>
        <a:xfrm>
          <a:off x="0" y="1828760"/>
          <a:ext cx="5328591" cy="49345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it-IT" sz="1800" kern="1200" dirty="0" smtClean="0"/>
            <a:t>Margine di sicurezza: ≈ 50-100 </a:t>
          </a:r>
          <a14:m xmlns:a14="http://schemas.microsoft.com/office/drawing/2010/main">
            <m:oMath xmlns:m="http://schemas.openxmlformats.org/officeDocument/2006/math">
              <m:r>
                <a:rPr lang="it-IT" sz="1800" i="1" kern="1200" dirty="0" smtClean="0">
                  <a:latin typeface="Cambria Math" panose="02040503050406030204" pitchFamily="18" charset="0"/>
                </a:rPr>
                <m:t>𝑚𝑠</m:t>
              </m:r>
            </m:oMath>
          </a14:m>
          <a:endParaRPr lang="it-IT" sz="1800" kern="1200" dirty="0"/>
        </a:p>
      </dsp:txBody>
      <dsp:txXfrm>
        <a:off x="24089" y="1852849"/>
        <a:ext cx="5280413" cy="445278"/>
      </dsp:txXfrm>
    </dsp:sp>
    <dsp:sp modelId="{099E608C-77B9-4860-8AB6-64F606C0EDA5}">
      <dsp:nvSpPr>
        <dsp:cNvPr id="0" name=""/>
        <dsp:cNvSpPr/>
      </dsp:nvSpPr>
      <dsp:spPr>
        <a:xfrm>
          <a:off x="0" y="2365707"/>
          <a:ext cx="5328591" cy="493456"/>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it-IT" sz="1800" kern="1200" dirty="0" smtClean="0"/>
            <a:t>DT totale= 250 </a:t>
          </a:r>
          <a14:m xmlns:a14="http://schemas.microsoft.com/office/drawing/2010/main">
            <m:oMath xmlns:m="http://schemas.openxmlformats.org/officeDocument/2006/math">
              <m:r>
                <a:rPr lang="it-IT" sz="1800" i="1" kern="1200" dirty="0" smtClean="0">
                  <a:latin typeface="Cambria Math" panose="02040503050406030204" pitchFamily="18" charset="0"/>
                </a:rPr>
                <m:t>𝑚𝑠</m:t>
              </m:r>
            </m:oMath>
          </a14:m>
          <a:endParaRPr lang="it-IT" sz="1800" kern="1200" dirty="0"/>
        </a:p>
      </dsp:txBody>
      <dsp:txXfrm>
        <a:off x="24089" y="2389796"/>
        <a:ext cx="5280413" cy="4452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B1608-71BD-4B18-9E77-487EB67E2291}">
      <dsp:nvSpPr>
        <dsp:cNvPr id="0" name=""/>
        <dsp:cNvSpPr/>
      </dsp:nvSpPr>
      <dsp:spPr>
        <a:xfrm>
          <a:off x="0" y="229017"/>
          <a:ext cx="5904656" cy="134630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rtl="0">
            <a:lnSpc>
              <a:spcPct val="90000"/>
            </a:lnSpc>
            <a:spcBef>
              <a:spcPct val="0"/>
            </a:spcBef>
            <a:spcAft>
              <a:spcPct val="35000"/>
            </a:spcAft>
          </a:pPr>
          <a:r>
            <a:rPr lang="it-IT" sz="1900" kern="1200" dirty="0" smtClean="0"/>
            <a:t>Il permesso di lavoro venga rilasciato nel luogo in cui dovrà essere fatto il lavoro. </a:t>
          </a:r>
          <a:endParaRPr lang="it-IT" sz="1900" kern="1200" dirty="0"/>
        </a:p>
      </dsp:txBody>
      <dsp:txXfrm>
        <a:off x="65721" y="294738"/>
        <a:ext cx="5773214" cy="1214862"/>
      </dsp:txXfrm>
    </dsp:sp>
    <dsp:sp modelId="{20DC2C97-5768-432C-A735-73BD4147B016}">
      <dsp:nvSpPr>
        <dsp:cNvPr id="0" name=""/>
        <dsp:cNvSpPr/>
      </dsp:nvSpPr>
      <dsp:spPr>
        <a:xfrm>
          <a:off x="0" y="1630042"/>
          <a:ext cx="5904656" cy="1346304"/>
        </a:xfrm>
        <a:prstGeom prst="round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rtl="0">
            <a:lnSpc>
              <a:spcPct val="90000"/>
            </a:lnSpc>
            <a:spcBef>
              <a:spcPct val="0"/>
            </a:spcBef>
            <a:spcAft>
              <a:spcPct val="35000"/>
            </a:spcAft>
          </a:pPr>
          <a:r>
            <a:rPr lang="it-IT" sz="1900" kern="1200" smtClean="0"/>
            <a:t>La persona competente designata al rilascio del permesso dovrebbe spiegare il lavoro e concordare l'accuratezza e la completezza dei dettagli con la persona che fa il lavoro prima che entrambi firmino il permesso. </a:t>
          </a:r>
          <a:endParaRPr lang="it-IT" sz="1900" kern="1200"/>
        </a:p>
      </dsp:txBody>
      <dsp:txXfrm>
        <a:off x="65721" y="1695763"/>
        <a:ext cx="5773214" cy="1214862"/>
      </dsp:txXfrm>
    </dsp:sp>
    <dsp:sp modelId="{D57C45FB-ABBE-4BD9-9CC3-AD6DF4EAE33F}">
      <dsp:nvSpPr>
        <dsp:cNvPr id="0" name=""/>
        <dsp:cNvSpPr/>
      </dsp:nvSpPr>
      <dsp:spPr>
        <a:xfrm>
          <a:off x="0" y="3031066"/>
          <a:ext cx="5904656" cy="1346304"/>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rtl="0">
            <a:lnSpc>
              <a:spcPct val="90000"/>
            </a:lnSpc>
            <a:spcBef>
              <a:spcPct val="0"/>
            </a:spcBef>
            <a:spcAft>
              <a:spcPct val="35000"/>
            </a:spcAft>
          </a:pPr>
          <a:r>
            <a:rPr lang="it-IT" sz="1900" kern="1200" smtClean="0"/>
            <a:t>La persona che rilascia il permesso deve essere sicura che tutte le misure necessarie siano state prese per rendere l’apparecchiatura in sicurezza. </a:t>
          </a:r>
          <a:endParaRPr lang="it-IT" sz="1900" kern="1200"/>
        </a:p>
      </dsp:txBody>
      <dsp:txXfrm>
        <a:off x="65721" y="3096787"/>
        <a:ext cx="5773214" cy="121486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DC1D3-E7C3-4E3A-9973-0C84A03E1211}">
      <dsp:nvSpPr>
        <dsp:cNvPr id="0" name=""/>
        <dsp:cNvSpPr/>
      </dsp:nvSpPr>
      <dsp:spPr>
        <a:xfrm>
          <a:off x="0" y="66870"/>
          <a:ext cx="7056784" cy="1099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it-IT" sz="2000" kern="1200" smtClean="0"/>
            <a:t>Ogni cavo elettrico di un impianto, che si tratti di un motore, generatore, interruttore, trasformatore, ecc. risulta accuratamente coperto con qualche forma di isolante elettrico. </a:t>
          </a:r>
          <a:endParaRPr lang="it-IT" sz="2000" kern="1200"/>
        </a:p>
      </dsp:txBody>
      <dsp:txXfrm>
        <a:off x="53688" y="120558"/>
        <a:ext cx="6949408" cy="992424"/>
      </dsp:txXfrm>
    </dsp:sp>
    <dsp:sp modelId="{38B2D2BC-7669-4D7A-81F1-6AEA3B2900E3}">
      <dsp:nvSpPr>
        <dsp:cNvPr id="0" name=""/>
        <dsp:cNvSpPr/>
      </dsp:nvSpPr>
      <dsp:spPr>
        <a:xfrm>
          <a:off x="0" y="1224270"/>
          <a:ext cx="7056784" cy="1099800"/>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it-IT" sz="2000" kern="1200" smtClean="0"/>
            <a:t>Il cavo stesso è di solito di rame o di alluminio, noti per essere buoni conduttori di corrente elettrica atti ad alimentare le utenze.</a:t>
          </a:r>
          <a:endParaRPr lang="it-IT" sz="2000" kern="1200"/>
        </a:p>
      </dsp:txBody>
      <dsp:txXfrm>
        <a:off x="53688" y="1277958"/>
        <a:ext cx="6949408" cy="992424"/>
      </dsp:txXfrm>
    </dsp:sp>
    <dsp:sp modelId="{9CEC514C-08C1-4C6F-8C4E-A67F1DDC41E1}">
      <dsp:nvSpPr>
        <dsp:cNvPr id="0" name=""/>
        <dsp:cNvSpPr/>
      </dsp:nvSpPr>
      <dsp:spPr>
        <a:xfrm>
          <a:off x="0" y="2381670"/>
          <a:ext cx="7056784" cy="109980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it-IT" sz="2000" kern="1200" smtClean="0"/>
            <a:t>Un materiale isolante è invece, l’opposto di un conduttore; ossia resiste alla corrente e la mantiene nel suo percorso lungo lo stesso.</a:t>
          </a:r>
          <a:endParaRPr lang="it-IT" sz="2000" kern="1200"/>
        </a:p>
      </dsp:txBody>
      <dsp:txXfrm>
        <a:off x="53688" y="2435358"/>
        <a:ext cx="6949408" cy="9924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F0C6E-9E1D-4F4B-A1F8-255894560875}">
      <dsp:nvSpPr>
        <dsp:cNvPr id="0" name=""/>
        <dsp:cNvSpPr/>
      </dsp:nvSpPr>
      <dsp:spPr>
        <a:xfrm>
          <a:off x="0" y="96432"/>
          <a:ext cx="7416824" cy="106287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rtl="0">
            <a:lnSpc>
              <a:spcPct val="90000"/>
            </a:lnSpc>
            <a:spcBef>
              <a:spcPct val="0"/>
            </a:spcBef>
            <a:spcAft>
              <a:spcPct val="35000"/>
            </a:spcAft>
          </a:pPr>
          <a:r>
            <a:rPr lang="it-IT" sz="1900" kern="1200" dirty="0" smtClean="0"/>
            <a:t>I LAVORI SU IMPIANTI ELETTRICI SONO REGOLATI DA LEGGI E NORME TECNICHE</a:t>
          </a:r>
          <a:endParaRPr lang="it-IT" sz="1900" kern="1200" dirty="0"/>
        </a:p>
      </dsp:txBody>
      <dsp:txXfrm>
        <a:off x="51885" y="148317"/>
        <a:ext cx="7313054" cy="959101"/>
      </dsp:txXfrm>
    </dsp:sp>
    <dsp:sp modelId="{77C70FA6-C7DA-42B9-B79E-74133DE5B64F}">
      <dsp:nvSpPr>
        <dsp:cNvPr id="0" name=""/>
        <dsp:cNvSpPr/>
      </dsp:nvSpPr>
      <dsp:spPr>
        <a:xfrm>
          <a:off x="0" y="1241385"/>
          <a:ext cx="7416824" cy="1062871"/>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rtl="0">
            <a:lnSpc>
              <a:spcPct val="90000"/>
            </a:lnSpc>
            <a:spcBef>
              <a:spcPct val="0"/>
            </a:spcBef>
            <a:spcAft>
              <a:spcPct val="35000"/>
            </a:spcAft>
          </a:pPr>
          <a:r>
            <a:rPr lang="it-IT" sz="1900" kern="1200" dirty="0" smtClean="0"/>
            <a:t>IN ITALIA LE NORME SONO EMESSE DAL COMITATO ELETTROTECNICO ITALIANO (CEI) CHE SEGUE LE IMPOSTAZIONI DEL COMITATO EUROPEO DI NORMAZIONE ELETTROTECNICA (CENELEC).</a:t>
          </a:r>
          <a:endParaRPr lang="it-IT" sz="1900" kern="1200" dirty="0"/>
        </a:p>
      </dsp:txBody>
      <dsp:txXfrm>
        <a:off x="51885" y="1293270"/>
        <a:ext cx="7313054" cy="959101"/>
      </dsp:txXfrm>
    </dsp:sp>
    <dsp:sp modelId="{53431428-7E9B-4933-AAF1-7BC4DE0CF56B}">
      <dsp:nvSpPr>
        <dsp:cNvPr id="0" name=""/>
        <dsp:cNvSpPr/>
      </dsp:nvSpPr>
      <dsp:spPr>
        <a:xfrm>
          <a:off x="0" y="2402682"/>
          <a:ext cx="7416824" cy="1062871"/>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rtl="0">
            <a:lnSpc>
              <a:spcPct val="90000"/>
            </a:lnSpc>
            <a:spcBef>
              <a:spcPct val="0"/>
            </a:spcBef>
            <a:spcAft>
              <a:spcPct val="35000"/>
            </a:spcAft>
          </a:pPr>
          <a:r>
            <a:rPr lang="it-IT" sz="1900" kern="1200" dirty="0" smtClean="0"/>
            <a:t>INFINE, DOBBIAMO CONSIDERARE I REGOLAMENTI DEI REGISTRI DI CLASSIFICA</a:t>
          </a:r>
          <a:endParaRPr lang="it-IT" sz="1900" kern="1200" dirty="0"/>
        </a:p>
      </dsp:txBody>
      <dsp:txXfrm>
        <a:off x="51885" y="2454567"/>
        <a:ext cx="7313054" cy="959101"/>
      </dsp:txXfrm>
    </dsp:sp>
    <dsp:sp modelId="{3C3096A7-8A45-42DB-88A2-0862FC93F5E5}">
      <dsp:nvSpPr>
        <dsp:cNvPr id="0" name=""/>
        <dsp:cNvSpPr/>
      </dsp:nvSpPr>
      <dsp:spPr>
        <a:xfrm>
          <a:off x="0" y="3545640"/>
          <a:ext cx="7416824" cy="1062871"/>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it-IT" sz="1900" kern="1200" dirty="0" smtClean="0"/>
            <a:t>LE CONDIZIONI AMBIENTALI A BORDO POSSONO RISULTANO DIVERSE RISPETTO ALLE CONDIZIONI DI SERVIZIO IN AMBIENTI INDUSTRIALI TERRESTRI;</a:t>
          </a:r>
          <a:endParaRPr lang="it-IT" sz="1900" kern="1200" dirty="0"/>
        </a:p>
      </dsp:txBody>
      <dsp:txXfrm>
        <a:off x="51885" y="3597525"/>
        <a:ext cx="7313054" cy="9591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4C5B3-E720-44FD-92F9-3F947FFBAE56}">
      <dsp:nvSpPr>
        <dsp:cNvPr id="0" name=""/>
        <dsp:cNvSpPr/>
      </dsp:nvSpPr>
      <dsp:spPr>
        <a:xfrm>
          <a:off x="424897" y="0"/>
          <a:ext cx="4815500" cy="40640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8054E2-7B34-452C-B616-9AE3DE4B7276}">
      <dsp:nvSpPr>
        <dsp:cNvPr id="0" name=""/>
        <dsp:cNvSpPr/>
      </dsp:nvSpPr>
      <dsp:spPr>
        <a:xfrm>
          <a:off x="955025" y="1219199"/>
          <a:ext cx="2847521" cy="1625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it-IT" sz="2300" kern="1200" dirty="0" smtClean="0"/>
            <a:t>Preservare le condizioni di progetto senza manomissioni</a:t>
          </a:r>
          <a:endParaRPr lang="it-IT" sz="2300" kern="1200" dirty="0"/>
        </a:p>
      </dsp:txBody>
      <dsp:txXfrm>
        <a:off x="1034380" y="1298554"/>
        <a:ext cx="2688811" cy="14668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D3196-3C51-447A-AB85-C893231CA16A}">
      <dsp:nvSpPr>
        <dsp:cNvPr id="0" name=""/>
        <dsp:cNvSpPr/>
      </dsp:nvSpPr>
      <dsp:spPr>
        <a:xfrm>
          <a:off x="0" y="65242"/>
          <a:ext cx="4572000" cy="19562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it-IT" sz="1900" kern="1200" smtClean="0"/>
            <a:t>L’adozione di opportuni precauzioni e dispositivi che le norme e le leggi ci impongono o che lo sviluppo tecnico ci mette a disposizione, garantisce quel </a:t>
          </a:r>
          <a:r>
            <a:rPr lang="it-IT" sz="1900" b="1" kern="1200" smtClean="0"/>
            <a:t>“LIVELLO DI SICUREZZA ACCETTABILE”</a:t>
          </a:r>
          <a:r>
            <a:rPr lang="it-IT" sz="1900" kern="1200" smtClean="0"/>
            <a:t> che </a:t>
          </a:r>
          <a:r>
            <a:rPr lang="it-IT" sz="1900" b="1" i="1" kern="1200" smtClean="0"/>
            <a:t>comunque non potrà mai essere assoluto.</a:t>
          </a:r>
          <a:endParaRPr lang="it-IT" sz="1900" kern="1200"/>
        </a:p>
      </dsp:txBody>
      <dsp:txXfrm>
        <a:off x="95496" y="160738"/>
        <a:ext cx="4381008" cy="17652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79EB2-45B0-4563-B6A8-8A86294D43D4}">
      <dsp:nvSpPr>
        <dsp:cNvPr id="0" name=""/>
        <dsp:cNvSpPr/>
      </dsp:nvSpPr>
      <dsp:spPr>
        <a:xfrm>
          <a:off x="0" y="27971"/>
          <a:ext cx="5904656" cy="256485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just" defTabSz="1111250" rtl="0">
            <a:lnSpc>
              <a:spcPct val="90000"/>
            </a:lnSpc>
            <a:spcBef>
              <a:spcPct val="0"/>
            </a:spcBef>
            <a:spcAft>
              <a:spcPct val="35000"/>
            </a:spcAft>
          </a:pPr>
          <a:r>
            <a:rPr lang="it-IT" sz="2500" kern="1200" dirty="0" smtClean="0"/>
            <a:t>Si parla di lavori elettrici se la persona svolge attività durante le quali compie movimenti, manovra oggetti, aziona dispositivi ecc. in presenza di parti attive.</a:t>
          </a:r>
          <a:endParaRPr lang="it-IT" sz="2500" kern="1200" dirty="0"/>
        </a:p>
      </dsp:txBody>
      <dsp:txXfrm>
        <a:off x="125206" y="153177"/>
        <a:ext cx="5654244" cy="2314447"/>
      </dsp:txXfrm>
    </dsp:sp>
    <dsp:sp modelId="{E12BE376-FE42-4F44-92F4-8A7F6A2492A2}">
      <dsp:nvSpPr>
        <dsp:cNvPr id="0" name=""/>
        <dsp:cNvSpPr/>
      </dsp:nvSpPr>
      <dsp:spPr>
        <a:xfrm>
          <a:off x="0" y="2664830"/>
          <a:ext cx="5904656" cy="2564859"/>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just" defTabSz="1111250" rtl="0">
            <a:lnSpc>
              <a:spcPct val="90000"/>
            </a:lnSpc>
            <a:spcBef>
              <a:spcPct val="0"/>
            </a:spcBef>
            <a:spcAft>
              <a:spcPct val="35000"/>
            </a:spcAft>
          </a:pPr>
          <a:r>
            <a:rPr lang="it-IT" sz="2500" kern="1200" dirty="0" smtClean="0"/>
            <a:t>Se la persona fosse immobile vicino alle parti attive, la distanza di sicurezza sarebbe quella di isolamento in aria (distanza elettrica) L’attività giustifica la maggiorazione di distanza (distanza ergonomica)</a:t>
          </a:r>
          <a:endParaRPr lang="it-IT" sz="2500" kern="1200" dirty="0"/>
        </a:p>
      </dsp:txBody>
      <dsp:txXfrm>
        <a:off x="125206" y="2790036"/>
        <a:ext cx="5654244" cy="23144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33953-3E61-414E-B2B7-B563F2F8BEA4}">
      <dsp:nvSpPr>
        <dsp:cNvPr id="0" name=""/>
        <dsp:cNvSpPr/>
      </dsp:nvSpPr>
      <dsp:spPr>
        <a:xfrm>
          <a:off x="0" y="11107"/>
          <a:ext cx="7200800" cy="9149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just" defTabSz="1022350" rtl="0">
            <a:lnSpc>
              <a:spcPct val="90000"/>
            </a:lnSpc>
            <a:spcBef>
              <a:spcPct val="0"/>
            </a:spcBef>
            <a:spcAft>
              <a:spcPct val="35000"/>
            </a:spcAft>
          </a:pPr>
          <a:r>
            <a:rPr lang="it-IT" sz="2300" kern="1200" dirty="0" smtClean="0"/>
            <a:t>Adottare misure contro la richiusura intempestiva del dispositivo di sezionamento</a:t>
          </a:r>
          <a:endParaRPr lang="it-IT" sz="2300" kern="1200" dirty="0"/>
        </a:p>
      </dsp:txBody>
      <dsp:txXfrm>
        <a:off x="44664" y="55771"/>
        <a:ext cx="7111472" cy="825612"/>
      </dsp:txXfrm>
    </dsp:sp>
    <dsp:sp modelId="{A655EC08-E0B3-4B90-9926-DE9FC6A27F4B}">
      <dsp:nvSpPr>
        <dsp:cNvPr id="0" name=""/>
        <dsp:cNvSpPr/>
      </dsp:nvSpPr>
      <dsp:spPr>
        <a:xfrm>
          <a:off x="0" y="992287"/>
          <a:ext cx="7200800" cy="91494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just" defTabSz="1022350" rtl="0">
            <a:lnSpc>
              <a:spcPct val="90000"/>
            </a:lnSpc>
            <a:spcBef>
              <a:spcPct val="0"/>
            </a:spcBef>
            <a:spcAft>
              <a:spcPct val="35000"/>
            </a:spcAft>
          </a:pPr>
          <a:r>
            <a:rPr lang="it-IT" sz="2300" kern="1200" dirty="0" smtClean="0"/>
            <a:t>Verificare l’assenza di tensione collegamento a terra e in cortocircuito delle parti attive sezionate</a:t>
          </a:r>
          <a:endParaRPr lang="it-IT" sz="2300" kern="1200" dirty="0"/>
        </a:p>
      </dsp:txBody>
      <dsp:txXfrm>
        <a:off x="44664" y="1036951"/>
        <a:ext cx="7111472" cy="8256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15CEF-82B4-481F-8E21-3A97246BFB7F}" type="datetimeFigureOut">
              <a:rPr lang="it-IT" smtClean="0"/>
              <a:pPr/>
              <a:t>23.07.2020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F91A68-5050-486E-8B7C-48F6AF9F8C9F}" type="slidenum">
              <a:rPr lang="it-IT" smtClean="0"/>
              <a:pPr/>
              <a:t>‹N›</a:t>
            </a:fld>
            <a:endParaRPr lang="it-IT"/>
          </a:p>
        </p:txBody>
      </p:sp>
    </p:spTree>
    <p:extLst>
      <p:ext uri="{BB962C8B-B14F-4D97-AF65-F5344CB8AC3E}">
        <p14:creationId xmlns:p14="http://schemas.microsoft.com/office/powerpoint/2010/main" val="175924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STCW Code (2010) Section A-VIII/2, Parts 2, 3 &amp; 4 and further emphasizes</a:t>
            </a:r>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a:t>
            </a:fld>
            <a:endParaRPr lang="it-IT"/>
          </a:p>
        </p:txBody>
      </p:sp>
    </p:spTree>
    <p:extLst>
      <p:ext uri="{BB962C8B-B14F-4D97-AF65-F5344CB8AC3E}">
        <p14:creationId xmlns:p14="http://schemas.microsoft.com/office/powerpoint/2010/main" val="2427309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23</a:t>
            </a:fld>
            <a:endParaRPr lang="it-IT"/>
          </a:p>
        </p:txBody>
      </p:sp>
    </p:spTree>
    <p:extLst>
      <p:ext uri="{BB962C8B-B14F-4D97-AF65-F5344CB8AC3E}">
        <p14:creationId xmlns:p14="http://schemas.microsoft.com/office/powerpoint/2010/main" val="42716442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119</a:t>
            </a:fld>
            <a:endParaRPr lang="it-IT"/>
          </a:p>
        </p:txBody>
      </p:sp>
    </p:spTree>
    <p:extLst>
      <p:ext uri="{BB962C8B-B14F-4D97-AF65-F5344CB8AC3E}">
        <p14:creationId xmlns:p14="http://schemas.microsoft.com/office/powerpoint/2010/main" val="19620463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120</a:t>
            </a:fld>
            <a:endParaRPr lang="it-IT"/>
          </a:p>
        </p:txBody>
      </p:sp>
    </p:spTree>
    <p:extLst>
      <p:ext uri="{BB962C8B-B14F-4D97-AF65-F5344CB8AC3E}">
        <p14:creationId xmlns:p14="http://schemas.microsoft.com/office/powerpoint/2010/main" val="17435534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121</a:t>
            </a:fld>
            <a:endParaRPr lang="it-IT"/>
          </a:p>
        </p:txBody>
      </p:sp>
    </p:spTree>
    <p:extLst>
      <p:ext uri="{BB962C8B-B14F-4D97-AF65-F5344CB8AC3E}">
        <p14:creationId xmlns:p14="http://schemas.microsoft.com/office/powerpoint/2010/main" val="29477090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122</a:t>
            </a:fld>
            <a:endParaRPr lang="it-IT"/>
          </a:p>
        </p:txBody>
      </p:sp>
    </p:spTree>
    <p:extLst>
      <p:ext uri="{BB962C8B-B14F-4D97-AF65-F5344CB8AC3E}">
        <p14:creationId xmlns:p14="http://schemas.microsoft.com/office/powerpoint/2010/main" val="24852455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123</a:t>
            </a:fld>
            <a:endParaRPr lang="it-IT"/>
          </a:p>
        </p:txBody>
      </p:sp>
    </p:spTree>
    <p:extLst>
      <p:ext uri="{BB962C8B-B14F-4D97-AF65-F5344CB8AC3E}">
        <p14:creationId xmlns:p14="http://schemas.microsoft.com/office/powerpoint/2010/main" val="21171198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124</a:t>
            </a:fld>
            <a:endParaRPr lang="it-IT"/>
          </a:p>
        </p:txBody>
      </p:sp>
    </p:spTree>
    <p:extLst>
      <p:ext uri="{BB962C8B-B14F-4D97-AF65-F5344CB8AC3E}">
        <p14:creationId xmlns:p14="http://schemas.microsoft.com/office/powerpoint/2010/main" val="26600518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125</a:t>
            </a:fld>
            <a:endParaRPr lang="it-IT"/>
          </a:p>
        </p:txBody>
      </p:sp>
    </p:spTree>
    <p:extLst>
      <p:ext uri="{BB962C8B-B14F-4D97-AF65-F5344CB8AC3E}">
        <p14:creationId xmlns:p14="http://schemas.microsoft.com/office/powerpoint/2010/main" val="37248355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126</a:t>
            </a:fld>
            <a:endParaRPr lang="it-IT"/>
          </a:p>
        </p:txBody>
      </p:sp>
    </p:spTree>
    <p:extLst>
      <p:ext uri="{BB962C8B-B14F-4D97-AF65-F5344CB8AC3E}">
        <p14:creationId xmlns:p14="http://schemas.microsoft.com/office/powerpoint/2010/main" val="24641735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127</a:t>
            </a:fld>
            <a:endParaRPr lang="it-IT"/>
          </a:p>
        </p:txBody>
      </p:sp>
    </p:spTree>
    <p:extLst>
      <p:ext uri="{BB962C8B-B14F-4D97-AF65-F5344CB8AC3E}">
        <p14:creationId xmlns:p14="http://schemas.microsoft.com/office/powerpoint/2010/main" val="39983543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128</a:t>
            </a:fld>
            <a:endParaRPr lang="it-IT"/>
          </a:p>
        </p:txBody>
      </p:sp>
    </p:spTree>
    <p:extLst>
      <p:ext uri="{BB962C8B-B14F-4D97-AF65-F5344CB8AC3E}">
        <p14:creationId xmlns:p14="http://schemas.microsoft.com/office/powerpoint/2010/main" val="2175955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24</a:t>
            </a:fld>
            <a:endParaRPr lang="it-IT"/>
          </a:p>
        </p:txBody>
      </p:sp>
    </p:spTree>
    <p:extLst>
      <p:ext uri="{BB962C8B-B14F-4D97-AF65-F5344CB8AC3E}">
        <p14:creationId xmlns:p14="http://schemas.microsoft.com/office/powerpoint/2010/main" val="19065185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129</a:t>
            </a:fld>
            <a:endParaRPr lang="it-IT"/>
          </a:p>
        </p:txBody>
      </p:sp>
    </p:spTree>
    <p:extLst>
      <p:ext uri="{BB962C8B-B14F-4D97-AF65-F5344CB8AC3E}">
        <p14:creationId xmlns:p14="http://schemas.microsoft.com/office/powerpoint/2010/main" val="20295552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130</a:t>
            </a:fld>
            <a:endParaRPr lang="it-IT"/>
          </a:p>
        </p:txBody>
      </p:sp>
    </p:spTree>
    <p:extLst>
      <p:ext uri="{BB962C8B-B14F-4D97-AF65-F5344CB8AC3E}">
        <p14:creationId xmlns:p14="http://schemas.microsoft.com/office/powerpoint/2010/main" val="399199353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131</a:t>
            </a:fld>
            <a:endParaRPr lang="it-IT"/>
          </a:p>
        </p:txBody>
      </p:sp>
    </p:spTree>
    <p:extLst>
      <p:ext uri="{BB962C8B-B14F-4D97-AF65-F5344CB8AC3E}">
        <p14:creationId xmlns:p14="http://schemas.microsoft.com/office/powerpoint/2010/main" val="36712973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132</a:t>
            </a:fld>
            <a:endParaRPr lang="it-IT"/>
          </a:p>
        </p:txBody>
      </p:sp>
    </p:spTree>
    <p:extLst>
      <p:ext uri="{BB962C8B-B14F-4D97-AF65-F5344CB8AC3E}">
        <p14:creationId xmlns:p14="http://schemas.microsoft.com/office/powerpoint/2010/main" val="26297884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133</a:t>
            </a:fld>
            <a:endParaRPr lang="it-IT"/>
          </a:p>
        </p:txBody>
      </p:sp>
    </p:spTree>
    <p:extLst>
      <p:ext uri="{BB962C8B-B14F-4D97-AF65-F5344CB8AC3E}">
        <p14:creationId xmlns:p14="http://schemas.microsoft.com/office/powerpoint/2010/main" val="963974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134</a:t>
            </a:fld>
            <a:endParaRPr lang="it-IT"/>
          </a:p>
        </p:txBody>
      </p:sp>
    </p:spTree>
    <p:extLst>
      <p:ext uri="{BB962C8B-B14F-4D97-AF65-F5344CB8AC3E}">
        <p14:creationId xmlns:p14="http://schemas.microsoft.com/office/powerpoint/2010/main" val="29948768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135</a:t>
            </a:fld>
            <a:endParaRPr lang="it-IT"/>
          </a:p>
        </p:txBody>
      </p:sp>
    </p:spTree>
    <p:extLst>
      <p:ext uri="{BB962C8B-B14F-4D97-AF65-F5344CB8AC3E}">
        <p14:creationId xmlns:p14="http://schemas.microsoft.com/office/powerpoint/2010/main" val="368386260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136</a:t>
            </a:fld>
            <a:endParaRPr lang="it-IT"/>
          </a:p>
        </p:txBody>
      </p:sp>
    </p:spTree>
    <p:extLst>
      <p:ext uri="{BB962C8B-B14F-4D97-AF65-F5344CB8AC3E}">
        <p14:creationId xmlns:p14="http://schemas.microsoft.com/office/powerpoint/2010/main" val="23791364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137</a:t>
            </a:fld>
            <a:endParaRPr lang="it-IT"/>
          </a:p>
        </p:txBody>
      </p:sp>
    </p:spTree>
    <p:extLst>
      <p:ext uri="{BB962C8B-B14F-4D97-AF65-F5344CB8AC3E}">
        <p14:creationId xmlns:p14="http://schemas.microsoft.com/office/powerpoint/2010/main" val="28581688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138</a:t>
            </a:fld>
            <a:endParaRPr lang="it-IT"/>
          </a:p>
        </p:txBody>
      </p:sp>
    </p:spTree>
    <p:extLst>
      <p:ext uri="{BB962C8B-B14F-4D97-AF65-F5344CB8AC3E}">
        <p14:creationId xmlns:p14="http://schemas.microsoft.com/office/powerpoint/2010/main" val="1661126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pc="-10" dirty="0" smtClean="0">
                <a:cs typeface="Arial Unicode MS"/>
              </a:rPr>
              <a:t>N</a:t>
            </a:r>
            <a:r>
              <a:rPr lang="it-IT" spc="-5" dirty="0" smtClean="0">
                <a:cs typeface="Arial Unicode MS"/>
              </a:rPr>
              <a:t>e</a:t>
            </a:r>
            <a:r>
              <a:rPr lang="it-IT" dirty="0" smtClean="0">
                <a:cs typeface="Arial Unicode MS"/>
              </a:rPr>
              <a:t>l</a:t>
            </a:r>
            <a:r>
              <a:rPr lang="it-IT" spc="-5" dirty="0" smtClean="0">
                <a:cs typeface="Arial Unicode MS"/>
              </a:rPr>
              <a:t> </a:t>
            </a:r>
            <a:r>
              <a:rPr lang="it-IT" spc="5" dirty="0" smtClean="0">
                <a:cs typeface="Arial Unicode MS"/>
              </a:rPr>
              <a:t>s</a:t>
            </a:r>
            <a:r>
              <a:rPr lang="it-IT" spc="-5" dirty="0" smtClean="0">
                <a:cs typeface="Arial Unicode MS"/>
              </a:rPr>
              <a:t>e</a:t>
            </a:r>
            <a:r>
              <a:rPr lang="it-IT" spc="-10" dirty="0" smtClean="0">
                <a:cs typeface="Arial Unicode MS"/>
              </a:rPr>
              <a:t>t</a:t>
            </a:r>
            <a:r>
              <a:rPr lang="it-IT" spc="5" dirty="0" smtClean="0">
                <a:cs typeface="Arial Unicode MS"/>
              </a:rPr>
              <a:t>t</a:t>
            </a:r>
            <a:r>
              <a:rPr lang="it-IT" spc="-5" dirty="0" smtClean="0">
                <a:cs typeface="Arial Unicode MS"/>
              </a:rPr>
              <a:t>o</a:t>
            </a:r>
            <a:r>
              <a:rPr lang="it-IT" dirty="0" smtClean="0">
                <a:cs typeface="Arial Unicode MS"/>
              </a:rPr>
              <a:t>re</a:t>
            </a:r>
            <a:r>
              <a:rPr lang="it-IT" spc="-10" dirty="0" smtClean="0">
                <a:cs typeface="Arial Unicode MS"/>
              </a:rPr>
              <a:t> </a:t>
            </a:r>
            <a:r>
              <a:rPr lang="it-IT" spc="-5" dirty="0" smtClean="0">
                <a:cs typeface="Arial Unicode MS"/>
              </a:rPr>
              <a:t>e</a:t>
            </a:r>
            <a:r>
              <a:rPr lang="it-IT" spc="-15" dirty="0" smtClean="0">
                <a:cs typeface="Arial Unicode MS"/>
              </a:rPr>
              <a:t>l</a:t>
            </a:r>
            <a:r>
              <a:rPr lang="it-IT" spc="-5" dirty="0" smtClean="0">
                <a:cs typeface="Arial Unicode MS"/>
              </a:rPr>
              <a:t>e</a:t>
            </a:r>
            <a:r>
              <a:rPr lang="it-IT" spc="-10" dirty="0" smtClean="0">
                <a:cs typeface="Arial Unicode MS"/>
              </a:rPr>
              <a:t>t</a:t>
            </a:r>
            <a:r>
              <a:rPr lang="it-IT" spc="5" dirty="0" smtClean="0">
                <a:cs typeface="Arial Unicode MS"/>
              </a:rPr>
              <a:t>t</a:t>
            </a:r>
            <a:r>
              <a:rPr lang="it-IT" dirty="0" smtClean="0">
                <a:cs typeface="Arial Unicode MS"/>
              </a:rPr>
              <a:t>r</a:t>
            </a:r>
            <a:r>
              <a:rPr lang="it-IT" spc="-15" dirty="0" smtClean="0">
                <a:cs typeface="Arial Unicode MS"/>
              </a:rPr>
              <a:t>i</a:t>
            </a:r>
            <a:r>
              <a:rPr lang="it-IT" spc="5" dirty="0" smtClean="0">
                <a:cs typeface="Arial Unicode MS"/>
              </a:rPr>
              <a:t>c</a:t>
            </a:r>
            <a:r>
              <a:rPr lang="it-IT" dirty="0" smtClean="0">
                <a:cs typeface="Arial Unicode MS"/>
              </a:rPr>
              <a:t>o</a:t>
            </a:r>
            <a:r>
              <a:rPr lang="it-IT" spc="-10" dirty="0" smtClean="0">
                <a:cs typeface="Arial Unicode MS"/>
              </a:rPr>
              <a:t> </a:t>
            </a:r>
            <a:r>
              <a:rPr lang="it-IT" spc="-5" dirty="0" smtClean="0">
                <a:cs typeface="Arial Unicode MS"/>
              </a:rPr>
              <a:t>l</a:t>
            </a:r>
            <a:r>
              <a:rPr lang="it-IT" dirty="0" smtClean="0">
                <a:cs typeface="Arial Unicode MS"/>
              </a:rPr>
              <a:t>e</a:t>
            </a:r>
            <a:r>
              <a:rPr lang="it-IT" spc="-10" dirty="0" smtClean="0">
                <a:cs typeface="Arial Unicode MS"/>
              </a:rPr>
              <a:t> </a:t>
            </a:r>
            <a:r>
              <a:rPr lang="it-IT" spc="-5" dirty="0" smtClean="0">
                <a:cs typeface="Arial Unicode MS"/>
              </a:rPr>
              <a:t>n</a:t>
            </a:r>
            <a:r>
              <a:rPr lang="it-IT" spc="-15" dirty="0" smtClean="0">
                <a:cs typeface="Arial Unicode MS"/>
              </a:rPr>
              <a:t>o</a:t>
            </a:r>
            <a:r>
              <a:rPr lang="it-IT" dirty="0" smtClean="0">
                <a:cs typeface="Arial Unicode MS"/>
              </a:rPr>
              <a:t>r</a:t>
            </a:r>
            <a:r>
              <a:rPr lang="it-IT" spc="-10" dirty="0" smtClean="0">
                <a:cs typeface="Arial Unicode MS"/>
              </a:rPr>
              <a:t>m</a:t>
            </a:r>
            <a:r>
              <a:rPr lang="it-IT" dirty="0" smtClean="0">
                <a:cs typeface="Arial Unicode MS"/>
              </a:rPr>
              <a:t>e</a:t>
            </a:r>
            <a:r>
              <a:rPr lang="it-IT" spc="-5" dirty="0" smtClean="0">
                <a:cs typeface="Arial Unicode MS"/>
              </a:rPr>
              <a:t> </a:t>
            </a:r>
            <a:r>
              <a:rPr lang="it-IT" spc="5" dirty="0" smtClean="0">
                <a:cs typeface="Arial Unicode MS"/>
              </a:rPr>
              <a:t>s</a:t>
            </a:r>
            <a:r>
              <a:rPr lang="it-IT" dirty="0" smtClean="0">
                <a:cs typeface="Arial Unicode MS"/>
              </a:rPr>
              <a:t>i</a:t>
            </a:r>
            <a:r>
              <a:rPr lang="it-IT" spc="-5" dirty="0" smtClean="0">
                <a:cs typeface="Arial Unicode MS"/>
              </a:rPr>
              <a:t> d</a:t>
            </a:r>
            <a:r>
              <a:rPr lang="it-IT" spc="-15" dirty="0" smtClean="0">
                <a:cs typeface="Arial Unicode MS"/>
              </a:rPr>
              <a:t>i</a:t>
            </a:r>
            <a:r>
              <a:rPr lang="it-IT" spc="5" dirty="0" smtClean="0">
                <a:cs typeface="Arial Unicode MS"/>
              </a:rPr>
              <a:t>v</a:t>
            </a:r>
            <a:r>
              <a:rPr lang="it-IT" dirty="0" smtClean="0">
                <a:cs typeface="Arial Unicode MS"/>
              </a:rPr>
              <a:t>i</a:t>
            </a:r>
            <a:r>
              <a:rPr lang="it-IT" spc="-5" dirty="0" smtClean="0">
                <a:cs typeface="Arial Unicode MS"/>
              </a:rPr>
              <a:t>do</a:t>
            </a:r>
            <a:r>
              <a:rPr lang="it-IT" spc="-15" dirty="0" smtClean="0">
                <a:cs typeface="Arial Unicode MS"/>
              </a:rPr>
              <a:t>n</a:t>
            </a:r>
            <a:r>
              <a:rPr lang="it-IT" dirty="0" smtClean="0">
                <a:cs typeface="Arial Unicode MS"/>
              </a:rPr>
              <a:t>o</a:t>
            </a:r>
            <a:r>
              <a:rPr lang="it-IT" spc="5" dirty="0" smtClean="0">
                <a:cs typeface="Arial Unicode MS"/>
              </a:rPr>
              <a:t> </a:t>
            </a:r>
            <a:r>
              <a:rPr lang="it-IT" spc="-5" dirty="0" smtClean="0">
                <a:cs typeface="Arial Unicode MS"/>
              </a:rPr>
              <a:t>in</a:t>
            </a:r>
            <a:endParaRPr lang="it-IT" dirty="0" smtClean="0">
              <a:cs typeface="Arial Unicode MS"/>
            </a:endParaRPr>
          </a:p>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25</a:t>
            </a:fld>
            <a:endParaRPr lang="it-IT"/>
          </a:p>
        </p:txBody>
      </p:sp>
    </p:spTree>
    <p:extLst>
      <p:ext uri="{BB962C8B-B14F-4D97-AF65-F5344CB8AC3E}">
        <p14:creationId xmlns:p14="http://schemas.microsoft.com/office/powerpoint/2010/main" val="15632452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139</a:t>
            </a:fld>
            <a:endParaRPr lang="it-IT"/>
          </a:p>
        </p:txBody>
      </p:sp>
    </p:spTree>
    <p:extLst>
      <p:ext uri="{BB962C8B-B14F-4D97-AF65-F5344CB8AC3E}">
        <p14:creationId xmlns:p14="http://schemas.microsoft.com/office/powerpoint/2010/main" val="21069481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140</a:t>
            </a:fld>
            <a:endParaRPr lang="it-IT"/>
          </a:p>
        </p:txBody>
      </p:sp>
    </p:spTree>
    <p:extLst>
      <p:ext uri="{BB962C8B-B14F-4D97-AF65-F5344CB8AC3E}">
        <p14:creationId xmlns:p14="http://schemas.microsoft.com/office/powerpoint/2010/main" val="11581305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141</a:t>
            </a:fld>
            <a:endParaRPr lang="it-IT"/>
          </a:p>
        </p:txBody>
      </p:sp>
    </p:spTree>
    <p:extLst>
      <p:ext uri="{BB962C8B-B14F-4D97-AF65-F5344CB8AC3E}">
        <p14:creationId xmlns:p14="http://schemas.microsoft.com/office/powerpoint/2010/main" val="149995579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142</a:t>
            </a:fld>
            <a:endParaRPr lang="it-IT"/>
          </a:p>
        </p:txBody>
      </p:sp>
    </p:spTree>
    <p:extLst>
      <p:ext uri="{BB962C8B-B14F-4D97-AF65-F5344CB8AC3E}">
        <p14:creationId xmlns:p14="http://schemas.microsoft.com/office/powerpoint/2010/main" val="385359641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143</a:t>
            </a:fld>
            <a:endParaRPr lang="it-IT"/>
          </a:p>
        </p:txBody>
      </p:sp>
    </p:spTree>
    <p:extLst>
      <p:ext uri="{BB962C8B-B14F-4D97-AF65-F5344CB8AC3E}">
        <p14:creationId xmlns:p14="http://schemas.microsoft.com/office/powerpoint/2010/main" val="19417478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144</a:t>
            </a:fld>
            <a:endParaRPr lang="it-IT"/>
          </a:p>
        </p:txBody>
      </p:sp>
    </p:spTree>
    <p:extLst>
      <p:ext uri="{BB962C8B-B14F-4D97-AF65-F5344CB8AC3E}">
        <p14:creationId xmlns:p14="http://schemas.microsoft.com/office/powerpoint/2010/main" val="203076681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145</a:t>
            </a:fld>
            <a:endParaRPr lang="it-IT"/>
          </a:p>
        </p:txBody>
      </p:sp>
    </p:spTree>
    <p:extLst>
      <p:ext uri="{BB962C8B-B14F-4D97-AF65-F5344CB8AC3E}">
        <p14:creationId xmlns:p14="http://schemas.microsoft.com/office/powerpoint/2010/main" val="29841201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146</a:t>
            </a:fld>
            <a:endParaRPr lang="it-IT"/>
          </a:p>
        </p:txBody>
      </p:sp>
    </p:spTree>
    <p:extLst>
      <p:ext uri="{BB962C8B-B14F-4D97-AF65-F5344CB8AC3E}">
        <p14:creationId xmlns:p14="http://schemas.microsoft.com/office/powerpoint/2010/main" val="174971055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147</a:t>
            </a:fld>
            <a:endParaRPr lang="it-IT"/>
          </a:p>
        </p:txBody>
      </p:sp>
    </p:spTree>
    <p:extLst>
      <p:ext uri="{BB962C8B-B14F-4D97-AF65-F5344CB8AC3E}">
        <p14:creationId xmlns:p14="http://schemas.microsoft.com/office/powerpoint/2010/main" val="108176482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148</a:t>
            </a:fld>
            <a:endParaRPr lang="it-IT"/>
          </a:p>
        </p:txBody>
      </p:sp>
    </p:spTree>
    <p:extLst>
      <p:ext uri="{BB962C8B-B14F-4D97-AF65-F5344CB8AC3E}">
        <p14:creationId xmlns:p14="http://schemas.microsoft.com/office/powerpoint/2010/main" val="495375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26</a:t>
            </a:fld>
            <a:endParaRPr lang="it-IT"/>
          </a:p>
        </p:txBody>
      </p:sp>
    </p:spTree>
    <p:extLst>
      <p:ext uri="{BB962C8B-B14F-4D97-AF65-F5344CB8AC3E}">
        <p14:creationId xmlns:p14="http://schemas.microsoft.com/office/powerpoint/2010/main" val="388268560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149</a:t>
            </a:fld>
            <a:endParaRPr lang="it-IT"/>
          </a:p>
        </p:txBody>
      </p:sp>
    </p:spTree>
    <p:extLst>
      <p:ext uri="{BB962C8B-B14F-4D97-AF65-F5344CB8AC3E}">
        <p14:creationId xmlns:p14="http://schemas.microsoft.com/office/powerpoint/2010/main" val="41229913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150</a:t>
            </a:fld>
            <a:endParaRPr lang="it-IT"/>
          </a:p>
        </p:txBody>
      </p:sp>
    </p:spTree>
    <p:extLst>
      <p:ext uri="{BB962C8B-B14F-4D97-AF65-F5344CB8AC3E}">
        <p14:creationId xmlns:p14="http://schemas.microsoft.com/office/powerpoint/2010/main" val="26141067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151</a:t>
            </a:fld>
            <a:endParaRPr lang="it-IT"/>
          </a:p>
        </p:txBody>
      </p:sp>
    </p:spTree>
    <p:extLst>
      <p:ext uri="{BB962C8B-B14F-4D97-AF65-F5344CB8AC3E}">
        <p14:creationId xmlns:p14="http://schemas.microsoft.com/office/powerpoint/2010/main" val="39996278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152</a:t>
            </a:fld>
            <a:endParaRPr lang="it-IT"/>
          </a:p>
        </p:txBody>
      </p:sp>
    </p:spTree>
    <p:extLst>
      <p:ext uri="{BB962C8B-B14F-4D97-AF65-F5344CB8AC3E}">
        <p14:creationId xmlns:p14="http://schemas.microsoft.com/office/powerpoint/2010/main" val="45033145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153</a:t>
            </a:fld>
            <a:endParaRPr lang="it-IT"/>
          </a:p>
        </p:txBody>
      </p:sp>
    </p:spTree>
    <p:extLst>
      <p:ext uri="{BB962C8B-B14F-4D97-AF65-F5344CB8AC3E}">
        <p14:creationId xmlns:p14="http://schemas.microsoft.com/office/powerpoint/2010/main" val="230763985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154</a:t>
            </a:fld>
            <a:endParaRPr lang="it-IT"/>
          </a:p>
        </p:txBody>
      </p:sp>
    </p:spTree>
    <p:extLst>
      <p:ext uri="{BB962C8B-B14F-4D97-AF65-F5344CB8AC3E}">
        <p14:creationId xmlns:p14="http://schemas.microsoft.com/office/powerpoint/2010/main" val="280630244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155</a:t>
            </a:fld>
            <a:endParaRPr lang="it-IT"/>
          </a:p>
        </p:txBody>
      </p:sp>
    </p:spTree>
    <p:extLst>
      <p:ext uri="{BB962C8B-B14F-4D97-AF65-F5344CB8AC3E}">
        <p14:creationId xmlns:p14="http://schemas.microsoft.com/office/powerpoint/2010/main" val="420145797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156</a:t>
            </a:fld>
            <a:endParaRPr lang="it-IT"/>
          </a:p>
        </p:txBody>
      </p:sp>
    </p:spTree>
    <p:extLst>
      <p:ext uri="{BB962C8B-B14F-4D97-AF65-F5344CB8AC3E}">
        <p14:creationId xmlns:p14="http://schemas.microsoft.com/office/powerpoint/2010/main" val="422541787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157</a:t>
            </a:fld>
            <a:endParaRPr lang="it-IT"/>
          </a:p>
        </p:txBody>
      </p:sp>
    </p:spTree>
    <p:extLst>
      <p:ext uri="{BB962C8B-B14F-4D97-AF65-F5344CB8AC3E}">
        <p14:creationId xmlns:p14="http://schemas.microsoft.com/office/powerpoint/2010/main" val="71390994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158</a:t>
            </a:fld>
            <a:endParaRPr lang="it-IT"/>
          </a:p>
        </p:txBody>
      </p:sp>
    </p:spTree>
    <p:extLst>
      <p:ext uri="{BB962C8B-B14F-4D97-AF65-F5344CB8AC3E}">
        <p14:creationId xmlns:p14="http://schemas.microsoft.com/office/powerpoint/2010/main" val="900980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27</a:t>
            </a:fld>
            <a:endParaRPr lang="it-IT"/>
          </a:p>
        </p:txBody>
      </p:sp>
    </p:spTree>
    <p:extLst>
      <p:ext uri="{BB962C8B-B14F-4D97-AF65-F5344CB8AC3E}">
        <p14:creationId xmlns:p14="http://schemas.microsoft.com/office/powerpoint/2010/main" val="10171657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159</a:t>
            </a:fld>
            <a:endParaRPr lang="it-IT"/>
          </a:p>
        </p:txBody>
      </p:sp>
    </p:spTree>
    <p:extLst>
      <p:ext uri="{BB962C8B-B14F-4D97-AF65-F5344CB8AC3E}">
        <p14:creationId xmlns:p14="http://schemas.microsoft.com/office/powerpoint/2010/main" val="103362316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160</a:t>
            </a:fld>
            <a:endParaRPr lang="it-IT"/>
          </a:p>
        </p:txBody>
      </p:sp>
    </p:spTree>
    <p:extLst>
      <p:ext uri="{BB962C8B-B14F-4D97-AF65-F5344CB8AC3E}">
        <p14:creationId xmlns:p14="http://schemas.microsoft.com/office/powerpoint/2010/main" val="141058965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161</a:t>
            </a:fld>
            <a:endParaRPr lang="it-IT"/>
          </a:p>
        </p:txBody>
      </p:sp>
    </p:spTree>
    <p:extLst>
      <p:ext uri="{BB962C8B-B14F-4D97-AF65-F5344CB8AC3E}">
        <p14:creationId xmlns:p14="http://schemas.microsoft.com/office/powerpoint/2010/main" val="306680347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162</a:t>
            </a:fld>
            <a:endParaRPr lang="it-IT"/>
          </a:p>
        </p:txBody>
      </p:sp>
    </p:spTree>
    <p:extLst>
      <p:ext uri="{BB962C8B-B14F-4D97-AF65-F5344CB8AC3E}">
        <p14:creationId xmlns:p14="http://schemas.microsoft.com/office/powerpoint/2010/main" val="147081933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163</a:t>
            </a:fld>
            <a:endParaRPr lang="it-IT"/>
          </a:p>
        </p:txBody>
      </p:sp>
    </p:spTree>
    <p:extLst>
      <p:ext uri="{BB962C8B-B14F-4D97-AF65-F5344CB8AC3E}">
        <p14:creationId xmlns:p14="http://schemas.microsoft.com/office/powerpoint/2010/main" val="429206421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164</a:t>
            </a:fld>
            <a:endParaRPr lang="it-IT"/>
          </a:p>
        </p:txBody>
      </p:sp>
    </p:spTree>
    <p:extLst>
      <p:ext uri="{BB962C8B-B14F-4D97-AF65-F5344CB8AC3E}">
        <p14:creationId xmlns:p14="http://schemas.microsoft.com/office/powerpoint/2010/main" val="220517974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165</a:t>
            </a:fld>
            <a:endParaRPr lang="it-IT"/>
          </a:p>
        </p:txBody>
      </p:sp>
    </p:spTree>
    <p:extLst>
      <p:ext uri="{BB962C8B-B14F-4D97-AF65-F5344CB8AC3E}">
        <p14:creationId xmlns:p14="http://schemas.microsoft.com/office/powerpoint/2010/main" val="240344526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166</a:t>
            </a:fld>
            <a:endParaRPr lang="it-IT"/>
          </a:p>
        </p:txBody>
      </p:sp>
    </p:spTree>
    <p:extLst>
      <p:ext uri="{BB962C8B-B14F-4D97-AF65-F5344CB8AC3E}">
        <p14:creationId xmlns:p14="http://schemas.microsoft.com/office/powerpoint/2010/main" val="291890772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167</a:t>
            </a:fld>
            <a:endParaRPr lang="it-IT"/>
          </a:p>
        </p:txBody>
      </p:sp>
    </p:spTree>
    <p:extLst>
      <p:ext uri="{BB962C8B-B14F-4D97-AF65-F5344CB8AC3E}">
        <p14:creationId xmlns:p14="http://schemas.microsoft.com/office/powerpoint/2010/main" val="1057041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168</a:t>
            </a:fld>
            <a:endParaRPr lang="it-IT"/>
          </a:p>
        </p:txBody>
      </p:sp>
    </p:spTree>
    <p:extLst>
      <p:ext uri="{BB962C8B-B14F-4D97-AF65-F5344CB8AC3E}">
        <p14:creationId xmlns:p14="http://schemas.microsoft.com/office/powerpoint/2010/main" val="3352867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28</a:t>
            </a:fld>
            <a:endParaRPr lang="it-IT"/>
          </a:p>
        </p:txBody>
      </p:sp>
    </p:spTree>
    <p:extLst>
      <p:ext uri="{BB962C8B-B14F-4D97-AF65-F5344CB8AC3E}">
        <p14:creationId xmlns:p14="http://schemas.microsoft.com/office/powerpoint/2010/main" val="382165603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169</a:t>
            </a:fld>
            <a:endParaRPr lang="it-IT"/>
          </a:p>
        </p:txBody>
      </p:sp>
    </p:spTree>
    <p:extLst>
      <p:ext uri="{BB962C8B-B14F-4D97-AF65-F5344CB8AC3E}">
        <p14:creationId xmlns:p14="http://schemas.microsoft.com/office/powerpoint/2010/main" val="16850136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170</a:t>
            </a:fld>
            <a:endParaRPr lang="it-IT"/>
          </a:p>
        </p:txBody>
      </p:sp>
    </p:spTree>
    <p:extLst>
      <p:ext uri="{BB962C8B-B14F-4D97-AF65-F5344CB8AC3E}">
        <p14:creationId xmlns:p14="http://schemas.microsoft.com/office/powerpoint/2010/main" val="377416466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171</a:t>
            </a:fld>
            <a:endParaRPr lang="it-IT"/>
          </a:p>
        </p:txBody>
      </p:sp>
    </p:spTree>
    <p:extLst>
      <p:ext uri="{BB962C8B-B14F-4D97-AF65-F5344CB8AC3E}">
        <p14:creationId xmlns:p14="http://schemas.microsoft.com/office/powerpoint/2010/main" val="340023573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172</a:t>
            </a:fld>
            <a:endParaRPr lang="it-IT"/>
          </a:p>
        </p:txBody>
      </p:sp>
    </p:spTree>
    <p:extLst>
      <p:ext uri="{BB962C8B-B14F-4D97-AF65-F5344CB8AC3E}">
        <p14:creationId xmlns:p14="http://schemas.microsoft.com/office/powerpoint/2010/main" val="119019726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173</a:t>
            </a:fld>
            <a:endParaRPr lang="it-IT"/>
          </a:p>
        </p:txBody>
      </p:sp>
    </p:spTree>
    <p:extLst>
      <p:ext uri="{BB962C8B-B14F-4D97-AF65-F5344CB8AC3E}">
        <p14:creationId xmlns:p14="http://schemas.microsoft.com/office/powerpoint/2010/main" val="334708270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174</a:t>
            </a:fld>
            <a:endParaRPr lang="it-IT"/>
          </a:p>
        </p:txBody>
      </p:sp>
    </p:spTree>
    <p:extLst>
      <p:ext uri="{BB962C8B-B14F-4D97-AF65-F5344CB8AC3E}">
        <p14:creationId xmlns:p14="http://schemas.microsoft.com/office/powerpoint/2010/main" val="142923239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175</a:t>
            </a:fld>
            <a:endParaRPr lang="it-IT"/>
          </a:p>
        </p:txBody>
      </p:sp>
    </p:spTree>
    <p:extLst>
      <p:ext uri="{BB962C8B-B14F-4D97-AF65-F5344CB8AC3E}">
        <p14:creationId xmlns:p14="http://schemas.microsoft.com/office/powerpoint/2010/main" val="293208011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176</a:t>
            </a:fld>
            <a:endParaRPr lang="it-IT"/>
          </a:p>
        </p:txBody>
      </p:sp>
    </p:spTree>
    <p:extLst>
      <p:ext uri="{BB962C8B-B14F-4D97-AF65-F5344CB8AC3E}">
        <p14:creationId xmlns:p14="http://schemas.microsoft.com/office/powerpoint/2010/main" val="406672289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177</a:t>
            </a:fld>
            <a:endParaRPr lang="it-IT"/>
          </a:p>
        </p:txBody>
      </p:sp>
    </p:spTree>
    <p:extLst>
      <p:ext uri="{BB962C8B-B14F-4D97-AF65-F5344CB8AC3E}">
        <p14:creationId xmlns:p14="http://schemas.microsoft.com/office/powerpoint/2010/main" val="332799550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178</a:t>
            </a:fld>
            <a:endParaRPr lang="it-IT"/>
          </a:p>
        </p:txBody>
      </p:sp>
    </p:spTree>
    <p:extLst>
      <p:ext uri="{BB962C8B-B14F-4D97-AF65-F5344CB8AC3E}">
        <p14:creationId xmlns:p14="http://schemas.microsoft.com/office/powerpoint/2010/main" val="324914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29</a:t>
            </a:fld>
            <a:endParaRPr lang="it-IT"/>
          </a:p>
        </p:txBody>
      </p:sp>
    </p:spTree>
    <p:extLst>
      <p:ext uri="{BB962C8B-B14F-4D97-AF65-F5344CB8AC3E}">
        <p14:creationId xmlns:p14="http://schemas.microsoft.com/office/powerpoint/2010/main" val="62313244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185</a:t>
            </a:fld>
            <a:endParaRPr lang="it-IT"/>
          </a:p>
        </p:txBody>
      </p:sp>
    </p:spTree>
    <p:extLst>
      <p:ext uri="{BB962C8B-B14F-4D97-AF65-F5344CB8AC3E}">
        <p14:creationId xmlns:p14="http://schemas.microsoft.com/office/powerpoint/2010/main" val="107069885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186</a:t>
            </a:fld>
            <a:endParaRPr lang="it-IT"/>
          </a:p>
        </p:txBody>
      </p:sp>
    </p:spTree>
    <p:extLst>
      <p:ext uri="{BB962C8B-B14F-4D97-AF65-F5344CB8AC3E}">
        <p14:creationId xmlns:p14="http://schemas.microsoft.com/office/powerpoint/2010/main" val="369267977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187</a:t>
            </a:fld>
            <a:endParaRPr lang="it-IT"/>
          </a:p>
        </p:txBody>
      </p:sp>
    </p:spTree>
    <p:extLst>
      <p:ext uri="{BB962C8B-B14F-4D97-AF65-F5344CB8AC3E}">
        <p14:creationId xmlns:p14="http://schemas.microsoft.com/office/powerpoint/2010/main" val="71716272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188</a:t>
            </a:fld>
            <a:endParaRPr lang="it-IT"/>
          </a:p>
        </p:txBody>
      </p:sp>
    </p:spTree>
    <p:extLst>
      <p:ext uri="{BB962C8B-B14F-4D97-AF65-F5344CB8AC3E}">
        <p14:creationId xmlns:p14="http://schemas.microsoft.com/office/powerpoint/2010/main" val="26336863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189</a:t>
            </a:fld>
            <a:endParaRPr lang="it-IT"/>
          </a:p>
        </p:txBody>
      </p:sp>
    </p:spTree>
    <p:extLst>
      <p:ext uri="{BB962C8B-B14F-4D97-AF65-F5344CB8AC3E}">
        <p14:creationId xmlns:p14="http://schemas.microsoft.com/office/powerpoint/2010/main" val="53528238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190</a:t>
            </a:fld>
            <a:endParaRPr lang="it-IT"/>
          </a:p>
        </p:txBody>
      </p:sp>
    </p:spTree>
    <p:extLst>
      <p:ext uri="{BB962C8B-B14F-4D97-AF65-F5344CB8AC3E}">
        <p14:creationId xmlns:p14="http://schemas.microsoft.com/office/powerpoint/2010/main" val="275260201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191</a:t>
            </a:fld>
            <a:endParaRPr lang="it-IT"/>
          </a:p>
        </p:txBody>
      </p:sp>
    </p:spTree>
    <p:extLst>
      <p:ext uri="{BB962C8B-B14F-4D97-AF65-F5344CB8AC3E}">
        <p14:creationId xmlns:p14="http://schemas.microsoft.com/office/powerpoint/2010/main" val="427332552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192</a:t>
            </a:fld>
            <a:endParaRPr lang="it-IT"/>
          </a:p>
        </p:txBody>
      </p:sp>
    </p:spTree>
    <p:extLst>
      <p:ext uri="{BB962C8B-B14F-4D97-AF65-F5344CB8AC3E}">
        <p14:creationId xmlns:p14="http://schemas.microsoft.com/office/powerpoint/2010/main" val="277144616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193</a:t>
            </a:fld>
            <a:endParaRPr lang="it-IT"/>
          </a:p>
        </p:txBody>
      </p:sp>
    </p:spTree>
    <p:extLst>
      <p:ext uri="{BB962C8B-B14F-4D97-AF65-F5344CB8AC3E}">
        <p14:creationId xmlns:p14="http://schemas.microsoft.com/office/powerpoint/2010/main" val="293986802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194</a:t>
            </a:fld>
            <a:endParaRPr lang="it-IT"/>
          </a:p>
        </p:txBody>
      </p:sp>
    </p:spTree>
    <p:extLst>
      <p:ext uri="{BB962C8B-B14F-4D97-AF65-F5344CB8AC3E}">
        <p14:creationId xmlns:p14="http://schemas.microsoft.com/office/powerpoint/2010/main" val="1112379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30</a:t>
            </a:fld>
            <a:endParaRPr lang="it-IT"/>
          </a:p>
        </p:txBody>
      </p:sp>
    </p:spTree>
    <p:extLst>
      <p:ext uri="{BB962C8B-B14F-4D97-AF65-F5344CB8AC3E}">
        <p14:creationId xmlns:p14="http://schemas.microsoft.com/office/powerpoint/2010/main" val="194706772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195</a:t>
            </a:fld>
            <a:endParaRPr lang="it-IT"/>
          </a:p>
        </p:txBody>
      </p:sp>
    </p:spTree>
    <p:extLst>
      <p:ext uri="{BB962C8B-B14F-4D97-AF65-F5344CB8AC3E}">
        <p14:creationId xmlns:p14="http://schemas.microsoft.com/office/powerpoint/2010/main" val="402296964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196</a:t>
            </a:fld>
            <a:endParaRPr lang="it-IT"/>
          </a:p>
        </p:txBody>
      </p:sp>
    </p:spTree>
    <p:extLst>
      <p:ext uri="{BB962C8B-B14F-4D97-AF65-F5344CB8AC3E}">
        <p14:creationId xmlns:p14="http://schemas.microsoft.com/office/powerpoint/2010/main" val="58343723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197</a:t>
            </a:fld>
            <a:endParaRPr lang="it-IT"/>
          </a:p>
        </p:txBody>
      </p:sp>
    </p:spTree>
    <p:extLst>
      <p:ext uri="{BB962C8B-B14F-4D97-AF65-F5344CB8AC3E}">
        <p14:creationId xmlns:p14="http://schemas.microsoft.com/office/powerpoint/2010/main" val="234828990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198</a:t>
            </a:fld>
            <a:endParaRPr lang="it-IT"/>
          </a:p>
        </p:txBody>
      </p:sp>
    </p:spTree>
    <p:extLst>
      <p:ext uri="{BB962C8B-B14F-4D97-AF65-F5344CB8AC3E}">
        <p14:creationId xmlns:p14="http://schemas.microsoft.com/office/powerpoint/2010/main" val="187284906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199</a:t>
            </a:fld>
            <a:endParaRPr lang="it-IT"/>
          </a:p>
        </p:txBody>
      </p:sp>
    </p:spTree>
    <p:extLst>
      <p:ext uri="{BB962C8B-B14F-4D97-AF65-F5344CB8AC3E}">
        <p14:creationId xmlns:p14="http://schemas.microsoft.com/office/powerpoint/2010/main" val="251010368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200</a:t>
            </a:fld>
            <a:endParaRPr lang="it-IT"/>
          </a:p>
        </p:txBody>
      </p:sp>
    </p:spTree>
    <p:extLst>
      <p:ext uri="{BB962C8B-B14F-4D97-AF65-F5344CB8AC3E}">
        <p14:creationId xmlns:p14="http://schemas.microsoft.com/office/powerpoint/2010/main" val="202588660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201</a:t>
            </a:fld>
            <a:endParaRPr lang="it-IT"/>
          </a:p>
        </p:txBody>
      </p:sp>
    </p:spTree>
    <p:extLst>
      <p:ext uri="{BB962C8B-B14F-4D97-AF65-F5344CB8AC3E}">
        <p14:creationId xmlns:p14="http://schemas.microsoft.com/office/powerpoint/2010/main" val="381325955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202</a:t>
            </a:fld>
            <a:endParaRPr lang="it-IT"/>
          </a:p>
        </p:txBody>
      </p:sp>
    </p:spTree>
    <p:extLst>
      <p:ext uri="{BB962C8B-B14F-4D97-AF65-F5344CB8AC3E}">
        <p14:creationId xmlns:p14="http://schemas.microsoft.com/office/powerpoint/2010/main" val="71444092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203</a:t>
            </a:fld>
            <a:endParaRPr lang="it-IT"/>
          </a:p>
        </p:txBody>
      </p:sp>
    </p:spTree>
    <p:extLst>
      <p:ext uri="{BB962C8B-B14F-4D97-AF65-F5344CB8AC3E}">
        <p14:creationId xmlns:p14="http://schemas.microsoft.com/office/powerpoint/2010/main" val="332845873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204</a:t>
            </a:fld>
            <a:endParaRPr lang="it-IT"/>
          </a:p>
        </p:txBody>
      </p:sp>
    </p:spTree>
    <p:extLst>
      <p:ext uri="{BB962C8B-B14F-4D97-AF65-F5344CB8AC3E}">
        <p14:creationId xmlns:p14="http://schemas.microsoft.com/office/powerpoint/2010/main" val="6542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31</a:t>
            </a:fld>
            <a:endParaRPr lang="it-IT"/>
          </a:p>
        </p:txBody>
      </p:sp>
    </p:spTree>
    <p:extLst>
      <p:ext uri="{BB962C8B-B14F-4D97-AF65-F5344CB8AC3E}">
        <p14:creationId xmlns:p14="http://schemas.microsoft.com/office/powerpoint/2010/main" val="170368792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205</a:t>
            </a:fld>
            <a:endParaRPr lang="it-IT"/>
          </a:p>
        </p:txBody>
      </p:sp>
    </p:spTree>
    <p:extLst>
      <p:ext uri="{BB962C8B-B14F-4D97-AF65-F5344CB8AC3E}">
        <p14:creationId xmlns:p14="http://schemas.microsoft.com/office/powerpoint/2010/main" val="411353299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206</a:t>
            </a:fld>
            <a:endParaRPr lang="it-IT"/>
          </a:p>
        </p:txBody>
      </p:sp>
    </p:spTree>
    <p:extLst>
      <p:ext uri="{BB962C8B-B14F-4D97-AF65-F5344CB8AC3E}">
        <p14:creationId xmlns:p14="http://schemas.microsoft.com/office/powerpoint/2010/main" val="41560512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207</a:t>
            </a:fld>
            <a:endParaRPr lang="it-IT"/>
          </a:p>
        </p:txBody>
      </p:sp>
    </p:spTree>
    <p:extLst>
      <p:ext uri="{BB962C8B-B14F-4D97-AF65-F5344CB8AC3E}">
        <p14:creationId xmlns:p14="http://schemas.microsoft.com/office/powerpoint/2010/main" val="331060808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208</a:t>
            </a:fld>
            <a:endParaRPr lang="it-IT"/>
          </a:p>
        </p:txBody>
      </p:sp>
    </p:spTree>
    <p:extLst>
      <p:ext uri="{BB962C8B-B14F-4D97-AF65-F5344CB8AC3E}">
        <p14:creationId xmlns:p14="http://schemas.microsoft.com/office/powerpoint/2010/main" val="205127464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209</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210</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211</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212</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213</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214</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32</a:t>
            </a:fld>
            <a:endParaRPr lang="it-IT"/>
          </a:p>
        </p:txBody>
      </p:sp>
    </p:spTree>
    <p:extLst>
      <p:ext uri="{BB962C8B-B14F-4D97-AF65-F5344CB8AC3E}">
        <p14:creationId xmlns:p14="http://schemas.microsoft.com/office/powerpoint/2010/main" val="383767373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215</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216</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217</a:t>
            </a:fld>
            <a:endParaRPr lang="it-IT"/>
          </a:p>
        </p:txBody>
      </p:sp>
    </p:spTree>
    <p:extLst>
      <p:ext uri="{BB962C8B-B14F-4D97-AF65-F5344CB8AC3E}">
        <p14:creationId xmlns:p14="http://schemas.microsoft.com/office/powerpoint/2010/main" val="188510380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218</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219</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220</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221</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222</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223</a:t>
            </a:fld>
            <a:endParaRPr lang="it-IT"/>
          </a:p>
        </p:txBody>
      </p:sp>
    </p:spTree>
    <p:extLst>
      <p:ext uri="{BB962C8B-B14F-4D97-AF65-F5344CB8AC3E}">
        <p14:creationId xmlns:p14="http://schemas.microsoft.com/office/powerpoint/2010/main" val="306902680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224</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STCW Code (2010) Section A-VIII/2, Parts 2, 3 &amp; 4 and further emphasizes</a:t>
            </a:r>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14</a:t>
            </a:fld>
            <a:endParaRPr lang="it-IT"/>
          </a:p>
        </p:txBody>
      </p:sp>
    </p:spTree>
    <p:extLst>
      <p:ext uri="{BB962C8B-B14F-4D97-AF65-F5344CB8AC3E}">
        <p14:creationId xmlns:p14="http://schemas.microsoft.com/office/powerpoint/2010/main" val="2427309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33</a:t>
            </a:fld>
            <a:endParaRPr lang="it-IT"/>
          </a:p>
        </p:txBody>
      </p:sp>
    </p:spTree>
    <p:extLst>
      <p:ext uri="{BB962C8B-B14F-4D97-AF65-F5344CB8AC3E}">
        <p14:creationId xmlns:p14="http://schemas.microsoft.com/office/powerpoint/2010/main" val="90690650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225</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226</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227</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228</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229</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230</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231</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232</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233</a:t>
            </a:fld>
            <a:endParaRPr lang="it-IT"/>
          </a:p>
        </p:txBody>
      </p:sp>
    </p:spTree>
    <p:extLst>
      <p:ext uri="{BB962C8B-B14F-4D97-AF65-F5344CB8AC3E}">
        <p14:creationId xmlns:p14="http://schemas.microsoft.com/office/powerpoint/2010/main" val="157893404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234</a:t>
            </a:fld>
            <a:endParaRPr lang="it-IT"/>
          </a:p>
        </p:txBody>
      </p:sp>
    </p:spTree>
    <p:extLst>
      <p:ext uri="{BB962C8B-B14F-4D97-AF65-F5344CB8AC3E}">
        <p14:creationId xmlns:p14="http://schemas.microsoft.com/office/powerpoint/2010/main" val="2349278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34</a:t>
            </a:fld>
            <a:endParaRPr lang="it-IT"/>
          </a:p>
        </p:txBody>
      </p:sp>
    </p:spTree>
    <p:extLst>
      <p:ext uri="{BB962C8B-B14F-4D97-AF65-F5344CB8AC3E}">
        <p14:creationId xmlns:p14="http://schemas.microsoft.com/office/powerpoint/2010/main" val="401879565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235</a:t>
            </a:fld>
            <a:endParaRPr lang="it-IT"/>
          </a:p>
        </p:txBody>
      </p:sp>
    </p:spTree>
    <p:extLst>
      <p:ext uri="{BB962C8B-B14F-4D97-AF65-F5344CB8AC3E}">
        <p14:creationId xmlns:p14="http://schemas.microsoft.com/office/powerpoint/2010/main" val="355956895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236</a:t>
            </a:fld>
            <a:endParaRPr lang="it-IT"/>
          </a:p>
        </p:txBody>
      </p:sp>
    </p:spTree>
    <p:extLst>
      <p:ext uri="{BB962C8B-B14F-4D97-AF65-F5344CB8AC3E}">
        <p14:creationId xmlns:p14="http://schemas.microsoft.com/office/powerpoint/2010/main" val="245384550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237</a:t>
            </a:fld>
            <a:endParaRPr lang="it-IT"/>
          </a:p>
        </p:txBody>
      </p:sp>
    </p:spTree>
    <p:extLst>
      <p:ext uri="{BB962C8B-B14F-4D97-AF65-F5344CB8AC3E}">
        <p14:creationId xmlns:p14="http://schemas.microsoft.com/office/powerpoint/2010/main" val="13022670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238</a:t>
            </a:fld>
            <a:endParaRPr lang="it-IT"/>
          </a:p>
        </p:txBody>
      </p:sp>
    </p:spTree>
    <p:extLst>
      <p:ext uri="{BB962C8B-B14F-4D97-AF65-F5344CB8AC3E}">
        <p14:creationId xmlns:p14="http://schemas.microsoft.com/office/powerpoint/2010/main" val="2565117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35</a:t>
            </a:fld>
            <a:endParaRPr lang="it-IT"/>
          </a:p>
        </p:txBody>
      </p:sp>
    </p:spTree>
    <p:extLst>
      <p:ext uri="{BB962C8B-B14F-4D97-AF65-F5344CB8AC3E}">
        <p14:creationId xmlns:p14="http://schemas.microsoft.com/office/powerpoint/2010/main" val="4042771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36</a:t>
            </a:fld>
            <a:endParaRPr lang="it-IT"/>
          </a:p>
        </p:txBody>
      </p:sp>
    </p:spTree>
    <p:extLst>
      <p:ext uri="{BB962C8B-B14F-4D97-AF65-F5344CB8AC3E}">
        <p14:creationId xmlns:p14="http://schemas.microsoft.com/office/powerpoint/2010/main" val="3407894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37</a:t>
            </a:fld>
            <a:endParaRPr lang="it-IT"/>
          </a:p>
        </p:txBody>
      </p:sp>
    </p:spTree>
    <p:extLst>
      <p:ext uri="{BB962C8B-B14F-4D97-AF65-F5344CB8AC3E}">
        <p14:creationId xmlns:p14="http://schemas.microsoft.com/office/powerpoint/2010/main" val="3428143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38</a:t>
            </a:fld>
            <a:endParaRPr lang="it-IT"/>
          </a:p>
        </p:txBody>
      </p:sp>
    </p:spTree>
    <p:extLst>
      <p:ext uri="{BB962C8B-B14F-4D97-AF65-F5344CB8AC3E}">
        <p14:creationId xmlns:p14="http://schemas.microsoft.com/office/powerpoint/2010/main" val="52603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39</a:t>
            </a:fld>
            <a:endParaRPr lang="it-IT"/>
          </a:p>
        </p:txBody>
      </p:sp>
    </p:spTree>
    <p:extLst>
      <p:ext uri="{BB962C8B-B14F-4D97-AF65-F5344CB8AC3E}">
        <p14:creationId xmlns:p14="http://schemas.microsoft.com/office/powerpoint/2010/main" val="615826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40</a:t>
            </a:fld>
            <a:endParaRPr lang="it-IT"/>
          </a:p>
        </p:txBody>
      </p:sp>
    </p:spTree>
    <p:extLst>
      <p:ext uri="{BB962C8B-B14F-4D97-AF65-F5344CB8AC3E}">
        <p14:creationId xmlns:p14="http://schemas.microsoft.com/office/powerpoint/2010/main" val="2583610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41</a:t>
            </a:fld>
            <a:endParaRPr lang="it-IT"/>
          </a:p>
        </p:txBody>
      </p:sp>
    </p:spTree>
    <p:extLst>
      <p:ext uri="{BB962C8B-B14F-4D97-AF65-F5344CB8AC3E}">
        <p14:creationId xmlns:p14="http://schemas.microsoft.com/office/powerpoint/2010/main" val="468449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42</a:t>
            </a:fld>
            <a:endParaRPr lang="it-IT"/>
          </a:p>
        </p:txBody>
      </p:sp>
    </p:spTree>
    <p:extLst>
      <p:ext uri="{BB962C8B-B14F-4D97-AF65-F5344CB8AC3E}">
        <p14:creationId xmlns:p14="http://schemas.microsoft.com/office/powerpoint/2010/main" val="1461820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STCW Code (2010) Section A-VIII/2, Parts 2, 3 &amp; 4 and further emphasizes</a:t>
            </a:r>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15</a:t>
            </a:fld>
            <a:endParaRPr lang="it-IT"/>
          </a:p>
        </p:txBody>
      </p:sp>
    </p:spTree>
    <p:extLst>
      <p:ext uri="{BB962C8B-B14F-4D97-AF65-F5344CB8AC3E}">
        <p14:creationId xmlns:p14="http://schemas.microsoft.com/office/powerpoint/2010/main" val="2427309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43</a:t>
            </a:fld>
            <a:endParaRPr lang="it-IT"/>
          </a:p>
        </p:txBody>
      </p:sp>
    </p:spTree>
    <p:extLst>
      <p:ext uri="{BB962C8B-B14F-4D97-AF65-F5344CB8AC3E}">
        <p14:creationId xmlns:p14="http://schemas.microsoft.com/office/powerpoint/2010/main" val="2436326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44</a:t>
            </a:fld>
            <a:endParaRPr lang="it-IT"/>
          </a:p>
        </p:txBody>
      </p:sp>
    </p:spTree>
    <p:extLst>
      <p:ext uri="{BB962C8B-B14F-4D97-AF65-F5344CB8AC3E}">
        <p14:creationId xmlns:p14="http://schemas.microsoft.com/office/powerpoint/2010/main" val="153581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45</a:t>
            </a:fld>
            <a:endParaRPr lang="it-IT"/>
          </a:p>
        </p:txBody>
      </p:sp>
    </p:spTree>
    <p:extLst>
      <p:ext uri="{BB962C8B-B14F-4D97-AF65-F5344CB8AC3E}">
        <p14:creationId xmlns:p14="http://schemas.microsoft.com/office/powerpoint/2010/main" val="3277366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46</a:t>
            </a:fld>
            <a:endParaRPr lang="it-IT"/>
          </a:p>
        </p:txBody>
      </p:sp>
    </p:spTree>
    <p:extLst>
      <p:ext uri="{BB962C8B-B14F-4D97-AF65-F5344CB8AC3E}">
        <p14:creationId xmlns:p14="http://schemas.microsoft.com/office/powerpoint/2010/main" val="3032371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47</a:t>
            </a:fld>
            <a:endParaRPr lang="it-IT"/>
          </a:p>
        </p:txBody>
      </p:sp>
    </p:spTree>
    <p:extLst>
      <p:ext uri="{BB962C8B-B14F-4D97-AF65-F5344CB8AC3E}">
        <p14:creationId xmlns:p14="http://schemas.microsoft.com/office/powerpoint/2010/main" val="1942038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48</a:t>
            </a:fld>
            <a:endParaRPr lang="it-IT"/>
          </a:p>
        </p:txBody>
      </p:sp>
    </p:spTree>
    <p:extLst>
      <p:ext uri="{BB962C8B-B14F-4D97-AF65-F5344CB8AC3E}">
        <p14:creationId xmlns:p14="http://schemas.microsoft.com/office/powerpoint/2010/main" val="3580007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49</a:t>
            </a:fld>
            <a:endParaRPr lang="it-IT"/>
          </a:p>
        </p:txBody>
      </p:sp>
    </p:spTree>
    <p:extLst>
      <p:ext uri="{BB962C8B-B14F-4D97-AF65-F5344CB8AC3E}">
        <p14:creationId xmlns:p14="http://schemas.microsoft.com/office/powerpoint/2010/main" val="3701834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50</a:t>
            </a:fld>
            <a:endParaRPr lang="it-IT"/>
          </a:p>
        </p:txBody>
      </p:sp>
    </p:spTree>
    <p:extLst>
      <p:ext uri="{BB962C8B-B14F-4D97-AF65-F5344CB8AC3E}">
        <p14:creationId xmlns:p14="http://schemas.microsoft.com/office/powerpoint/2010/main" val="2464787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51</a:t>
            </a:fld>
            <a:endParaRPr lang="it-IT"/>
          </a:p>
        </p:txBody>
      </p:sp>
    </p:spTree>
    <p:extLst>
      <p:ext uri="{BB962C8B-B14F-4D97-AF65-F5344CB8AC3E}">
        <p14:creationId xmlns:p14="http://schemas.microsoft.com/office/powerpoint/2010/main" val="584305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52</a:t>
            </a:fld>
            <a:endParaRPr lang="it-IT"/>
          </a:p>
        </p:txBody>
      </p:sp>
    </p:spTree>
    <p:extLst>
      <p:ext uri="{BB962C8B-B14F-4D97-AF65-F5344CB8AC3E}">
        <p14:creationId xmlns:p14="http://schemas.microsoft.com/office/powerpoint/2010/main" val="1622863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STCW Code (2010) Section A-VIII/2, Parts 2, 3 &amp; 4 and further emphasizes</a:t>
            </a:r>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16</a:t>
            </a:fld>
            <a:endParaRPr lang="it-IT"/>
          </a:p>
        </p:txBody>
      </p:sp>
    </p:spTree>
    <p:extLst>
      <p:ext uri="{BB962C8B-B14F-4D97-AF65-F5344CB8AC3E}">
        <p14:creationId xmlns:p14="http://schemas.microsoft.com/office/powerpoint/2010/main" val="2427309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53</a:t>
            </a:fld>
            <a:endParaRPr lang="it-IT"/>
          </a:p>
        </p:txBody>
      </p:sp>
    </p:spTree>
    <p:extLst>
      <p:ext uri="{BB962C8B-B14F-4D97-AF65-F5344CB8AC3E}">
        <p14:creationId xmlns:p14="http://schemas.microsoft.com/office/powerpoint/2010/main" val="4054674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54</a:t>
            </a:fld>
            <a:endParaRPr lang="it-IT"/>
          </a:p>
        </p:txBody>
      </p:sp>
    </p:spTree>
    <p:extLst>
      <p:ext uri="{BB962C8B-B14F-4D97-AF65-F5344CB8AC3E}">
        <p14:creationId xmlns:p14="http://schemas.microsoft.com/office/powerpoint/2010/main" val="3781930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55</a:t>
            </a:fld>
            <a:endParaRPr lang="it-IT"/>
          </a:p>
        </p:txBody>
      </p:sp>
    </p:spTree>
    <p:extLst>
      <p:ext uri="{BB962C8B-B14F-4D97-AF65-F5344CB8AC3E}">
        <p14:creationId xmlns:p14="http://schemas.microsoft.com/office/powerpoint/2010/main" val="3038861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56</a:t>
            </a:fld>
            <a:endParaRPr lang="it-IT"/>
          </a:p>
        </p:txBody>
      </p:sp>
    </p:spTree>
    <p:extLst>
      <p:ext uri="{BB962C8B-B14F-4D97-AF65-F5344CB8AC3E}">
        <p14:creationId xmlns:p14="http://schemas.microsoft.com/office/powerpoint/2010/main" val="3741509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57</a:t>
            </a:fld>
            <a:endParaRPr lang="it-IT"/>
          </a:p>
        </p:txBody>
      </p:sp>
    </p:spTree>
    <p:extLst>
      <p:ext uri="{BB962C8B-B14F-4D97-AF65-F5344CB8AC3E}">
        <p14:creationId xmlns:p14="http://schemas.microsoft.com/office/powerpoint/2010/main" val="1265426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58</a:t>
            </a:fld>
            <a:endParaRPr lang="it-IT"/>
          </a:p>
        </p:txBody>
      </p:sp>
    </p:spTree>
    <p:extLst>
      <p:ext uri="{BB962C8B-B14F-4D97-AF65-F5344CB8AC3E}">
        <p14:creationId xmlns:p14="http://schemas.microsoft.com/office/powerpoint/2010/main" val="1689433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59</a:t>
            </a:fld>
            <a:endParaRPr lang="it-IT"/>
          </a:p>
        </p:txBody>
      </p:sp>
    </p:spTree>
    <p:extLst>
      <p:ext uri="{BB962C8B-B14F-4D97-AF65-F5344CB8AC3E}">
        <p14:creationId xmlns:p14="http://schemas.microsoft.com/office/powerpoint/2010/main" val="3046283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60</a:t>
            </a:fld>
            <a:endParaRPr lang="it-IT"/>
          </a:p>
        </p:txBody>
      </p:sp>
    </p:spTree>
    <p:extLst>
      <p:ext uri="{BB962C8B-B14F-4D97-AF65-F5344CB8AC3E}">
        <p14:creationId xmlns:p14="http://schemas.microsoft.com/office/powerpoint/2010/main" val="1471160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61</a:t>
            </a:fld>
            <a:endParaRPr lang="it-IT"/>
          </a:p>
        </p:txBody>
      </p:sp>
    </p:spTree>
    <p:extLst>
      <p:ext uri="{BB962C8B-B14F-4D97-AF65-F5344CB8AC3E}">
        <p14:creationId xmlns:p14="http://schemas.microsoft.com/office/powerpoint/2010/main" val="710151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62</a:t>
            </a:fld>
            <a:endParaRPr lang="it-IT"/>
          </a:p>
        </p:txBody>
      </p:sp>
    </p:spTree>
    <p:extLst>
      <p:ext uri="{BB962C8B-B14F-4D97-AF65-F5344CB8AC3E}">
        <p14:creationId xmlns:p14="http://schemas.microsoft.com/office/powerpoint/2010/main" val="901945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18</a:t>
            </a:fld>
            <a:endParaRPr lang="it-IT"/>
          </a:p>
        </p:txBody>
      </p:sp>
    </p:spTree>
    <p:extLst>
      <p:ext uri="{BB962C8B-B14F-4D97-AF65-F5344CB8AC3E}">
        <p14:creationId xmlns:p14="http://schemas.microsoft.com/office/powerpoint/2010/main" val="1465179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63</a:t>
            </a:fld>
            <a:endParaRPr lang="it-IT"/>
          </a:p>
        </p:txBody>
      </p:sp>
    </p:spTree>
    <p:extLst>
      <p:ext uri="{BB962C8B-B14F-4D97-AF65-F5344CB8AC3E}">
        <p14:creationId xmlns:p14="http://schemas.microsoft.com/office/powerpoint/2010/main" val="31026502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64</a:t>
            </a:fld>
            <a:endParaRPr lang="it-IT"/>
          </a:p>
        </p:txBody>
      </p:sp>
    </p:spTree>
    <p:extLst>
      <p:ext uri="{BB962C8B-B14F-4D97-AF65-F5344CB8AC3E}">
        <p14:creationId xmlns:p14="http://schemas.microsoft.com/office/powerpoint/2010/main" val="1678173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71</a:t>
            </a:fld>
            <a:endParaRPr lang="it-IT"/>
          </a:p>
        </p:txBody>
      </p:sp>
    </p:spTree>
    <p:extLst>
      <p:ext uri="{BB962C8B-B14F-4D97-AF65-F5344CB8AC3E}">
        <p14:creationId xmlns:p14="http://schemas.microsoft.com/office/powerpoint/2010/main" val="16781735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72</a:t>
            </a:fld>
            <a:endParaRPr lang="it-IT"/>
          </a:p>
        </p:txBody>
      </p:sp>
    </p:spTree>
    <p:extLst>
      <p:ext uri="{BB962C8B-B14F-4D97-AF65-F5344CB8AC3E}">
        <p14:creationId xmlns:p14="http://schemas.microsoft.com/office/powerpoint/2010/main" val="16781735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73</a:t>
            </a:fld>
            <a:endParaRPr lang="it-IT"/>
          </a:p>
        </p:txBody>
      </p:sp>
    </p:spTree>
    <p:extLst>
      <p:ext uri="{BB962C8B-B14F-4D97-AF65-F5344CB8AC3E}">
        <p14:creationId xmlns:p14="http://schemas.microsoft.com/office/powerpoint/2010/main" val="16781735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74</a:t>
            </a:fld>
            <a:endParaRPr lang="it-IT"/>
          </a:p>
        </p:txBody>
      </p:sp>
    </p:spTree>
    <p:extLst>
      <p:ext uri="{BB962C8B-B14F-4D97-AF65-F5344CB8AC3E}">
        <p14:creationId xmlns:p14="http://schemas.microsoft.com/office/powerpoint/2010/main" val="16781735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75</a:t>
            </a:fld>
            <a:endParaRPr lang="it-IT"/>
          </a:p>
        </p:txBody>
      </p:sp>
    </p:spTree>
    <p:extLst>
      <p:ext uri="{BB962C8B-B14F-4D97-AF65-F5344CB8AC3E}">
        <p14:creationId xmlns:p14="http://schemas.microsoft.com/office/powerpoint/2010/main" val="16781735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76</a:t>
            </a:fld>
            <a:endParaRPr lang="it-IT"/>
          </a:p>
        </p:txBody>
      </p:sp>
    </p:spTree>
    <p:extLst>
      <p:ext uri="{BB962C8B-B14F-4D97-AF65-F5344CB8AC3E}">
        <p14:creationId xmlns:p14="http://schemas.microsoft.com/office/powerpoint/2010/main" val="16781735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77</a:t>
            </a:fld>
            <a:endParaRPr lang="it-IT"/>
          </a:p>
        </p:txBody>
      </p:sp>
    </p:spTree>
    <p:extLst>
      <p:ext uri="{BB962C8B-B14F-4D97-AF65-F5344CB8AC3E}">
        <p14:creationId xmlns:p14="http://schemas.microsoft.com/office/powerpoint/2010/main" val="16781735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78</a:t>
            </a:fld>
            <a:endParaRPr lang="it-IT"/>
          </a:p>
        </p:txBody>
      </p:sp>
    </p:spTree>
    <p:extLst>
      <p:ext uri="{BB962C8B-B14F-4D97-AF65-F5344CB8AC3E}">
        <p14:creationId xmlns:p14="http://schemas.microsoft.com/office/powerpoint/2010/main" val="1678173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19</a:t>
            </a:fld>
            <a:endParaRPr lang="it-IT"/>
          </a:p>
        </p:txBody>
      </p:sp>
    </p:spTree>
    <p:extLst>
      <p:ext uri="{BB962C8B-B14F-4D97-AF65-F5344CB8AC3E}">
        <p14:creationId xmlns:p14="http://schemas.microsoft.com/office/powerpoint/2010/main" val="3393036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79</a:t>
            </a:fld>
            <a:endParaRPr lang="it-IT"/>
          </a:p>
        </p:txBody>
      </p:sp>
    </p:spTree>
    <p:extLst>
      <p:ext uri="{BB962C8B-B14F-4D97-AF65-F5344CB8AC3E}">
        <p14:creationId xmlns:p14="http://schemas.microsoft.com/office/powerpoint/2010/main" val="16781735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80</a:t>
            </a:fld>
            <a:endParaRPr lang="it-IT"/>
          </a:p>
        </p:txBody>
      </p:sp>
    </p:spTree>
    <p:extLst>
      <p:ext uri="{BB962C8B-B14F-4D97-AF65-F5344CB8AC3E}">
        <p14:creationId xmlns:p14="http://schemas.microsoft.com/office/powerpoint/2010/main" val="10875871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81</a:t>
            </a:fld>
            <a:endParaRPr lang="it-IT"/>
          </a:p>
        </p:txBody>
      </p:sp>
    </p:spTree>
    <p:extLst>
      <p:ext uri="{BB962C8B-B14F-4D97-AF65-F5344CB8AC3E}">
        <p14:creationId xmlns:p14="http://schemas.microsoft.com/office/powerpoint/2010/main" val="23627251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82</a:t>
            </a:fld>
            <a:endParaRPr lang="it-IT"/>
          </a:p>
        </p:txBody>
      </p:sp>
    </p:spTree>
    <p:extLst>
      <p:ext uri="{BB962C8B-B14F-4D97-AF65-F5344CB8AC3E}">
        <p14:creationId xmlns:p14="http://schemas.microsoft.com/office/powerpoint/2010/main" val="39770792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83</a:t>
            </a:fld>
            <a:endParaRPr lang="it-IT"/>
          </a:p>
        </p:txBody>
      </p:sp>
    </p:spTree>
    <p:extLst>
      <p:ext uri="{BB962C8B-B14F-4D97-AF65-F5344CB8AC3E}">
        <p14:creationId xmlns:p14="http://schemas.microsoft.com/office/powerpoint/2010/main" val="15856931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84</a:t>
            </a:fld>
            <a:endParaRPr lang="it-IT"/>
          </a:p>
        </p:txBody>
      </p:sp>
    </p:spTree>
    <p:extLst>
      <p:ext uri="{BB962C8B-B14F-4D97-AF65-F5344CB8AC3E}">
        <p14:creationId xmlns:p14="http://schemas.microsoft.com/office/powerpoint/2010/main" val="33477174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85</a:t>
            </a:fld>
            <a:endParaRPr lang="it-IT"/>
          </a:p>
        </p:txBody>
      </p:sp>
    </p:spTree>
    <p:extLst>
      <p:ext uri="{BB962C8B-B14F-4D97-AF65-F5344CB8AC3E}">
        <p14:creationId xmlns:p14="http://schemas.microsoft.com/office/powerpoint/2010/main" val="24073304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86</a:t>
            </a:fld>
            <a:endParaRPr lang="it-IT"/>
          </a:p>
        </p:txBody>
      </p:sp>
    </p:spTree>
    <p:extLst>
      <p:ext uri="{BB962C8B-B14F-4D97-AF65-F5344CB8AC3E}">
        <p14:creationId xmlns:p14="http://schemas.microsoft.com/office/powerpoint/2010/main" val="14287410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87</a:t>
            </a:fld>
            <a:endParaRPr lang="it-IT"/>
          </a:p>
        </p:txBody>
      </p:sp>
    </p:spTree>
    <p:extLst>
      <p:ext uri="{BB962C8B-B14F-4D97-AF65-F5344CB8AC3E}">
        <p14:creationId xmlns:p14="http://schemas.microsoft.com/office/powerpoint/2010/main" val="2886364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88</a:t>
            </a:fld>
            <a:endParaRPr lang="it-IT"/>
          </a:p>
        </p:txBody>
      </p:sp>
    </p:spTree>
    <p:extLst>
      <p:ext uri="{BB962C8B-B14F-4D97-AF65-F5344CB8AC3E}">
        <p14:creationId xmlns:p14="http://schemas.microsoft.com/office/powerpoint/2010/main" val="3662931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20</a:t>
            </a:fld>
            <a:endParaRPr lang="it-IT"/>
          </a:p>
        </p:txBody>
      </p:sp>
    </p:spTree>
    <p:extLst>
      <p:ext uri="{BB962C8B-B14F-4D97-AF65-F5344CB8AC3E}">
        <p14:creationId xmlns:p14="http://schemas.microsoft.com/office/powerpoint/2010/main" val="36494141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89</a:t>
            </a:fld>
            <a:endParaRPr lang="it-IT"/>
          </a:p>
        </p:txBody>
      </p:sp>
    </p:spTree>
    <p:extLst>
      <p:ext uri="{BB962C8B-B14F-4D97-AF65-F5344CB8AC3E}">
        <p14:creationId xmlns:p14="http://schemas.microsoft.com/office/powerpoint/2010/main" val="28424283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90</a:t>
            </a:fld>
            <a:endParaRPr lang="it-IT"/>
          </a:p>
        </p:txBody>
      </p:sp>
    </p:spTree>
    <p:extLst>
      <p:ext uri="{BB962C8B-B14F-4D97-AF65-F5344CB8AC3E}">
        <p14:creationId xmlns:p14="http://schemas.microsoft.com/office/powerpoint/2010/main" val="21947595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91</a:t>
            </a:fld>
            <a:endParaRPr lang="it-IT"/>
          </a:p>
        </p:txBody>
      </p:sp>
    </p:spTree>
    <p:extLst>
      <p:ext uri="{BB962C8B-B14F-4D97-AF65-F5344CB8AC3E}">
        <p14:creationId xmlns:p14="http://schemas.microsoft.com/office/powerpoint/2010/main" val="16872305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92</a:t>
            </a:fld>
            <a:endParaRPr lang="it-IT"/>
          </a:p>
        </p:txBody>
      </p:sp>
    </p:spTree>
    <p:extLst>
      <p:ext uri="{BB962C8B-B14F-4D97-AF65-F5344CB8AC3E}">
        <p14:creationId xmlns:p14="http://schemas.microsoft.com/office/powerpoint/2010/main" val="16189623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93</a:t>
            </a:fld>
            <a:endParaRPr lang="it-IT"/>
          </a:p>
        </p:txBody>
      </p:sp>
    </p:spTree>
    <p:extLst>
      <p:ext uri="{BB962C8B-B14F-4D97-AF65-F5344CB8AC3E}">
        <p14:creationId xmlns:p14="http://schemas.microsoft.com/office/powerpoint/2010/main" val="23164363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94</a:t>
            </a:fld>
            <a:endParaRPr lang="it-IT"/>
          </a:p>
        </p:txBody>
      </p:sp>
    </p:spTree>
    <p:extLst>
      <p:ext uri="{BB962C8B-B14F-4D97-AF65-F5344CB8AC3E}">
        <p14:creationId xmlns:p14="http://schemas.microsoft.com/office/powerpoint/2010/main" val="26211837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95</a:t>
            </a:fld>
            <a:endParaRPr lang="it-IT"/>
          </a:p>
        </p:txBody>
      </p:sp>
    </p:spTree>
    <p:extLst>
      <p:ext uri="{BB962C8B-B14F-4D97-AF65-F5344CB8AC3E}">
        <p14:creationId xmlns:p14="http://schemas.microsoft.com/office/powerpoint/2010/main" val="31858314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96</a:t>
            </a:fld>
            <a:endParaRPr lang="it-IT"/>
          </a:p>
        </p:txBody>
      </p:sp>
    </p:spTree>
    <p:extLst>
      <p:ext uri="{BB962C8B-B14F-4D97-AF65-F5344CB8AC3E}">
        <p14:creationId xmlns:p14="http://schemas.microsoft.com/office/powerpoint/2010/main" val="13512701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97</a:t>
            </a:fld>
            <a:endParaRPr lang="it-IT"/>
          </a:p>
        </p:txBody>
      </p:sp>
    </p:spTree>
    <p:extLst>
      <p:ext uri="{BB962C8B-B14F-4D97-AF65-F5344CB8AC3E}">
        <p14:creationId xmlns:p14="http://schemas.microsoft.com/office/powerpoint/2010/main" val="32468767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98</a:t>
            </a:fld>
            <a:endParaRPr lang="it-IT"/>
          </a:p>
        </p:txBody>
      </p:sp>
    </p:spTree>
    <p:extLst>
      <p:ext uri="{BB962C8B-B14F-4D97-AF65-F5344CB8AC3E}">
        <p14:creationId xmlns:p14="http://schemas.microsoft.com/office/powerpoint/2010/main" val="3570977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21</a:t>
            </a:fld>
            <a:endParaRPr lang="it-IT"/>
          </a:p>
        </p:txBody>
      </p:sp>
    </p:spTree>
    <p:extLst>
      <p:ext uri="{BB962C8B-B14F-4D97-AF65-F5344CB8AC3E}">
        <p14:creationId xmlns:p14="http://schemas.microsoft.com/office/powerpoint/2010/main" val="42544605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99</a:t>
            </a:fld>
            <a:endParaRPr lang="it-IT"/>
          </a:p>
        </p:txBody>
      </p:sp>
    </p:spTree>
    <p:extLst>
      <p:ext uri="{BB962C8B-B14F-4D97-AF65-F5344CB8AC3E}">
        <p14:creationId xmlns:p14="http://schemas.microsoft.com/office/powerpoint/2010/main" val="11433865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100</a:t>
            </a:fld>
            <a:endParaRPr lang="it-IT"/>
          </a:p>
        </p:txBody>
      </p:sp>
    </p:spTree>
    <p:extLst>
      <p:ext uri="{BB962C8B-B14F-4D97-AF65-F5344CB8AC3E}">
        <p14:creationId xmlns:p14="http://schemas.microsoft.com/office/powerpoint/2010/main" val="15944346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101</a:t>
            </a:fld>
            <a:endParaRPr lang="it-IT"/>
          </a:p>
        </p:txBody>
      </p:sp>
    </p:spTree>
    <p:extLst>
      <p:ext uri="{BB962C8B-B14F-4D97-AF65-F5344CB8AC3E}">
        <p14:creationId xmlns:p14="http://schemas.microsoft.com/office/powerpoint/2010/main" val="9071500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102</a:t>
            </a:fld>
            <a:endParaRPr lang="it-IT"/>
          </a:p>
        </p:txBody>
      </p:sp>
    </p:spTree>
    <p:extLst>
      <p:ext uri="{BB962C8B-B14F-4D97-AF65-F5344CB8AC3E}">
        <p14:creationId xmlns:p14="http://schemas.microsoft.com/office/powerpoint/2010/main" val="42002728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103</a:t>
            </a:fld>
            <a:endParaRPr lang="it-IT"/>
          </a:p>
        </p:txBody>
      </p:sp>
    </p:spTree>
    <p:extLst>
      <p:ext uri="{BB962C8B-B14F-4D97-AF65-F5344CB8AC3E}">
        <p14:creationId xmlns:p14="http://schemas.microsoft.com/office/powerpoint/2010/main" val="19684255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104</a:t>
            </a:fld>
            <a:endParaRPr lang="it-IT"/>
          </a:p>
        </p:txBody>
      </p:sp>
    </p:spTree>
    <p:extLst>
      <p:ext uri="{BB962C8B-B14F-4D97-AF65-F5344CB8AC3E}">
        <p14:creationId xmlns:p14="http://schemas.microsoft.com/office/powerpoint/2010/main" val="16626430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105</a:t>
            </a:fld>
            <a:endParaRPr lang="it-IT"/>
          </a:p>
        </p:txBody>
      </p:sp>
    </p:spTree>
    <p:extLst>
      <p:ext uri="{BB962C8B-B14F-4D97-AF65-F5344CB8AC3E}">
        <p14:creationId xmlns:p14="http://schemas.microsoft.com/office/powerpoint/2010/main" val="7283566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106</a:t>
            </a:fld>
            <a:endParaRPr lang="it-IT"/>
          </a:p>
        </p:txBody>
      </p:sp>
    </p:spTree>
    <p:extLst>
      <p:ext uri="{BB962C8B-B14F-4D97-AF65-F5344CB8AC3E}">
        <p14:creationId xmlns:p14="http://schemas.microsoft.com/office/powerpoint/2010/main" val="18387457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107</a:t>
            </a:fld>
            <a:endParaRPr lang="it-IT"/>
          </a:p>
        </p:txBody>
      </p:sp>
    </p:spTree>
    <p:extLst>
      <p:ext uri="{BB962C8B-B14F-4D97-AF65-F5344CB8AC3E}">
        <p14:creationId xmlns:p14="http://schemas.microsoft.com/office/powerpoint/2010/main" val="18387457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108</a:t>
            </a:fld>
            <a:endParaRPr lang="it-IT"/>
          </a:p>
        </p:txBody>
      </p:sp>
    </p:spTree>
    <p:extLst>
      <p:ext uri="{BB962C8B-B14F-4D97-AF65-F5344CB8AC3E}">
        <p14:creationId xmlns:p14="http://schemas.microsoft.com/office/powerpoint/2010/main" val="446667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22</a:t>
            </a:fld>
            <a:endParaRPr lang="it-IT"/>
          </a:p>
        </p:txBody>
      </p:sp>
    </p:spTree>
    <p:extLst>
      <p:ext uri="{BB962C8B-B14F-4D97-AF65-F5344CB8AC3E}">
        <p14:creationId xmlns:p14="http://schemas.microsoft.com/office/powerpoint/2010/main" val="8943265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109</a:t>
            </a:fld>
            <a:endParaRPr lang="it-IT"/>
          </a:p>
        </p:txBody>
      </p:sp>
    </p:spTree>
    <p:extLst>
      <p:ext uri="{BB962C8B-B14F-4D97-AF65-F5344CB8AC3E}">
        <p14:creationId xmlns:p14="http://schemas.microsoft.com/office/powerpoint/2010/main" val="5563214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110</a:t>
            </a:fld>
            <a:endParaRPr lang="it-IT"/>
          </a:p>
        </p:txBody>
      </p:sp>
    </p:spTree>
    <p:extLst>
      <p:ext uri="{BB962C8B-B14F-4D97-AF65-F5344CB8AC3E}">
        <p14:creationId xmlns:p14="http://schemas.microsoft.com/office/powerpoint/2010/main" val="19152568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111</a:t>
            </a:fld>
            <a:endParaRPr lang="it-IT"/>
          </a:p>
        </p:txBody>
      </p:sp>
    </p:spTree>
    <p:extLst>
      <p:ext uri="{BB962C8B-B14F-4D97-AF65-F5344CB8AC3E}">
        <p14:creationId xmlns:p14="http://schemas.microsoft.com/office/powerpoint/2010/main" val="16309841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112</a:t>
            </a:fld>
            <a:endParaRPr lang="it-IT"/>
          </a:p>
        </p:txBody>
      </p:sp>
    </p:spTree>
    <p:extLst>
      <p:ext uri="{BB962C8B-B14F-4D97-AF65-F5344CB8AC3E}">
        <p14:creationId xmlns:p14="http://schemas.microsoft.com/office/powerpoint/2010/main" val="39605346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113</a:t>
            </a:fld>
            <a:endParaRPr lang="it-IT"/>
          </a:p>
        </p:txBody>
      </p:sp>
    </p:spTree>
    <p:extLst>
      <p:ext uri="{BB962C8B-B14F-4D97-AF65-F5344CB8AC3E}">
        <p14:creationId xmlns:p14="http://schemas.microsoft.com/office/powerpoint/2010/main" val="25332777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114</a:t>
            </a:fld>
            <a:endParaRPr lang="it-IT"/>
          </a:p>
        </p:txBody>
      </p:sp>
    </p:spTree>
    <p:extLst>
      <p:ext uri="{BB962C8B-B14F-4D97-AF65-F5344CB8AC3E}">
        <p14:creationId xmlns:p14="http://schemas.microsoft.com/office/powerpoint/2010/main" val="33691220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115</a:t>
            </a:fld>
            <a:endParaRPr lang="it-IT"/>
          </a:p>
        </p:txBody>
      </p:sp>
    </p:spTree>
    <p:extLst>
      <p:ext uri="{BB962C8B-B14F-4D97-AF65-F5344CB8AC3E}">
        <p14:creationId xmlns:p14="http://schemas.microsoft.com/office/powerpoint/2010/main" val="23200959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116</a:t>
            </a:fld>
            <a:endParaRPr lang="it-IT"/>
          </a:p>
        </p:txBody>
      </p:sp>
    </p:spTree>
    <p:extLst>
      <p:ext uri="{BB962C8B-B14F-4D97-AF65-F5344CB8AC3E}">
        <p14:creationId xmlns:p14="http://schemas.microsoft.com/office/powerpoint/2010/main" val="17118874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117</a:t>
            </a:fld>
            <a:endParaRPr lang="it-IT"/>
          </a:p>
        </p:txBody>
      </p:sp>
    </p:spTree>
    <p:extLst>
      <p:ext uri="{BB962C8B-B14F-4D97-AF65-F5344CB8AC3E}">
        <p14:creationId xmlns:p14="http://schemas.microsoft.com/office/powerpoint/2010/main" val="766050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118</a:t>
            </a:fld>
            <a:endParaRPr lang="it-IT"/>
          </a:p>
        </p:txBody>
      </p:sp>
    </p:spTree>
    <p:extLst>
      <p:ext uri="{BB962C8B-B14F-4D97-AF65-F5344CB8AC3E}">
        <p14:creationId xmlns:p14="http://schemas.microsoft.com/office/powerpoint/2010/main" val="2588938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EAC8893-C097-4677-B2B0-1DC643D1E4A5}" type="datetimeFigureOut">
              <a:rPr lang="it-IT" smtClean="0"/>
              <a:pPr/>
              <a:t>23.07.2020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C8893-C097-4677-B2B0-1DC643D1E4A5}" type="datetimeFigureOut">
              <a:rPr lang="it-IT" smtClean="0"/>
              <a:pPr/>
              <a:t>23.07.2020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C8893-C097-4677-B2B0-1DC643D1E4A5}" type="datetimeFigureOut">
              <a:rPr lang="it-IT" smtClean="0"/>
              <a:pPr/>
              <a:t>23.07.2020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C8893-C097-4677-B2B0-1DC643D1E4A5}" type="datetimeFigureOut">
              <a:rPr lang="it-IT" smtClean="0"/>
              <a:pPr/>
              <a:t>23.07.2020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EAC8893-C097-4677-B2B0-1DC643D1E4A5}" type="datetimeFigureOut">
              <a:rPr lang="it-IT" smtClean="0"/>
              <a:pPr/>
              <a:t>23.07.2020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EAC8893-C097-4677-B2B0-1DC643D1E4A5}" type="datetimeFigureOut">
              <a:rPr lang="it-IT" smtClean="0"/>
              <a:pPr/>
              <a:t>23.07.2020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EAC8893-C097-4677-B2B0-1DC643D1E4A5}" type="datetimeFigureOut">
              <a:rPr lang="it-IT" smtClean="0"/>
              <a:pPr/>
              <a:t>23.07.2020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EAC8893-C097-4677-B2B0-1DC643D1E4A5}" type="datetimeFigureOut">
              <a:rPr lang="it-IT" smtClean="0"/>
              <a:pPr/>
              <a:t>23.07.2020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EAC8893-C097-4677-B2B0-1DC643D1E4A5}" type="datetimeFigureOut">
              <a:rPr lang="it-IT" smtClean="0"/>
              <a:pPr/>
              <a:t>23.07.2020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AC8893-C097-4677-B2B0-1DC643D1E4A5}" type="datetimeFigureOut">
              <a:rPr lang="it-IT" smtClean="0"/>
              <a:pPr/>
              <a:t>23.07.2020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AC8893-C097-4677-B2B0-1DC643D1E4A5}" type="datetimeFigureOut">
              <a:rPr lang="it-IT" smtClean="0"/>
              <a:pPr/>
              <a:t>23.07.2020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C8893-C097-4677-B2B0-1DC643D1E4A5}" type="datetimeFigureOut">
              <a:rPr lang="it-IT" smtClean="0"/>
              <a:pPr/>
              <a:t>23.07.2020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AFC00-1423-4722-B1DB-A35088D106C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3.png"/></Relationships>
</file>

<file path=ppt/slides/_rels/slide10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png"/><Relationship Id="rId7" Type="http://schemas.openxmlformats.org/officeDocument/2006/relationships/diagramColors" Target="../diagrams/colors8.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0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png"/><Relationship Id="rId7" Type="http://schemas.openxmlformats.org/officeDocument/2006/relationships/diagramColors" Target="../diagrams/colors9.xm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27.png"/></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png"/><Relationship Id="rId7" Type="http://schemas.openxmlformats.org/officeDocument/2006/relationships/diagramColors" Target="../diagrams/colors10.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129.png"/></Relationships>
</file>

<file path=ppt/slides/_rels/slide109.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image" Target="../media/image6.png"/><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6.png"/><Relationship Id="rId7" Type="http://schemas.openxmlformats.org/officeDocument/2006/relationships/diagramColors" Target="../diagrams/colors13.xm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1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6.png"/><Relationship Id="rId7" Type="http://schemas.openxmlformats.org/officeDocument/2006/relationships/diagramColors" Target="../diagrams/colors14.xm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14.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6.png"/><Relationship Id="rId7" Type="http://schemas.openxmlformats.org/officeDocument/2006/relationships/diagramQuickStyle" Target="../diagrams/quickStyle15.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132.png"/><Relationship Id="rId9" Type="http://schemas.microsoft.com/office/2007/relationships/diagramDrawing" Target="../diagrams/drawing15.xml"/></Relationships>
</file>

<file path=ppt/slides/_rels/slide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jpe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380.png"/></Relationships>
</file>

<file path=ppt/slides/_rels/slide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54.png"/></Relationships>
</file>

<file path=ppt/slides/_rels/slide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9.png"/></Relationships>
</file>

<file path=ppt/slides/_rels/slide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60.emf"/></Relationships>
</file>

<file path=ppt/slides/_rels/slide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6.png"/><Relationship Id="rId7" Type="http://schemas.openxmlformats.org/officeDocument/2006/relationships/diagramColors" Target="../diagrams/colors16.xml"/><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57.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6.png"/><Relationship Id="rId7" Type="http://schemas.openxmlformats.org/officeDocument/2006/relationships/diagramColors" Target="../diagrams/colors17.xml"/><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58.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6.png"/><Relationship Id="rId7" Type="http://schemas.openxmlformats.org/officeDocument/2006/relationships/diagramColors" Target="../diagrams/colors18.xml"/><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png"/></Relationships>
</file>

<file path=ppt/slides/_rels/slide16.xml.rels><?xml version="1.0" encoding="UTF-8" standalone="yes"?>
<Relationships xmlns="http://schemas.openxmlformats.org/package/2006/relationships"><Relationship Id="rId3" Type="http://schemas.openxmlformats.org/officeDocument/2006/relationships/hyperlink" Target="http://www.imatsrl.org/"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7.png"/></Relationships>
</file>

<file path=ppt/slides/_rels/slide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165.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6.png"/><Relationship Id="rId7" Type="http://schemas.openxmlformats.org/officeDocument/2006/relationships/diagramColors" Target="../diagrams/colors19.xml"/><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169.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image" Target="../media/image6.png"/><Relationship Id="rId7" Type="http://schemas.openxmlformats.org/officeDocument/2006/relationships/diagramLayout" Target="../diagrams/layout20.xml"/><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diagramData" Target="../diagrams/data20.xml"/><Relationship Id="rId5" Type="http://schemas.openxmlformats.org/officeDocument/2006/relationships/image" Target="../media/image1780.png"/><Relationship Id="rId10" Type="http://schemas.microsoft.com/office/2007/relationships/diagramDrawing" Target="../diagrams/drawing20.xml"/><Relationship Id="rId4" Type="http://schemas.openxmlformats.org/officeDocument/2006/relationships/image" Target="../media/image180.png"/><Relationship Id="rId9" Type="http://schemas.openxmlformats.org/officeDocument/2006/relationships/diagramColors" Target="../diagrams/colors20.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2.xml"/><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png"/></Relationships>
</file>

<file path=ppt/slides/_rels/slide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0.png"/><Relationship Id="rId4" Type="http://schemas.openxmlformats.org/officeDocument/2006/relationships/image" Target="../media/image186.png"/></Relationships>
</file>

<file path=ppt/slides/_rels/slide174.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187.png"/><Relationship Id="rId7" Type="http://schemas.openxmlformats.org/officeDocument/2006/relationships/diagramQuickStyle" Target="../diagrams/quickStyle21.xml"/><Relationship Id="rId2" Type="http://schemas.openxmlformats.org/officeDocument/2006/relationships/notesSlide" Target="../notesSlides/notesSlide155.xml"/><Relationship Id="rId1" Type="http://schemas.openxmlformats.org/officeDocument/2006/relationships/slideLayout" Target="../slideLayouts/slideLayout2.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6.png"/><Relationship Id="rId9" Type="http://schemas.microsoft.com/office/2007/relationships/diagramDrawing" Target="../diagrams/drawing21.xml"/></Relationships>
</file>

<file path=ppt/slides/_rels/slide175.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188.png"/><Relationship Id="rId7" Type="http://schemas.openxmlformats.org/officeDocument/2006/relationships/diagramQuickStyle" Target="../diagrams/quickStyle22.xml"/><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6.png"/><Relationship Id="rId9" Type="http://schemas.microsoft.com/office/2007/relationships/diagramDrawing" Target="../diagrams/drawing22.xml"/></Relationships>
</file>

<file path=ppt/slides/_rels/slide176.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6.png"/><Relationship Id="rId7" Type="http://schemas.openxmlformats.org/officeDocument/2006/relationships/diagramColors" Target="../diagrams/colors23.xml"/><Relationship Id="rId2" Type="http://schemas.openxmlformats.org/officeDocument/2006/relationships/notesSlide" Target="../notesSlides/notesSlide157.xml"/><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189.png"/></Relationships>
</file>

<file path=ppt/slides/_rels/slide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1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image" Target="../media/image193.png"/></Relationships>
</file>

<file path=ppt/slides/_rels/slide1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google.it/url?sa=i&amp;rct=j&amp;q=&amp;esrc=s&amp;source=images&amp;cd=&amp;cad=rja&amp;uact=8&amp;ved=0ahUKEwigq9uB55bYAhUDyaQKHR0TAb4QjRwIBw&amp;url=http://www.creditbrite.com/credit/method-of-verification/&amp;psig=AOvVaw2oX5ohtca_u0G-ZNesm0AB&amp;ust=1513797958160593"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87.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6.png"/><Relationship Id="rId7" Type="http://schemas.openxmlformats.org/officeDocument/2006/relationships/diagramColors" Target="../diagrams/colors24.xml"/><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188.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6.png"/><Relationship Id="rId7" Type="http://schemas.openxmlformats.org/officeDocument/2006/relationships/diagramColors" Target="../diagrams/colors25.xml"/><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18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99.emf"/></Relationships>
</file>

<file path=ppt/slides/_rels/slide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970.png"/></Relationships>
</file>

<file path=ppt/slides/_rels/slide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980.png"/></Relationships>
</file>

<file path=ppt/slides/_rels/slide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200.emf"/></Relationships>
</file>

<file path=ppt/slides/_rels/slide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2010.png"/></Relationships>
</file>

<file path=ppt/slides/_rels/slide1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1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2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6.png"/><Relationship Id="rId7" Type="http://schemas.openxmlformats.org/officeDocument/2006/relationships/diagramQuickStyle" Target="../diagrams/quickStyle26.xml"/><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204.png"/><Relationship Id="rId9" Type="http://schemas.microsoft.com/office/2007/relationships/diagramDrawing" Target="../diagrams/drawing26.xml"/></Relationships>
</file>

<file path=ppt/slides/_rels/slide204.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6.png"/><Relationship Id="rId7" Type="http://schemas.openxmlformats.org/officeDocument/2006/relationships/diagramColors" Target="../diagrams/colors27.xml"/><Relationship Id="rId2" Type="http://schemas.openxmlformats.org/officeDocument/2006/relationships/notesSlide" Target="../notesSlides/notesSlide179.xml"/><Relationship Id="rId1" Type="http://schemas.openxmlformats.org/officeDocument/2006/relationships/slideLayout" Target="../slideLayouts/slideLayout2.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206.png"/></Relationships>
</file>

<file path=ppt/slides/_rels/slide205.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207.png"/><Relationship Id="rId7" Type="http://schemas.openxmlformats.org/officeDocument/2006/relationships/diagramQuickStyle" Target="../diagrams/quickStyle28.xml"/><Relationship Id="rId2" Type="http://schemas.openxmlformats.org/officeDocument/2006/relationships/notesSlide" Target="../notesSlides/notesSlide180.xml"/><Relationship Id="rId1" Type="http://schemas.openxmlformats.org/officeDocument/2006/relationships/slideLayout" Target="../slideLayouts/slideLayout2.xml"/><Relationship Id="rId6" Type="http://schemas.openxmlformats.org/officeDocument/2006/relationships/diagramLayout" Target="../diagrams/layout28.xml"/><Relationship Id="rId5" Type="http://schemas.openxmlformats.org/officeDocument/2006/relationships/diagramData" Target="../diagrams/data28.xml"/><Relationship Id="rId4" Type="http://schemas.openxmlformats.org/officeDocument/2006/relationships/image" Target="../media/image6.png"/><Relationship Id="rId9" Type="http://schemas.microsoft.com/office/2007/relationships/diagramDrawing" Target="../diagrams/drawing28.xml"/></Relationships>
</file>

<file path=ppt/slides/_rels/slide206.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6.png"/><Relationship Id="rId7" Type="http://schemas.openxmlformats.org/officeDocument/2006/relationships/diagramColors" Target="../diagrams/colors29.xml"/><Relationship Id="rId12" Type="http://schemas.openxmlformats.org/officeDocument/2006/relationships/diagramColors" Target="../diagrams/colors29.xml"/><Relationship Id="rId2" Type="http://schemas.openxmlformats.org/officeDocument/2006/relationships/notesSlide" Target="../notesSlides/notesSlide181.xml"/><Relationship Id="rId1" Type="http://schemas.openxmlformats.org/officeDocument/2006/relationships/slideLayout" Target="../slideLayouts/slideLayout2.xml"/><Relationship Id="rId6" Type="http://schemas.openxmlformats.org/officeDocument/2006/relationships/diagramQuickStyle" Target="../diagrams/quickStyle29.xml"/><Relationship Id="rId11" Type="http://schemas.openxmlformats.org/officeDocument/2006/relationships/diagramQuickStyle" Target="../diagrams/quickStyle29.xml"/><Relationship Id="rId5" Type="http://schemas.openxmlformats.org/officeDocument/2006/relationships/diagramLayout" Target="../diagrams/layout29.xml"/><Relationship Id="rId10"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diagramData" Target="../diagrams/data270.xml"/></Relationships>
</file>

<file path=ppt/slides/_rels/slide2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208.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6.png"/><Relationship Id="rId7" Type="http://schemas.openxmlformats.org/officeDocument/2006/relationships/diagramColors" Target="../diagrams/colors30.xml"/><Relationship Id="rId2" Type="http://schemas.openxmlformats.org/officeDocument/2006/relationships/notesSlide" Target="../notesSlides/notesSlide183.xml"/><Relationship Id="rId1" Type="http://schemas.openxmlformats.org/officeDocument/2006/relationships/slideLayout" Target="../slideLayouts/slideLayout2.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2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diagramColors" Target="../diagrams/colors31.xml"/><Relationship Id="rId13" Type="http://schemas.openxmlformats.org/officeDocument/2006/relationships/diagramColors" Target="../diagrams/colors32.xml"/><Relationship Id="rId3" Type="http://schemas.openxmlformats.org/officeDocument/2006/relationships/image" Target="../media/image6.png"/><Relationship Id="rId7" Type="http://schemas.openxmlformats.org/officeDocument/2006/relationships/diagramQuickStyle" Target="../diagrams/quickStyle31.xml"/><Relationship Id="rId12" Type="http://schemas.openxmlformats.org/officeDocument/2006/relationships/diagramQuickStyle" Target="../diagrams/quickStyle32.xml"/><Relationship Id="rId2" Type="http://schemas.openxmlformats.org/officeDocument/2006/relationships/notesSlide" Target="../notesSlides/notesSlide185.xml"/><Relationship Id="rId16"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diagramLayout" Target="../diagrams/layout31.xml"/><Relationship Id="rId11" Type="http://schemas.openxmlformats.org/officeDocument/2006/relationships/diagramLayout" Target="../diagrams/layout32.xml"/><Relationship Id="rId5" Type="http://schemas.openxmlformats.org/officeDocument/2006/relationships/diagramData" Target="../diagrams/data31.xml"/><Relationship Id="rId15" Type="http://schemas.openxmlformats.org/officeDocument/2006/relationships/image" Target="../media/image210.png"/><Relationship Id="rId10" Type="http://schemas.openxmlformats.org/officeDocument/2006/relationships/diagramData" Target="../diagrams/data32.xml"/><Relationship Id="rId4" Type="http://schemas.openxmlformats.org/officeDocument/2006/relationships/image" Target="../media/image2060.png"/><Relationship Id="rId9" Type="http://schemas.microsoft.com/office/2007/relationships/diagramDrawing" Target="../diagrams/drawing31.xml"/><Relationship Id="rId14" Type="http://schemas.microsoft.com/office/2007/relationships/diagramDrawing" Target="../diagrams/drawing32.xml"/></Relationships>
</file>

<file path=ppt/slides/_rels/slide2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2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1.xml"/><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218.png"/></Relationships>
</file>

<file path=ppt/slides/_rels/slide2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2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2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6.xml"/><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219.png"/></Relationships>
</file>

<file path=ppt/slides/_rels/slide2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7.xml"/><Relationship Id="rId1" Type="http://schemas.openxmlformats.org/officeDocument/2006/relationships/slideLayout" Target="../slideLayouts/slideLayout2.xml"/><Relationship Id="rId4" Type="http://schemas.openxmlformats.org/officeDocument/2006/relationships/image" Target="../media/image221.jpeg"/></Relationships>
</file>

<file path=ppt/slides/_rels/slide2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8.xml"/><Relationship Id="rId1" Type="http://schemas.openxmlformats.org/officeDocument/2006/relationships/slideLayout" Target="../slideLayouts/slideLayout2.xml"/><Relationship Id="rId4" Type="http://schemas.openxmlformats.org/officeDocument/2006/relationships/image" Target="../media/image222.jpeg"/></Relationships>
</file>

<file path=ppt/slides/_rels/slide2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9.xml"/><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jpeg"/></Relationships>
</file>

<file path=ppt/slides/_rels/slide2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0.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2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1.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gif"/></Relationships>
</file>

<file path=ppt/slides/_rels/slide2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2.xml"/><Relationship Id="rId1" Type="http://schemas.openxmlformats.org/officeDocument/2006/relationships/slideLayout" Target="../slideLayouts/slideLayout2.xml"/><Relationship Id="rId5" Type="http://schemas.openxmlformats.org/officeDocument/2006/relationships/image" Target="../media/image232.png"/><Relationship Id="rId4" Type="http://schemas.openxmlformats.org/officeDocument/2006/relationships/image" Target="../media/image231.gif"/></Relationships>
</file>

<file path=ppt/slides/_rels/slide2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3.xml"/><Relationship Id="rId1" Type="http://schemas.openxmlformats.org/officeDocument/2006/relationships/slideLayout" Target="../slideLayouts/slideLayout2.xml"/><Relationship Id="rId5" Type="http://schemas.openxmlformats.org/officeDocument/2006/relationships/image" Target="../media/image234.gif"/><Relationship Id="rId4" Type="http://schemas.openxmlformats.org/officeDocument/2006/relationships/image" Target="../media/image233.gif"/></Relationships>
</file>

<file path=ppt/slides/_rels/slide2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4.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5.xml"/><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7.png"/></Relationships>
</file>

<file path=ppt/slides/_rels/slide2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232.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6.png"/><Relationship Id="rId7" Type="http://schemas.openxmlformats.org/officeDocument/2006/relationships/diagramColors" Target="../diagrams/colors33.xml"/><Relationship Id="rId2" Type="http://schemas.openxmlformats.org/officeDocument/2006/relationships/notesSlide" Target="../notesSlides/notesSlide207.xml"/><Relationship Id="rId1" Type="http://schemas.openxmlformats.org/officeDocument/2006/relationships/slideLayout" Target="../slideLayouts/slideLayout2.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 Id="rId9" Type="http://schemas.openxmlformats.org/officeDocument/2006/relationships/image" Target="../media/image240.png"/></Relationships>
</file>

<file path=ppt/slides/_rels/slide2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2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9.xml"/><Relationship Id="rId1" Type="http://schemas.openxmlformats.org/officeDocument/2006/relationships/slideLayout" Target="../slideLayouts/slideLayout2.xml"/><Relationship Id="rId5" Type="http://schemas.openxmlformats.org/officeDocument/2006/relationships/image" Target="../media/image243.png"/><Relationship Id="rId4" Type="http://schemas.openxmlformats.org/officeDocument/2006/relationships/image" Target="../media/image242.png"/></Relationships>
</file>

<file path=ppt/slides/_rels/slide235.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6.png"/><Relationship Id="rId7" Type="http://schemas.openxmlformats.org/officeDocument/2006/relationships/diagramColors" Target="../diagrams/colors34.xml"/><Relationship Id="rId2" Type="http://schemas.openxmlformats.org/officeDocument/2006/relationships/notesSlide" Target="../notesSlides/notesSlide210.xml"/><Relationship Id="rId1" Type="http://schemas.openxmlformats.org/officeDocument/2006/relationships/slideLayout" Target="../slideLayouts/slideLayout2.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236.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6.png"/><Relationship Id="rId7" Type="http://schemas.openxmlformats.org/officeDocument/2006/relationships/diagramColors" Target="../diagrams/colors35.xml"/><Relationship Id="rId2" Type="http://schemas.openxmlformats.org/officeDocument/2006/relationships/notesSlide" Target="../notesSlides/notesSlide211.xml"/><Relationship Id="rId1" Type="http://schemas.openxmlformats.org/officeDocument/2006/relationships/slideLayout" Target="../slideLayouts/slideLayout2.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s>
</file>

<file path=ppt/slides/_rels/slide237.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image" Target="../media/image244.png"/><Relationship Id="rId7" Type="http://schemas.openxmlformats.org/officeDocument/2006/relationships/diagramQuickStyle" Target="../diagrams/quickStyle36.xml"/><Relationship Id="rId2" Type="http://schemas.openxmlformats.org/officeDocument/2006/relationships/notesSlide" Target="../notesSlides/notesSlide212.xml"/><Relationship Id="rId1" Type="http://schemas.openxmlformats.org/officeDocument/2006/relationships/slideLayout" Target="../slideLayouts/slideLayout2.xml"/><Relationship Id="rId6" Type="http://schemas.openxmlformats.org/officeDocument/2006/relationships/diagramLayout" Target="../diagrams/layout36.xml"/><Relationship Id="rId11" Type="http://schemas.openxmlformats.org/officeDocument/2006/relationships/image" Target="../media/image246.png"/><Relationship Id="rId5" Type="http://schemas.openxmlformats.org/officeDocument/2006/relationships/diagramData" Target="../diagrams/data36.xml"/><Relationship Id="rId10" Type="http://schemas.openxmlformats.org/officeDocument/2006/relationships/image" Target="../media/image245.png"/><Relationship Id="rId4" Type="http://schemas.openxmlformats.org/officeDocument/2006/relationships/image" Target="../media/image6.png"/><Relationship Id="rId9" Type="http://schemas.microsoft.com/office/2007/relationships/diagramDrawing" Target="../diagrams/drawing36.xml"/></Relationships>
</file>

<file path=ppt/slides/_rels/slide2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247.png"/></Relationships>
</file>

<file path=ppt/slides/_rels/slide2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google.it/url?sa=i&amp;rct=j&amp;q=&amp;esrc=s&amp;source=images&amp;cd=&amp;cad=rja&amp;uact=8&amp;ved=0ahUKEwigq9uB55bYAhUDyaQKHR0TAb4QjRwIBw&amp;url=http://www.creditbrite.com/credit/method-of-verification/&amp;psig=AOvVaw2oX5ohtca_u0G-ZNesm0AB&amp;ust=1513797958160593"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48.png"/><Relationship Id="rId5" Type="http://schemas.openxmlformats.org/officeDocument/2006/relationships/image" Target="../media/image6.png"/><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png"/><Relationship Id="rId7" Type="http://schemas.openxmlformats.org/officeDocument/2006/relationships/diagramColors" Target="../diagrams/colors3.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google.it/url?sa=i&amp;rct=j&amp;q=&amp;esrc=s&amp;source=images&amp;cd=&amp;cad=rja&amp;uact=8&amp;ved=0ahUKEwigq9uB55bYAhUDyaQKHR0TAb4QjRwIBw&amp;url=http://www.creditbrite.com/credit/method-of-verification/&amp;psig=AOvVaw2oX5ohtca_u0G-ZNesm0AB&amp;ust=1513797958160593"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7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png"/><Relationship Id="rId7" Type="http://schemas.openxmlformats.org/officeDocument/2006/relationships/diagramColors" Target="../diagrams/colors4.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85.png"/><Relationship Id="rId4" Type="http://schemas.openxmlformats.org/officeDocument/2006/relationships/diagramData" Target="../diagrams/data4.xml"/><Relationship Id="rId9"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20.png"/></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930.png"/><Relationship Id="rId5"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png"/><Relationship Id="rId7" Type="http://schemas.openxmlformats.org/officeDocument/2006/relationships/diagramColors" Target="../diagrams/colors5.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8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6.png"/><Relationship Id="rId7"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6.png"/><Relationship Id="rId7" Type="http://schemas.openxmlformats.org/officeDocument/2006/relationships/diagramQuickStyle" Target="../diagrams/quickStyle6.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10.png"/><Relationship Id="rId4" Type="http://schemas.openxmlformats.org/officeDocument/2006/relationships/image" Target="../media/image109.png"/><Relationship Id="rId9" Type="http://schemas.microsoft.com/office/2007/relationships/diagramDrawing" Target="../diagrams/drawing6.xml"/></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png"/><Relationship Id="rId7" Type="http://schemas.openxmlformats.org/officeDocument/2006/relationships/diagramColors" Target="../diagrams/colors7.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070.png"/></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40.png"/></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egnaposto numero diapositiva 3"/>
          <p:cNvSpPr>
            <a:spLocks noGrp="1"/>
          </p:cNvSpPr>
          <p:nvPr>
            <p:ph type="sldNum" sz="quarter" idx="12"/>
          </p:nvPr>
        </p:nvSpPr>
        <p:spPr/>
        <p:txBody>
          <a:bodyPr/>
          <a:lstStyle/>
          <a:p>
            <a:pPr>
              <a:defRPr/>
            </a:pPr>
            <a:fld id="{B71AC33C-C1B9-48D9-BD1A-18ECB4B0BB66}" type="slidenum">
              <a:rPr lang="it-IT" smtClean="0"/>
              <a:pPr>
                <a:defRPr/>
              </a:pPr>
              <a:t>1</a:t>
            </a:fld>
            <a:endParaRPr lang="it-IT" dirty="0"/>
          </a:p>
        </p:txBody>
      </p:sp>
      <p:sp>
        <p:nvSpPr>
          <p:cNvPr id="2051" name="Tittel 1"/>
          <p:cNvSpPr>
            <a:spLocks noGrp="1"/>
          </p:cNvSpPr>
          <p:nvPr>
            <p:ph type="title" idx="4294967295"/>
          </p:nvPr>
        </p:nvSpPr>
        <p:spPr>
          <a:xfrm>
            <a:off x="219162" y="1496341"/>
            <a:ext cx="2640012" cy="3312766"/>
          </a:xfrm>
        </p:spPr>
        <p:txBody>
          <a:bodyPr/>
          <a:lstStyle/>
          <a:p>
            <a:r>
              <a:rPr lang="en-GB" altLang="it-IT" sz="3200" b="1" dirty="0">
                <a:solidFill>
                  <a:srgbClr val="FF3300"/>
                </a:solidFill>
              </a:rPr>
              <a:t>Welcome</a:t>
            </a:r>
            <a:br>
              <a:rPr lang="en-GB" altLang="it-IT" sz="3200" b="1" dirty="0">
                <a:solidFill>
                  <a:srgbClr val="FF3300"/>
                </a:solidFill>
              </a:rPr>
            </a:br>
            <a:r>
              <a:rPr lang="en-GB" altLang="it-IT" sz="3200" b="1" dirty="0" err="1">
                <a:solidFill>
                  <a:srgbClr val="FF3300"/>
                </a:solidFill>
              </a:rPr>
              <a:t>Willkommen</a:t>
            </a:r>
            <a:r>
              <a:rPr lang="en-GB" altLang="it-IT" sz="3200" b="1" dirty="0">
                <a:solidFill>
                  <a:srgbClr val="FF3300"/>
                </a:solidFill>
              </a:rPr>
              <a:t/>
            </a:r>
            <a:br>
              <a:rPr lang="en-GB" altLang="it-IT" sz="3200" b="1" dirty="0">
                <a:solidFill>
                  <a:srgbClr val="FF3300"/>
                </a:solidFill>
              </a:rPr>
            </a:br>
            <a:r>
              <a:rPr lang="en-GB" altLang="it-IT" sz="3200" b="1" dirty="0" err="1">
                <a:solidFill>
                  <a:srgbClr val="FF3300"/>
                </a:solidFill>
              </a:rPr>
              <a:t>Bienvenue</a:t>
            </a:r>
            <a:r>
              <a:rPr lang="en-GB" altLang="it-IT" sz="3200" b="1" dirty="0">
                <a:solidFill>
                  <a:srgbClr val="FF3300"/>
                </a:solidFill>
              </a:rPr>
              <a:t/>
            </a:r>
            <a:br>
              <a:rPr lang="en-GB" altLang="it-IT" sz="3200" b="1" dirty="0">
                <a:solidFill>
                  <a:srgbClr val="FF3300"/>
                </a:solidFill>
              </a:rPr>
            </a:br>
            <a:r>
              <a:rPr lang="nn-NO" altLang="it-IT" sz="3200" b="1" dirty="0">
                <a:solidFill>
                  <a:srgbClr val="FF3300"/>
                </a:solidFill>
              </a:rPr>
              <a:t>Bienvenida</a:t>
            </a:r>
            <a:r>
              <a:rPr lang="en-GB" altLang="it-IT" sz="3200" b="1" dirty="0">
                <a:solidFill>
                  <a:srgbClr val="FF3300"/>
                </a:solidFill>
              </a:rPr>
              <a:t/>
            </a:r>
            <a:br>
              <a:rPr lang="en-GB" altLang="it-IT" sz="3200" b="1" dirty="0">
                <a:solidFill>
                  <a:srgbClr val="FF3300"/>
                </a:solidFill>
              </a:rPr>
            </a:br>
            <a:r>
              <a:rPr lang="ar-SA" altLang="it-IT" sz="3200" b="1" dirty="0">
                <a:solidFill>
                  <a:srgbClr val="FF3300"/>
                </a:solidFill>
                <a:cs typeface="Arial" charset="0"/>
              </a:rPr>
              <a:t>ترحيب</a:t>
            </a:r>
            <a:r>
              <a:rPr lang="en-GB" altLang="it-IT" sz="3200" b="1" dirty="0">
                <a:solidFill>
                  <a:srgbClr val="FF3300"/>
                </a:solidFill>
              </a:rPr>
              <a:t/>
            </a:r>
            <a:br>
              <a:rPr lang="en-GB" altLang="it-IT" sz="3200" b="1" dirty="0">
                <a:solidFill>
                  <a:srgbClr val="FF3300"/>
                </a:solidFill>
              </a:rPr>
            </a:br>
            <a:r>
              <a:rPr lang="it-IT" altLang="it-IT" sz="3200" b="1" dirty="0">
                <a:solidFill>
                  <a:srgbClr val="FF3300"/>
                </a:solidFill>
              </a:rPr>
              <a:t>Benvenuto</a:t>
            </a:r>
            <a:endParaRPr lang="en-GB" altLang="it-IT" sz="3200" b="1" dirty="0">
              <a:solidFill>
                <a:srgbClr val="FF3300"/>
              </a:solidFill>
            </a:endParaRPr>
          </a:p>
        </p:txBody>
      </p:sp>
      <p:sp>
        <p:nvSpPr>
          <p:cNvPr id="2052" name="Plassholder for tekst 2"/>
          <p:cNvSpPr>
            <a:spLocks noGrp="1"/>
          </p:cNvSpPr>
          <p:nvPr>
            <p:ph type="body" sz="quarter" idx="4294967295"/>
          </p:nvPr>
        </p:nvSpPr>
        <p:spPr>
          <a:xfrm>
            <a:off x="254880" y="5321787"/>
            <a:ext cx="8795420" cy="647700"/>
          </a:xfrm>
        </p:spPr>
        <p:txBody>
          <a:bodyPr>
            <a:normAutofit fontScale="62500" lnSpcReduction="20000"/>
          </a:bodyPr>
          <a:lstStyle/>
          <a:p>
            <a:pPr marL="0" indent="0" algn="ctr">
              <a:buNone/>
            </a:pPr>
            <a:r>
              <a:rPr lang="en-GB" altLang="it-IT" b="1" dirty="0">
                <a:solidFill>
                  <a:schemeClr val="tx2"/>
                </a:solidFill>
                <a:effectLst>
                  <a:outerShdw blurRad="38100" dist="38100" dir="2700000" algn="tl">
                    <a:srgbClr val="000000">
                      <a:alpha val="43137"/>
                    </a:srgbClr>
                  </a:outerShdw>
                </a:effectLst>
                <a:latin typeface="Castellar" pitchFamily="18" charset="0"/>
              </a:rPr>
              <a:t>Corso High Voltage Technology </a:t>
            </a:r>
          </a:p>
          <a:p>
            <a:pPr marL="0" indent="0" algn="ctr">
              <a:buNone/>
            </a:pPr>
            <a:r>
              <a:rPr lang="it-IT" altLang="it-IT" b="1" dirty="0">
                <a:solidFill>
                  <a:schemeClr val="accent1"/>
                </a:solidFill>
                <a:latin typeface="Arial Black" pitchFamily="34" charset="0"/>
              </a:rPr>
              <a:t>(Livello </a:t>
            </a:r>
            <a:r>
              <a:rPr lang="it-IT" altLang="it-IT" b="1" spc="-150" dirty="0" smtClean="0">
                <a:solidFill>
                  <a:schemeClr val="accent1"/>
                </a:solidFill>
                <a:latin typeface="Arial Black" pitchFamily="34" charset="0"/>
              </a:rPr>
              <a:t>Direttivo)</a:t>
            </a:r>
            <a:endParaRPr lang="it-IT" altLang="it-IT" b="1" dirty="0">
              <a:solidFill>
                <a:schemeClr val="accent1"/>
              </a:solidFill>
              <a:latin typeface="Arial Black" pitchFamily="34" charset="0"/>
            </a:endParaRPr>
          </a:p>
        </p:txBody>
      </p:sp>
      <p:sp>
        <p:nvSpPr>
          <p:cNvPr id="2053" name="Plassholder for tekst 3"/>
          <p:cNvSpPr>
            <a:spLocks noGrp="1"/>
          </p:cNvSpPr>
          <p:nvPr>
            <p:ph type="body" sz="quarter" idx="4294967295"/>
          </p:nvPr>
        </p:nvSpPr>
        <p:spPr>
          <a:xfrm>
            <a:off x="219162" y="6020319"/>
            <a:ext cx="8831138" cy="336032"/>
          </a:xfrm>
        </p:spPr>
        <p:txBody>
          <a:bodyPr>
            <a:normAutofit fontScale="92500" lnSpcReduction="10000"/>
          </a:bodyPr>
          <a:lstStyle/>
          <a:p>
            <a:pPr algn="ctr" eaLnBrk="1" hangingPunct="1">
              <a:buFontTx/>
              <a:buNone/>
            </a:pPr>
            <a:r>
              <a:rPr lang="en-GB" altLang="it-IT" sz="1800" b="1" dirty="0" err="1">
                <a:solidFill>
                  <a:schemeClr val="tx2"/>
                </a:solidFill>
                <a:latin typeface="Castellar" pitchFamily="18" charset="0"/>
              </a:rPr>
              <a:t>imat</a:t>
            </a:r>
            <a:r>
              <a:rPr lang="en-GB" altLang="it-IT" sz="1800" b="1" dirty="0">
                <a:solidFill>
                  <a:schemeClr val="tx2"/>
                </a:solidFill>
                <a:latin typeface="Castellar" pitchFamily="18" charset="0"/>
              </a:rPr>
              <a:t> headquarter</a:t>
            </a:r>
          </a:p>
        </p:txBody>
      </p:sp>
      <p:sp>
        <p:nvSpPr>
          <p:cNvPr id="6" name="Rectangle 5"/>
          <p:cNvSpPr>
            <a:spLocks noChangeArrowheads="1"/>
          </p:cNvSpPr>
          <p:nvPr/>
        </p:nvSpPr>
        <p:spPr bwMode="auto">
          <a:xfrm>
            <a:off x="785983" y="-449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10" y="-18714"/>
            <a:ext cx="387667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2843808" y="770129"/>
            <a:ext cx="6059949" cy="4310246"/>
          </a:xfrm>
          <a:prstGeom prst="rect">
            <a:avLst/>
          </a:prstGeom>
        </p:spPr>
      </p:pic>
      <p:sp>
        <p:nvSpPr>
          <p:cNvPr id="10" name="CasellaDiTesto 9"/>
          <p:cNvSpPr txBox="1"/>
          <p:nvPr/>
        </p:nvSpPr>
        <p:spPr>
          <a:xfrm>
            <a:off x="0" y="6597352"/>
            <a:ext cx="7590822" cy="307777"/>
          </a:xfrm>
          <a:prstGeom prst="rect">
            <a:avLst/>
          </a:prstGeom>
          <a:noFill/>
        </p:spPr>
        <p:txBody>
          <a:bodyPr wrap="square" rtlCol="0">
            <a:spAutoFit/>
          </a:bodyPr>
          <a:lstStyle/>
          <a:p>
            <a:r>
              <a:rPr lang="it-IT" sz="1400" dirty="0" err="1"/>
              <a:t>Mod</a:t>
            </a:r>
            <a:r>
              <a:rPr lang="it-IT" sz="1400" dirty="0"/>
              <a:t>. 02 “Format dispense corsisti” rev. 2.0 </a:t>
            </a:r>
            <a:r>
              <a:rPr lang="it-IT" sz="1400"/>
              <a:t>del 23/07</a:t>
            </a:r>
            <a:r>
              <a:rPr lang="it-IT" sz="1400" smtClean="0"/>
              <a:t>/2019 </a:t>
            </a:r>
            <a:r>
              <a:rPr lang="it-IT" sz="1400" dirty="0"/>
              <a:t>- PRO. 06 IMAT “Progettazione Corsi”</a:t>
            </a:r>
          </a:p>
        </p:txBody>
      </p:sp>
    </p:spTree>
    <p:extLst>
      <p:ext uri="{BB962C8B-B14F-4D97-AF65-F5344CB8AC3E}">
        <p14:creationId xmlns:p14="http://schemas.microsoft.com/office/powerpoint/2010/main" val="161304216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1108" y="1825625"/>
            <a:ext cx="5801784" cy="4351338"/>
          </a:xfrm>
        </p:spPr>
      </p:pic>
      <p:pic>
        <p:nvPicPr>
          <p:cNvPr id="9220" name="Immagin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500" y="1196752"/>
            <a:ext cx="371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High Voltage Simulator (HV)</a:t>
            </a:r>
          </a:p>
        </p:txBody>
      </p:sp>
      <p:pic>
        <p:nvPicPr>
          <p:cNvPr id="6" name="Immagine 5"/>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2953209625"/>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La zona di guardia e zona prossima</a:t>
            </a:r>
            <a:endParaRPr lang="it-IT" sz="2800" b="1" dirty="0">
              <a:solidFill>
                <a:schemeClr val="tx2"/>
              </a:solidFill>
            </a:endParaRPr>
          </a:p>
        </p:txBody>
      </p:sp>
      <mc:AlternateContent xmlns:mc="http://schemas.openxmlformats.org/markup-compatibility/2006" xmlns:a14="http://schemas.microsoft.com/office/drawing/2010/main">
        <mc:Choice Requires="a14">
          <p:graphicFrame>
            <p:nvGraphicFramePr>
              <p:cNvPr id="2" name="Tabella 1"/>
              <p:cNvGraphicFramePr>
                <a:graphicFrameLocks noGrp="1"/>
              </p:cNvGraphicFramePr>
              <p:nvPr>
                <p:extLst>
                  <p:ext uri="{D42A27DB-BD31-4B8C-83A1-F6EECF244321}">
                    <p14:modId xmlns:p14="http://schemas.microsoft.com/office/powerpoint/2010/main" val="4181463409"/>
                  </p:ext>
                </p:extLst>
              </p:nvPr>
            </p:nvGraphicFramePr>
            <p:xfrm>
              <a:off x="719902" y="1340768"/>
              <a:ext cx="7668522" cy="4776936"/>
            </p:xfrm>
            <a:graphic>
              <a:graphicData uri="http://schemas.openxmlformats.org/drawingml/2006/table">
                <a:tbl>
                  <a:tblPr firstRow="1" bandRow="1">
                    <a:tableStyleId>{EB344D84-9AFB-497E-A393-DC336BA19D2E}</a:tableStyleId>
                  </a:tblPr>
                  <a:tblGrid>
                    <a:gridCol w="2943538">
                      <a:extLst>
                        <a:ext uri="{9D8B030D-6E8A-4147-A177-3AD203B41FA5}">
                          <a16:colId xmlns:a16="http://schemas.microsoft.com/office/drawing/2014/main" xmlns="" val="2577699456"/>
                        </a:ext>
                      </a:extLst>
                    </a:gridCol>
                    <a:gridCol w="2168810">
                      <a:extLst>
                        <a:ext uri="{9D8B030D-6E8A-4147-A177-3AD203B41FA5}">
                          <a16:colId xmlns:a16="http://schemas.microsoft.com/office/drawing/2014/main" xmlns="" val="123461830"/>
                        </a:ext>
                      </a:extLst>
                    </a:gridCol>
                    <a:gridCol w="2556174">
                      <a:extLst>
                        <a:ext uri="{9D8B030D-6E8A-4147-A177-3AD203B41FA5}">
                          <a16:colId xmlns:a16="http://schemas.microsoft.com/office/drawing/2014/main" xmlns="" val="3523227566"/>
                        </a:ext>
                      </a:extLst>
                    </a:gridCol>
                  </a:tblGrid>
                  <a:tr h="370840">
                    <a:tc>
                      <a:txBody>
                        <a:bodyPr/>
                        <a:lstStyle/>
                        <a:p>
                          <a:pPr/>
                          <a14:m>
                            <m:oMathPara xmlns:m="http://schemas.openxmlformats.org/officeDocument/2006/math">
                              <m:oMathParaPr>
                                <m:jc m:val="centerGroup"/>
                              </m:oMathParaPr>
                              <m:oMath xmlns:m="http://schemas.openxmlformats.org/officeDocument/2006/math">
                                <m:r>
                                  <a:rPr lang="it-IT" dirty="0" smtClean="0">
                                    <a:latin typeface="Cambria Math" panose="02040503050406030204" pitchFamily="18" charset="0"/>
                                  </a:rPr>
                                  <m:t>𝑉𝑛</m:t>
                                </m:r>
                                <m:r>
                                  <a:rPr lang="it-IT" dirty="0" smtClean="0">
                                    <a:latin typeface="Cambria Math" panose="02040503050406030204" pitchFamily="18" charset="0"/>
                                  </a:rPr>
                                  <m:t> [</m:t>
                                </m:r>
                                <m:r>
                                  <a:rPr lang="it-IT" dirty="0" smtClean="0">
                                    <a:latin typeface="Cambria Math" panose="02040503050406030204" pitchFamily="18" charset="0"/>
                                  </a:rPr>
                                  <m:t>𝒌𝑽</m:t>
                                </m:r>
                                <m:r>
                                  <a:rPr lang="it-IT" dirty="0" smtClean="0">
                                    <a:latin typeface="Cambria Math" panose="02040503050406030204" pitchFamily="18" charset="0"/>
                                  </a:rPr>
                                  <m:t>]</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it-IT" i="1" dirty="0" smtClean="0">
                                        <a:latin typeface="Cambria Math"/>
                                      </a:rPr>
                                    </m:ctrlPr>
                                  </m:sSubPr>
                                  <m:e>
                                    <m:r>
                                      <a:rPr lang="it-IT" dirty="0" smtClean="0">
                                        <a:latin typeface="Cambria Math" panose="02040503050406030204" pitchFamily="18" charset="0"/>
                                      </a:rPr>
                                      <m:t>𝐃</m:t>
                                    </m:r>
                                  </m:e>
                                  <m:sub>
                                    <m:r>
                                      <a:rPr lang="it-IT" dirty="0" smtClean="0">
                                        <a:latin typeface="Cambria Math" panose="02040503050406030204" pitchFamily="18" charset="0"/>
                                      </a:rPr>
                                      <m:t>𝑳</m:t>
                                    </m:r>
                                  </m:sub>
                                </m:sSub>
                                <m:r>
                                  <a:rPr lang="it-IT" dirty="0" smtClean="0">
                                    <a:latin typeface="Cambria Math" panose="02040503050406030204" pitchFamily="18" charset="0"/>
                                  </a:rPr>
                                  <m:t> [</m:t>
                                </m:r>
                                <m:r>
                                  <a:rPr lang="it-IT" dirty="0" smtClean="0">
                                    <a:latin typeface="Cambria Math" panose="02040503050406030204" pitchFamily="18" charset="0"/>
                                  </a:rPr>
                                  <m:t>𝒎𝒎</m:t>
                                </m:r>
                                <m:r>
                                  <a:rPr lang="it-IT" dirty="0" smtClean="0">
                                    <a:latin typeface="Cambria Math" panose="02040503050406030204" pitchFamily="18" charset="0"/>
                                  </a:rPr>
                                  <m:t>]</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it-IT" i="1" dirty="0" smtClean="0">
                                        <a:latin typeface="Cambria Math"/>
                                      </a:rPr>
                                    </m:ctrlPr>
                                  </m:sSubPr>
                                  <m:e>
                                    <m:r>
                                      <a:rPr lang="it-IT" dirty="0" smtClean="0">
                                        <a:latin typeface="Cambria Math" panose="02040503050406030204" pitchFamily="18" charset="0"/>
                                      </a:rPr>
                                      <m:t>𝐃</m:t>
                                    </m:r>
                                  </m:e>
                                  <m:sub>
                                    <m:r>
                                      <a:rPr lang="it-IT" dirty="0" smtClean="0">
                                        <a:latin typeface="Cambria Math" panose="02040503050406030204" pitchFamily="18" charset="0"/>
                                      </a:rPr>
                                      <m:t>𝒗</m:t>
                                    </m:r>
                                  </m:sub>
                                </m:sSub>
                                <m:r>
                                  <a:rPr lang="it-IT" dirty="0" smtClean="0">
                                    <a:latin typeface="Cambria Math" panose="02040503050406030204" pitchFamily="18" charset="0"/>
                                  </a:rPr>
                                  <m:t> [</m:t>
                                </m:r>
                                <m:r>
                                  <a:rPr lang="it-IT" dirty="0" smtClean="0">
                                    <a:latin typeface="Cambria Math" panose="02040503050406030204" pitchFamily="18" charset="0"/>
                                  </a:rPr>
                                  <m:t>𝒎𝒎</m:t>
                                </m:r>
                                <m:r>
                                  <a:rPr lang="it-IT" dirty="0" smtClean="0">
                                    <a:latin typeface="Cambria Math" panose="02040503050406030204" pitchFamily="18" charset="0"/>
                                  </a:rPr>
                                  <m:t>]</m:t>
                                </m:r>
                              </m:oMath>
                            </m:oMathPara>
                          </a14:m>
                          <a:endParaRPr lang="it-IT" dirty="0"/>
                        </a:p>
                      </a:txBody>
                      <a:tcPr/>
                    </a:tc>
                    <a:extLst>
                      <a:ext uri="{0D108BD9-81ED-4DB2-BD59-A6C34878D82A}">
                        <a16:rowId xmlns:a16="http://schemas.microsoft.com/office/drawing/2014/main" xmlns="" val="3855319883"/>
                      </a:ext>
                    </a:extLst>
                  </a:tr>
                  <a:tr h="370840">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150</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650</m:t>
                                </m:r>
                              </m:oMath>
                            </m:oMathPara>
                          </a14:m>
                          <a:endParaRPr lang="it-IT" dirty="0"/>
                        </a:p>
                      </a:txBody>
                      <a:tcPr/>
                    </a:tc>
                    <a:extLst>
                      <a:ext uri="{0D108BD9-81ED-4DB2-BD59-A6C34878D82A}">
                        <a16:rowId xmlns:a16="http://schemas.microsoft.com/office/drawing/2014/main" xmlns="" val="1487030474"/>
                      </a:ext>
                    </a:extLst>
                  </a:tr>
                  <a:tr h="370840">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10</m:t>
                                </m:r>
                              </m:oMath>
                            </m:oMathPara>
                          </a14:m>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150</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1150</m:t>
                                </m:r>
                              </m:oMath>
                            </m:oMathPara>
                          </a14:m>
                          <a:endParaRPr lang="it-IT" dirty="0"/>
                        </a:p>
                      </a:txBody>
                      <a:tcPr/>
                    </a:tc>
                    <a:extLst>
                      <a:ext uri="{0D108BD9-81ED-4DB2-BD59-A6C34878D82A}">
                        <a16:rowId xmlns:a16="http://schemas.microsoft.com/office/drawing/2014/main" xmlns="" val="3860690617"/>
                      </a:ext>
                    </a:extLst>
                  </a:tr>
                  <a:tr h="370840">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15</m:t>
                                </m:r>
                              </m:oMath>
                            </m:oMathPara>
                          </a14:m>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200</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1200</m:t>
                                </m:r>
                              </m:oMath>
                            </m:oMathPara>
                          </a14:m>
                          <a:endParaRPr lang="it-IT" dirty="0"/>
                        </a:p>
                      </a:txBody>
                      <a:tcPr/>
                    </a:tc>
                    <a:extLst>
                      <a:ext uri="{0D108BD9-81ED-4DB2-BD59-A6C34878D82A}">
                        <a16:rowId xmlns:a16="http://schemas.microsoft.com/office/drawing/2014/main" xmlns="" val="3443290885"/>
                      </a:ext>
                    </a:extLst>
                  </a:tr>
                  <a:tr h="370840">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20</m:t>
                                </m:r>
                              </m:oMath>
                            </m:oMathPara>
                          </a14:m>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280</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1280</m:t>
                                </m:r>
                              </m:oMath>
                            </m:oMathPara>
                          </a14:m>
                          <a:endParaRPr lang="it-IT" dirty="0"/>
                        </a:p>
                      </a:txBody>
                      <a:tcPr/>
                    </a:tc>
                    <a:extLst>
                      <a:ext uri="{0D108BD9-81ED-4DB2-BD59-A6C34878D82A}">
                        <a16:rowId xmlns:a16="http://schemas.microsoft.com/office/drawing/2014/main" xmlns="" val="603155223"/>
                      </a:ext>
                    </a:extLst>
                  </a:tr>
                  <a:tr h="370840">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30</m:t>
                                </m:r>
                              </m:oMath>
                            </m:oMathPara>
                          </a14:m>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400</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1400</m:t>
                                </m:r>
                              </m:oMath>
                            </m:oMathPara>
                          </a14:m>
                          <a:endParaRPr lang="it-IT" dirty="0"/>
                        </a:p>
                      </a:txBody>
                      <a:tcPr/>
                    </a:tc>
                    <a:extLst>
                      <a:ext uri="{0D108BD9-81ED-4DB2-BD59-A6C34878D82A}">
                        <a16:rowId xmlns:a16="http://schemas.microsoft.com/office/drawing/2014/main" xmlns="" val="2534306587"/>
                      </a:ext>
                    </a:extLst>
                  </a:tr>
                  <a:tr h="370840">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45</m:t>
                                </m:r>
                              </m:oMath>
                            </m:oMathPara>
                          </a14:m>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600</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1600</m:t>
                                </m:r>
                              </m:oMath>
                            </m:oMathPara>
                          </a14:m>
                          <a:endParaRPr lang="it-IT" dirty="0"/>
                        </a:p>
                      </a:txBody>
                      <a:tcPr/>
                    </a:tc>
                    <a:extLst>
                      <a:ext uri="{0D108BD9-81ED-4DB2-BD59-A6C34878D82A}">
                        <a16:rowId xmlns:a16="http://schemas.microsoft.com/office/drawing/2014/main" xmlns="" val="2135519931"/>
                      </a:ext>
                    </a:extLst>
                  </a:tr>
                  <a:tr h="428456">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66</m:t>
                                </m:r>
                              </m:oMath>
                            </m:oMathPara>
                          </a14:m>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780</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1780</m:t>
                                </m:r>
                              </m:oMath>
                            </m:oMathPara>
                          </a14:m>
                          <a:endParaRPr lang="it-IT" dirty="0"/>
                        </a:p>
                      </a:txBody>
                      <a:tcPr/>
                    </a:tc>
                    <a:extLst>
                      <a:ext uri="{0D108BD9-81ED-4DB2-BD59-A6C34878D82A}">
                        <a16:rowId xmlns:a16="http://schemas.microsoft.com/office/drawing/2014/main" xmlns="" val="4187474286"/>
                      </a:ext>
                    </a:extLst>
                  </a:tr>
                  <a:tr h="288032">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132</m:t>
                                </m:r>
                              </m:oMath>
                            </m:oMathPara>
                          </a14:m>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1520</m:t>
                                </m:r>
                              </m:oMath>
                            </m:oMathPara>
                          </a14:m>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txBody>
                      <a:tcPr/>
                    </a:tc>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3520</m:t>
                                </m:r>
                              </m:oMath>
                            </m:oMathPara>
                          </a14:m>
                          <a:endParaRPr lang="it-IT" dirty="0"/>
                        </a:p>
                      </a:txBody>
                      <a:tcPr/>
                    </a:tc>
                    <a:extLst>
                      <a:ext uri="{0D108BD9-81ED-4DB2-BD59-A6C34878D82A}">
                        <a16:rowId xmlns:a16="http://schemas.microsoft.com/office/drawing/2014/main" xmlns="" val="2770214547"/>
                      </a:ext>
                    </a:extLst>
                  </a:tr>
                  <a:tr h="370840">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150</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1670</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3670</m:t>
                                </m:r>
                              </m:oMath>
                            </m:oMathPara>
                          </a14:m>
                          <a:endParaRPr lang="it-IT" dirty="0"/>
                        </a:p>
                      </a:txBody>
                      <a:tcPr/>
                    </a:tc>
                    <a:extLst>
                      <a:ext uri="{0D108BD9-81ED-4DB2-BD59-A6C34878D82A}">
                        <a16:rowId xmlns:a16="http://schemas.microsoft.com/office/drawing/2014/main" xmlns="" val="230297328"/>
                      </a:ext>
                    </a:extLst>
                  </a:tr>
                  <a:tr h="370840">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220</m:t>
                                </m:r>
                              </m:oMath>
                            </m:oMathPara>
                          </a14:m>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2300</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4300</m:t>
                                </m:r>
                              </m:oMath>
                            </m:oMathPara>
                          </a14:m>
                          <a:endParaRPr lang="it-IT" dirty="0"/>
                        </a:p>
                      </a:txBody>
                      <a:tcPr/>
                    </a:tc>
                    <a:extLst>
                      <a:ext uri="{0D108BD9-81ED-4DB2-BD59-A6C34878D82A}">
                        <a16:rowId xmlns:a16="http://schemas.microsoft.com/office/drawing/2014/main" xmlns="" val="384451699"/>
                      </a:ext>
                    </a:extLst>
                  </a:tr>
                  <a:tr h="370840">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380</m:t>
                                </m:r>
                              </m:oMath>
                            </m:oMathPara>
                          </a14:m>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3940</m:t>
                                </m:r>
                              </m:oMath>
                            </m:oMathPara>
                          </a14:m>
                          <a:endParaRPr lang="it-IT" dirty="0"/>
                        </a:p>
                      </a:txBody>
                      <a:tcPr/>
                    </a:tc>
                    <a:tc>
                      <a:txBody>
                        <a:bodyPr/>
                        <a:lstStyle/>
                        <a:p>
                          <a:pP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5940</m:t>
                                </m:r>
                              </m:oMath>
                            </m:oMathPara>
                          </a14:m>
                          <a:endParaRPr lang="it-IT" dirty="0"/>
                        </a:p>
                      </a:txBody>
                      <a:tcPr/>
                    </a:tc>
                    <a:extLst>
                      <a:ext uri="{0D108BD9-81ED-4DB2-BD59-A6C34878D82A}">
                        <a16:rowId xmlns:a16="http://schemas.microsoft.com/office/drawing/2014/main" xmlns="" val="2445917265"/>
                      </a:ext>
                    </a:extLst>
                  </a:tr>
                </a:tbl>
              </a:graphicData>
            </a:graphic>
          </p:graphicFrame>
        </mc:Choice>
        <mc:Fallback xmlns="">
          <p:graphicFrame>
            <p:nvGraphicFramePr>
              <p:cNvPr id="2" name="Tabella 1"/>
              <p:cNvGraphicFramePr>
                <a:graphicFrameLocks noGrp="1"/>
              </p:cNvGraphicFramePr>
              <p:nvPr>
                <p:extLst>
                  <p:ext uri="{D42A27DB-BD31-4B8C-83A1-F6EECF244321}">
                    <p14:modId xmlns:p14="http://schemas.microsoft.com/office/powerpoint/2010/main" val="4181463409"/>
                  </p:ext>
                </p:extLst>
              </p:nvPr>
            </p:nvGraphicFramePr>
            <p:xfrm>
              <a:off x="719902" y="1340768"/>
              <a:ext cx="7668522" cy="4776936"/>
            </p:xfrm>
            <a:graphic>
              <a:graphicData uri="http://schemas.openxmlformats.org/drawingml/2006/table">
                <a:tbl>
                  <a:tblPr firstRow="1" bandRow="1">
                    <a:tableStyleId>{EB344D84-9AFB-497E-A393-DC336BA19D2E}</a:tableStyleId>
                  </a:tblPr>
                  <a:tblGrid>
                    <a:gridCol w="2943538">
                      <a:extLst>
                        <a:ext uri="{9D8B030D-6E8A-4147-A177-3AD203B41FA5}">
                          <a16:colId xmlns:a16="http://schemas.microsoft.com/office/drawing/2014/main" val="2577699456"/>
                        </a:ext>
                      </a:extLst>
                    </a:gridCol>
                    <a:gridCol w="2168810">
                      <a:extLst>
                        <a:ext uri="{9D8B030D-6E8A-4147-A177-3AD203B41FA5}">
                          <a16:colId xmlns:a16="http://schemas.microsoft.com/office/drawing/2014/main" val="123461830"/>
                        </a:ext>
                      </a:extLst>
                    </a:gridCol>
                    <a:gridCol w="2556174">
                      <a:extLst>
                        <a:ext uri="{9D8B030D-6E8A-4147-A177-3AD203B41FA5}">
                          <a16:colId xmlns:a16="http://schemas.microsoft.com/office/drawing/2014/main" val="3523227566"/>
                        </a:ext>
                      </a:extLst>
                    </a:gridCol>
                  </a:tblGrid>
                  <a:tr h="370840">
                    <a:tc>
                      <a:txBody>
                        <a:bodyPr/>
                        <a:lstStyle/>
                        <a:p>
                          <a:endParaRPr lang="it-IT"/>
                        </a:p>
                      </a:txBody>
                      <a:tcPr>
                        <a:blipFill>
                          <a:blip r:embed="rId4"/>
                          <a:stretch>
                            <a:fillRect t="-3279" r="-161077" b="-1190164"/>
                          </a:stretch>
                        </a:blipFill>
                      </a:tcPr>
                    </a:tc>
                    <a:tc>
                      <a:txBody>
                        <a:bodyPr/>
                        <a:lstStyle/>
                        <a:p>
                          <a:endParaRPr lang="it-IT"/>
                        </a:p>
                      </a:txBody>
                      <a:tcPr>
                        <a:blipFill>
                          <a:blip r:embed="rId4"/>
                          <a:stretch>
                            <a:fillRect l="-135674" t="-3279" r="-118539" b="-1190164"/>
                          </a:stretch>
                        </a:blipFill>
                      </a:tcPr>
                    </a:tc>
                    <a:tc>
                      <a:txBody>
                        <a:bodyPr/>
                        <a:lstStyle/>
                        <a:p>
                          <a:endParaRPr lang="it-IT"/>
                        </a:p>
                      </a:txBody>
                      <a:tcPr>
                        <a:blipFill>
                          <a:blip r:embed="rId4"/>
                          <a:stretch>
                            <a:fillRect l="-199762" t="-3279" r="-476" b="-1190164"/>
                          </a:stretch>
                        </a:blipFill>
                      </a:tcPr>
                    </a:tc>
                    <a:extLst>
                      <a:ext uri="{0D108BD9-81ED-4DB2-BD59-A6C34878D82A}">
                        <a16:rowId xmlns:a16="http://schemas.microsoft.com/office/drawing/2014/main" val="3855319883"/>
                      </a:ext>
                    </a:extLst>
                  </a:tr>
                  <a:tr h="370840">
                    <a:tc>
                      <a:txBody>
                        <a:bodyPr/>
                        <a:lstStyle/>
                        <a:p>
                          <a:endParaRPr lang="it-IT"/>
                        </a:p>
                      </a:txBody>
                      <a:tcPr>
                        <a:blipFill>
                          <a:blip r:embed="rId4"/>
                          <a:stretch>
                            <a:fillRect t="-103279" r="-161077" b="-1090164"/>
                          </a:stretch>
                        </a:blipFill>
                      </a:tcPr>
                    </a:tc>
                    <a:tc>
                      <a:txBody>
                        <a:bodyPr/>
                        <a:lstStyle/>
                        <a:p>
                          <a:endParaRPr lang="it-IT"/>
                        </a:p>
                      </a:txBody>
                      <a:tcPr>
                        <a:blipFill>
                          <a:blip r:embed="rId4"/>
                          <a:stretch>
                            <a:fillRect l="-135674" t="-103279" r="-118539" b="-1090164"/>
                          </a:stretch>
                        </a:blipFill>
                      </a:tcPr>
                    </a:tc>
                    <a:tc>
                      <a:txBody>
                        <a:bodyPr/>
                        <a:lstStyle/>
                        <a:p>
                          <a:endParaRPr lang="it-IT"/>
                        </a:p>
                      </a:txBody>
                      <a:tcPr>
                        <a:blipFill>
                          <a:blip r:embed="rId4"/>
                          <a:stretch>
                            <a:fillRect l="-199762" t="-103279" r="-476" b="-1090164"/>
                          </a:stretch>
                        </a:blipFill>
                      </a:tcPr>
                    </a:tc>
                    <a:extLst>
                      <a:ext uri="{0D108BD9-81ED-4DB2-BD59-A6C34878D82A}">
                        <a16:rowId xmlns:a16="http://schemas.microsoft.com/office/drawing/2014/main" val="1487030474"/>
                      </a:ext>
                    </a:extLst>
                  </a:tr>
                  <a:tr h="370840">
                    <a:tc>
                      <a:txBody>
                        <a:bodyPr/>
                        <a:lstStyle/>
                        <a:p>
                          <a:endParaRPr lang="it-IT"/>
                        </a:p>
                      </a:txBody>
                      <a:tcPr>
                        <a:blipFill>
                          <a:blip r:embed="rId4"/>
                          <a:stretch>
                            <a:fillRect t="-203279" r="-161077" b="-990164"/>
                          </a:stretch>
                        </a:blipFill>
                      </a:tcPr>
                    </a:tc>
                    <a:tc>
                      <a:txBody>
                        <a:bodyPr/>
                        <a:lstStyle/>
                        <a:p>
                          <a:endParaRPr lang="it-IT"/>
                        </a:p>
                      </a:txBody>
                      <a:tcPr>
                        <a:blipFill>
                          <a:blip r:embed="rId4"/>
                          <a:stretch>
                            <a:fillRect l="-135674" t="-203279" r="-118539" b="-990164"/>
                          </a:stretch>
                        </a:blipFill>
                      </a:tcPr>
                    </a:tc>
                    <a:tc>
                      <a:txBody>
                        <a:bodyPr/>
                        <a:lstStyle/>
                        <a:p>
                          <a:endParaRPr lang="it-IT"/>
                        </a:p>
                      </a:txBody>
                      <a:tcPr>
                        <a:blipFill>
                          <a:blip r:embed="rId4"/>
                          <a:stretch>
                            <a:fillRect l="-199762" t="-203279" r="-476" b="-990164"/>
                          </a:stretch>
                        </a:blipFill>
                      </a:tcPr>
                    </a:tc>
                    <a:extLst>
                      <a:ext uri="{0D108BD9-81ED-4DB2-BD59-A6C34878D82A}">
                        <a16:rowId xmlns:a16="http://schemas.microsoft.com/office/drawing/2014/main" val="3860690617"/>
                      </a:ext>
                    </a:extLst>
                  </a:tr>
                  <a:tr h="370840">
                    <a:tc>
                      <a:txBody>
                        <a:bodyPr/>
                        <a:lstStyle/>
                        <a:p>
                          <a:endParaRPr lang="it-IT"/>
                        </a:p>
                      </a:txBody>
                      <a:tcPr>
                        <a:blipFill>
                          <a:blip r:embed="rId4"/>
                          <a:stretch>
                            <a:fillRect t="-303279" r="-161077" b="-890164"/>
                          </a:stretch>
                        </a:blipFill>
                      </a:tcPr>
                    </a:tc>
                    <a:tc>
                      <a:txBody>
                        <a:bodyPr/>
                        <a:lstStyle/>
                        <a:p>
                          <a:endParaRPr lang="it-IT"/>
                        </a:p>
                      </a:txBody>
                      <a:tcPr>
                        <a:blipFill>
                          <a:blip r:embed="rId4"/>
                          <a:stretch>
                            <a:fillRect l="-135674" t="-303279" r="-118539" b="-890164"/>
                          </a:stretch>
                        </a:blipFill>
                      </a:tcPr>
                    </a:tc>
                    <a:tc>
                      <a:txBody>
                        <a:bodyPr/>
                        <a:lstStyle/>
                        <a:p>
                          <a:endParaRPr lang="it-IT"/>
                        </a:p>
                      </a:txBody>
                      <a:tcPr>
                        <a:blipFill>
                          <a:blip r:embed="rId4"/>
                          <a:stretch>
                            <a:fillRect l="-199762" t="-303279" r="-476" b="-890164"/>
                          </a:stretch>
                        </a:blipFill>
                      </a:tcPr>
                    </a:tc>
                    <a:extLst>
                      <a:ext uri="{0D108BD9-81ED-4DB2-BD59-A6C34878D82A}">
                        <a16:rowId xmlns:a16="http://schemas.microsoft.com/office/drawing/2014/main" val="3443290885"/>
                      </a:ext>
                    </a:extLst>
                  </a:tr>
                  <a:tr h="370840">
                    <a:tc>
                      <a:txBody>
                        <a:bodyPr/>
                        <a:lstStyle/>
                        <a:p>
                          <a:endParaRPr lang="it-IT"/>
                        </a:p>
                      </a:txBody>
                      <a:tcPr>
                        <a:blipFill>
                          <a:blip r:embed="rId4"/>
                          <a:stretch>
                            <a:fillRect t="-403279" r="-161077" b="-790164"/>
                          </a:stretch>
                        </a:blipFill>
                      </a:tcPr>
                    </a:tc>
                    <a:tc>
                      <a:txBody>
                        <a:bodyPr/>
                        <a:lstStyle/>
                        <a:p>
                          <a:endParaRPr lang="it-IT"/>
                        </a:p>
                      </a:txBody>
                      <a:tcPr>
                        <a:blipFill>
                          <a:blip r:embed="rId4"/>
                          <a:stretch>
                            <a:fillRect l="-135674" t="-403279" r="-118539" b="-790164"/>
                          </a:stretch>
                        </a:blipFill>
                      </a:tcPr>
                    </a:tc>
                    <a:tc>
                      <a:txBody>
                        <a:bodyPr/>
                        <a:lstStyle/>
                        <a:p>
                          <a:endParaRPr lang="it-IT"/>
                        </a:p>
                      </a:txBody>
                      <a:tcPr>
                        <a:blipFill>
                          <a:blip r:embed="rId4"/>
                          <a:stretch>
                            <a:fillRect l="-199762" t="-403279" r="-476" b="-790164"/>
                          </a:stretch>
                        </a:blipFill>
                      </a:tcPr>
                    </a:tc>
                    <a:extLst>
                      <a:ext uri="{0D108BD9-81ED-4DB2-BD59-A6C34878D82A}">
                        <a16:rowId xmlns:a16="http://schemas.microsoft.com/office/drawing/2014/main" val="603155223"/>
                      </a:ext>
                    </a:extLst>
                  </a:tr>
                  <a:tr h="370840">
                    <a:tc>
                      <a:txBody>
                        <a:bodyPr/>
                        <a:lstStyle/>
                        <a:p>
                          <a:endParaRPr lang="it-IT"/>
                        </a:p>
                      </a:txBody>
                      <a:tcPr>
                        <a:blipFill>
                          <a:blip r:embed="rId4"/>
                          <a:stretch>
                            <a:fillRect t="-503279" r="-161077" b="-690164"/>
                          </a:stretch>
                        </a:blipFill>
                      </a:tcPr>
                    </a:tc>
                    <a:tc>
                      <a:txBody>
                        <a:bodyPr/>
                        <a:lstStyle/>
                        <a:p>
                          <a:endParaRPr lang="it-IT"/>
                        </a:p>
                      </a:txBody>
                      <a:tcPr>
                        <a:blipFill>
                          <a:blip r:embed="rId4"/>
                          <a:stretch>
                            <a:fillRect l="-135674" t="-503279" r="-118539" b="-690164"/>
                          </a:stretch>
                        </a:blipFill>
                      </a:tcPr>
                    </a:tc>
                    <a:tc>
                      <a:txBody>
                        <a:bodyPr/>
                        <a:lstStyle/>
                        <a:p>
                          <a:endParaRPr lang="it-IT"/>
                        </a:p>
                      </a:txBody>
                      <a:tcPr>
                        <a:blipFill>
                          <a:blip r:embed="rId4"/>
                          <a:stretch>
                            <a:fillRect l="-199762" t="-503279" r="-476" b="-690164"/>
                          </a:stretch>
                        </a:blipFill>
                      </a:tcPr>
                    </a:tc>
                    <a:extLst>
                      <a:ext uri="{0D108BD9-81ED-4DB2-BD59-A6C34878D82A}">
                        <a16:rowId xmlns:a16="http://schemas.microsoft.com/office/drawing/2014/main" val="2534306587"/>
                      </a:ext>
                    </a:extLst>
                  </a:tr>
                  <a:tr h="370840">
                    <a:tc>
                      <a:txBody>
                        <a:bodyPr/>
                        <a:lstStyle/>
                        <a:p>
                          <a:endParaRPr lang="it-IT"/>
                        </a:p>
                      </a:txBody>
                      <a:tcPr>
                        <a:blipFill>
                          <a:blip r:embed="rId4"/>
                          <a:stretch>
                            <a:fillRect t="-603279" r="-161077" b="-590164"/>
                          </a:stretch>
                        </a:blipFill>
                      </a:tcPr>
                    </a:tc>
                    <a:tc>
                      <a:txBody>
                        <a:bodyPr/>
                        <a:lstStyle/>
                        <a:p>
                          <a:endParaRPr lang="it-IT"/>
                        </a:p>
                      </a:txBody>
                      <a:tcPr>
                        <a:blipFill>
                          <a:blip r:embed="rId4"/>
                          <a:stretch>
                            <a:fillRect l="-135674" t="-603279" r="-118539" b="-590164"/>
                          </a:stretch>
                        </a:blipFill>
                      </a:tcPr>
                    </a:tc>
                    <a:tc>
                      <a:txBody>
                        <a:bodyPr/>
                        <a:lstStyle/>
                        <a:p>
                          <a:endParaRPr lang="it-IT"/>
                        </a:p>
                      </a:txBody>
                      <a:tcPr>
                        <a:blipFill>
                          <a:blip r:embed="rId4"/>
                          <a:stretch>
                            <a:fillRect l="-199762" t="-603279" r="-476" b="-590164"/>
                          </a:stretch>
                        </a:blipFill>
                      </a:tcPr>
                    </a:tc>
                    <a:extLst>
                      <a:ext uri="{0D108BD9-81ED-4DB2-BD59-A6C34878D82A}">
                        <a16:rowId xmlns:a16="http://schemas.microsoft.com/office/drawing/2014/main" val="2135519931"/>
                      </a:ext>
                    </a:extLst>
                  </a:tr>
                  <a:tr h="428456">
                    <a:tc>
                      <a:txBody>
                        <a:bodyPr/>
                        <a:lstStyle/>
                        <a:p>
                          <a:endParaRPr lang="it-IT"/>
                        </a:p>
                      </a:txBody>
                      <a:tcPr>
                        <a:blipFill>
                          <a:blip r:embed="rId4"/>
                          <a:stretch>
                            <a:fillRect t="-612857" r="-161077" b="-414286"/>
                          </a:stretch>
                        </a:blipFill>
                      </a:tcPr>
                    </a:tc>
                    <a:tc>
                      <a:txBody>
                        <a:bodyPr/>
                        <a:lstStyle/>
                        <a:p>
                          <a:endParaRPr lang="it-IT"/>
                        </a:p>
                      </a:txBody>
                      <a:tcPr>
                        <a:blipFill>
                          <a:blip r:embed="rId4"/>
                          <a:stretch>
                            <a:fillRect l="-135674" t="-612857" r="-118539" b="-414286"/>
                          </a:stretch>
                        </a:blipFill>
                      </a:tcPr>
                    </a:tc>
                    <a:tc>
                      <a:txBody>
                        <a:bodyPr/>
                        <a:lstStyle/>
                        <a:p>
                          <a:endParaRPr lang="it-IT"/>
                        </a:p>
                      </a:txBody>
                      <a:tcPr>
                        <a:blipFill>
                          <a:blip r:embed="rId4"/>
                          <a:stretch>
                            <a:fillRect l="-199762" t="-612857" r="-476" b="-414286"/>
                          </a:stretch>
                        </a:blipFill>
                      </a:tcPr>
                    </a:tc>
                    <a:extLst>
                      <a:ext uri="{0D108BD9-81ED-4DB2-BD59-A6C34878D82A}">
                        <a16:rowId xmlns:a16="http://schemas.microsoft.com/office/drawing/2014/main" val="4187474286"/>
                      </a:ext>
                    </a:extLst>
                  </a:tr>
                  <a:tr h="640080">
                    <a:tc>
                      <a:txBody>
                        <a:bodyPr/>
                        <a:lstStyle/>
                        <a:p>
                          <a:endParaRPr lang="it-IT"/>
                        </a:p>
                      </a:txBody>
                      <a:tcPr>
                        <a:blipFill>
                          <a:blip r:embed="rId4"/>
                          <a:stretch>
                            <a:fillRect t="-475238" r="-161077" b="-176190"/>
                          </a:stretch>
                        </a:blipFill>
                      </a:tcPr>
                    </a:tc>
                    <a:tc>
                      <a:txBody>
                        <a:bodyPr/>
                        <a:lstStyle/>
                        <a:p>
                          <a:endParaRPr lang="it-IT"/>
                        </a:p>
                      </a:txBody>
                      <a:tcPr>
                        <a:blipFill>
                          <a:blip r:embed="rId4"/>
                          <a:stretch>
                            <a:fillRect l="-135674" t="-475238" r="-118539" b="-176190"/>
                          </a:stretch>
                        </a:blipFill>
                      </a:tcPr>
                    </a:tc>
                    <a:tc>
                      <a:txBody>
                        <a:bodyPr/>
                        <a:lstStyle/>
                        <a:p>
                          <a:endParaRPr lang="it-IT"/>
                        </a:p>
                      </a:txBody>
                      <a:tcPr>
                        <a:blipFill>
                          <a:blip r:embed="rId4"/>
                          <a:stretch>
                            <a:fillRect l="-199762" t="-475238" r="-476" b="-176190"/>
                          </a:stretch>
                        </a:blipFill>
                      </a:tcPr>
                    </a:tc>
                    <a:extLst>
                      <a:ext uri="{0D108BD9-81ED-4DB2-BD59-A6C34878D82A}">
                        <a16:rowId xmlns:a16="http://schemas.microsoft.com/office/drawing/2014/main" val="2770214547"/>
                      </a:ext>
                    </a:extLst>
                  </a:tr>
                  <a:tr h="370840">
                    <a:tc>
                      <a:txBody>
                        <a:bodyPr/>
                        <a:lstStyle/>
                        <a:p>
                          <a:endParaRPr lang="it-IT"/>
                        </a:p>
                      </a:txBody>
                      <a:tcPr>
                        <a:blipFill>
                          <a:blip r:embed="rId4"/>
                          <a:stretch>
                            <a:fillRect t="-990164" r="-161077" b="-203279"/>
                          </a:stretch>
                        </a:blipFill>
                      </a:tcPr>
                    </a:tc>
                    <a:tc>
                      <a:txBody>
                        <a:bodyPr/>
                        <a:lstStyle/>
                        <a:p>
                          <a:endParaRPr lang="it-IT"/>
                        </a:p>
                      </a:txBody>
                      <a:tcPr>
                        <a:blipFill>
                          <a:blip r:embed="rId4"/>
                          <a:stretch>
                            <a:fillRect l="-135674" t="-990164" r="-118539" b="-203279"/>
                          </a:stretch>
                        </a:blipFill>
                      </a:tcPr>
                    </a:tc>
                    <a:tc>
                      <a:txBody>
                        <a:bodyPr/>
                        <a:lstStyle/>
                        <a:p>
                          <a:endParaRPr lang="it-IT"/>
                        </a:p>
                      </a:txBody>
                      <a:tcPr>
                        <a:blipFill>
                          <a:blip r:embed="rId4"/>
                          <a:stretch>
                            <a:fillRect l="-199762" t="-990164" r="-476" b="-203279"/>
                          </a:stretch>
                        </a:blipFill>
                      </a:tcPr>
                    </a:tc>
                    <a:extLst>
                      <a:ext uri="{0D108BD9-81ED-4DB2-BD59-A6C34878D82A}">
                        <a16:rowId xmlns:a16="http://schemas.microsoft.com/office/drawing/2014/main" val="230297328"/>
                      </a:ext>
                    </a:extLst>
                  </a:tr>
                  <a:tr h="370840">
                    <a:tc>
                      <a:txBody>
                        <a:bodyPr/>
                        <a:lstStyle/>
                        <a:p>
                          <a:endParaRPr lang="it-IT"/>
                        </a:p>
                      </a:txBody>
                      <a:tcPr>
                        <a:blipFill>
                          <a:blip r:embed="rId4"/>
                          <a:stretch>
                            <a:fillRect t="-1090164" r="-161077" b="-103279"/>
                          </a:stretch>
                        </a:blipFill>
                      </a:tcPr>
                    </a:tc>
                    <a:tc>
                      <a:txBody>
                        <a:bodyPr/>
                        <a:lstStyle/>
                        <a:p>
                          <a:endParaRPr lang="it-IT"/>
                        </a:p>
                      </a:txBody>
                      <a:tcPr>
                        <a:blipFill>
                          <a:blip r:embed="rId4"/>
                          <a:stretch>
                            <a:fillRect l="-135674" t="-1090164" r="-118539" b="-103279"/>
                          </a:stretch>
                        </a:blipFill>
                      </a:tcPr>
                    </a:tc>
                    <a:tc>
                      <a:txBody>
                        <a:bodyPr/>
                        <a:lstStyle/>
                        <a:p>
                          <a:endParaRPr lang="it-IT"/>
                        </a:p>
                      </a:txBody>
                      <a:tcPr>
                        <a:blipFill>
                          <a:blip r:embed="rId4"/>
                          <a:stretch>
                            <a:fillRect l="-199762" t="-1090164" r="-476" b="-103279"/>
                          </a:stretch>
                        </a:blipFill>
                      </a:tcPr>
                    </a:tc>
                    <a:extLst>
                      <a:ext uri="{0D108BD9-81ED-4DB2-BD59-A6C34878D82A}">
                        <a16:rowId xmlns:a16="http://schemas.microsoft.com/office/drawing/2014/main" val="384451699"/>
                      </a:ext>
                    </a:extLst>
                  </a:tr>
                  <a:tr h="370840">
                    <a:tc>
                      <a:txBody>
                        <a:bodyPr/>
                        <a:lstStyle/>
                        <a:p>
                          <a:endParaRPr lang="it-IT"/>
                        </a:p>
                      </a:txBody>
                      <a:tcPr>
                        <a:blipFill>
                          <a:blip r:embed="rId4"/>
                          <a:stretch>
                            <a:fillRect t="-1190164" r="-161077" b="-3279"/>
                          </a:stretch>
                        </a:blipFill>
                      </a:tcPr>
                    </a:tc>
                    <a:tc>
                      <a:txBody>
                        <a:bodyPr/>
                        <a:lstStyle/>
                        <a:p>
                          <a:endParaRPr lang="it-IT"/>
                        </a:p>
                      </a:txBody>
                      <a:tcPr>
                        <a:blipFill>
                          <a:blip r:embed="rId4"/>
                          <a:stretch>
                            <a:fillRect l="-135674" t="-1190164" r="-118539" b="-3279"/>
                          </a:stretch>
                        </a:blipFill>
                      </a:tcPr>
                    </a:tc>
                    <a:tc>
                      <a:txBody>
                        <a:bodyPr/>
                        <a:lstStyle/>
                        <a:p>
                          <a:endParaRPr lang="it-IT"/>
                        </a:p>
                      </a:txBody>
                      <a:tcPr>
                        <a:blipFill>
                          <a:blip r:embed="rId4"/>
                          <a:stretch>
                            <a:fillRect l="-199762" t="-1190164" r="-476" b="-3279"/>
                          </a:stretch>
                        </a:blipFill>
                      </a:tcPr>
                    </a:tc>
                    <a:extLst>
                      <a:ext uri="{0D108BD9-81ED-4DB2-BD59-A6C34878D82A}">
                        <a16:rowId xmlns:a16="http://schemas.microsoft.com/office/drawing/2014/main" val="2445917265"/>
                      </a:ext>
                    </a:extLst>
                  </a:tr>
                </a:tbl>
              </a:graphicData>
            </a:graphic>
          </p:graphicFrame>
        </mc:Fallback>
      </mc:AlternateContent>
    </p:spTree>
    <p:extLst>
      <p:ext uri="{BB962C8B-B14F-4D97-AF65-F5344CB8AC3E}">
        <p14:creationId xmlns:p14="http://schemas.microsoft.com/office/powerpoint/2010/main" val="36475205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Barriere di protezione e distanze di sicurezza</a:t>
            </a:r>
          </a:p>
        </p:txBody>
      </p:sp>
      <p:pic>
        <p:nvPicPr>
          <p:cNvPr id="10" name="Picture 2"/>
          <p:cNvPicPr>
            <a:picLocks noGrp="1" noChangeAspect="1" noChangeArrowheads="1"/>
          </p:cNvPicPr>
          <p:nvPr>
            <p:ph sz="half" idx="4294967295"/>
          </p:nvPr>
        </p:nvPicPr>
        <p:blipFill>
          <a:blip r:embed="rId4" cstate="print"/>
          <a:srcRect/>
          <a:stretch>
            <a:fillRect/>
          </a:stretch>
        </p:blipFill>
        <p:spPr bwMode="auto">
          <a:xfrm>
            <a:off x="1691680" y="1340768"/>
            <a:ext cx="5741185" cy="4429528"/>
          </a:xfrm>
          <a:prstGeom prst="rect">
            <a:avLst/>
          </a:prstGeom>
          <a:noFill/>
          <a:ln w="9525">
            <a:noFill/>
            <a:miter lim="800000"/>
            <a:headEnd/>
            <a:tailEnd/>
          </a:ln>
        </p:spPr>
      </p:pic>
    </p:spTree>
    <p:extLst>
      <p:ext uri="{BB962C8B-B14F-4D97-AF65-F5344CB8AC3E}">
        <p14:creationId xmlns:p14="http://schemas.microsoft.com/office/powerpoint/2010/main" val="19825623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distanza limite (DL)</a:t>
            </a:r>
          </a:p>
        </p:txBody>
      </p:sp>
      <p:sp>
        <p:nvSpPr>
          <p:cNvPr id="2" name="Rettangolo 1"/>
          <p:cNvSpPr/>
          <p:nvPr/>
        </p:nvSpPr>
        <p:spPr>
          <a:xfrm>
            <a:off x="0" y="799544"/>
            <a:ext cx="9144000" cy="1477328"/>
          </a:xfrm>
          <a:prstGeom prst="rect">
            <a:avLst/>
          </a:prstGeom>
        </p:spPr>
        <p:txBody>
          <a:bodyPr wrap="square">
            <a:spAutoFit/>
          </a:bodyPr>
          <a:lstStyle/>
          <a:p>
            <a:pPr algn="just">
              <a:buNone/>
            </a:pPr>
            <a:r>
              <a:rPr lang="it-IT" b="1" dirty="0" smtClean="0"/>
              <a:t>Rappresenta il limite da non valicare </a:t>
            </a:r>
            <a:r>
              <a:rPr lang="it-IT" b="1" i="1" dirty="0" smtClean="0"/>
              <a:t>né </a:t>
            </a:r>
            <a:r>
              <a:rPr lang="it-IT" b="1" i="1" dirty="0"/>
              <a:t>direttamente </a:t>
            </a:r>
            <a:r>
              <a:rPr lang="it-IT" dirty="0"/>
              <a:t>(con </a:t>
            </a:r>
            <a:r>
              <a:rPr lang="it-IT" dirty="0" smtClean="0"/>
              <a:t>parti del </a:t>
            </a:r>
            <a:r>
              <a:rPr lang="it-IT" dirty="0"/>
              <a:t>corpo), </a:t>
            </a:r>
            <a:r>
              <a:rPr lang="it-IT" b="1" i="1" dirty="0"/>
              <a:t>né indirettamente </a:t>
            </a:r>
            <a:r>
              <a:rPr lang="it-IT" dirty="0"/>
              <a:t>(con oggetti maneggiati) quando non si opera secondo le procedure previste per i lavori sotto tensione. È la distanza al di sotto della quale non è garantita la  tenuta elettrica in qualsiasi condizione. Vale a dire che essa  considera le condizioni ambientali estreme come umidità, pressione, ecc. e la presenza delle sovratensioni possibili</a:t>
            </a:r>
            <a:r>
              <a:rPr lang="it-IT" dirty="0" smtClean="0"/>
              <a:t>.</a:t>
            </a:r>
            <a:endParaRPr lang="it-IT" dirty="0"/>
          </a:p>
        </p:txBody>
      </p:sp>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8451" y="3573016"/>
            <a:ext cx="247517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3176" y="2566368"/>
            <a:ext cx="3205723" cy="85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 y="2765827"/>
            <a:ext cx="4572000" cy="2031325"/>
          </a:xfrm>
          <a:prstGeom prst="rect">
            <a:avLst/>
          </a:prstGeom>
        </p:spPr>
        <p:txBody>
          <a:bodyPr wrap="square">
            <a:spAutoFit/>
          </a:bodyPr>
          <a:lstStyle/>
          <a:p>
            <a:pPr marL="285750" indent="-285750" algn="just">
              <a:buFont typeface="Wingdings" panose="05000000000000000000" pitchFamily="2" charset="2"/>
              <a:buChar char="q"/>
            </a:pPr>
            <a:r>
              <a:rPr lang="it-IT" dirty="0"/>
              <a:t>Per le tensioni fino a </a:t>
            </a:r>
            <a:r>
              <a:rPr lang="it-IT" b="1" dirty="0">
                <a:solidFill>
                  <a:schemeClr val="accent6">
                    <a:lumMod val="75000"/>
                  </a:schemeClr>
                </a:solidFill>
              </a:rPr>
              <a:t>1000 V</a:t>
            </a:r>
            <a:r>
              <a:rPr lang="it-IT" dirty="0"/>
              <a:t>, la distanza limite di </a:t>
            </a:r>
            <a:r>
              <a:rPr lang="it-IT" b="1" dirty="0">
                <a:solidFill>
                  <a:srgbClr val="7030A0"/>
                </a:solidFill>
              </a:rPr>
              <a:t>15 cm </a:t>
            </a:r>
            <a:r>
              <a:rPr lang="it-IT" dirty="0"/>
              <a:t>è di gran lunga superiore a quella necessaria a garantire la tenuta elettrica: è stata scelta per motivi storici, considerando la diffusa consuetudine degli operatori di ritenere tale valore un limite entro cui adottare misure di protezione.</a:t>
            </a:r>
          </a:p>
        </p:txBody>
      </p:sp>
    </p:spTree>
    <p:extLst>
      <p:ext uri="{BB962C8B-B14F-4D97-AF65-F5344CB8AC3E}">
        <p14:creationId xmlns:p14="http://schemas.microsoft.com/office/powerpoint/2010/main" val="217518770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distanza di prossimità (DV)</a:t>
            </a:r>
          </a:p>
        </p:txBody>
      </p:sp>
      <p:sp>
        <p:nvSpPr>
          <p:cNvPr id="2" name="Rettangolo 1"/>
          <p:cNvSpPr/>
          <p:nvPr/>
        </p:nvSpPr>
        <p:spPr>
          <a:xfrm>
            <a:off x="-11723" y="866036"/>
            <a:ext cx="9155723" cy="1338828"/>
          </a:xfrm>
          <a:prstGeom prst="rect">
            <a:avLst/>
          </a:prstGeom>
        </p:spPr>
        <p:txBody>
          <a:bodyPr wrap="square">
            <a:spAutoFit/>
          </a:bodyPr>
          <a:lstStyle/>
          <a:p>
            <a:pPr algn="just">
              <a:lnSpc>
                <a:spcPct val="150000"/>
              </a:lnSpc>
              <a:buNone/>
            </a:pPr>
            <a:r>
              <a:rPr lang="it-IT" dirty="0"/>
              <a:t>Delimita la zona circostante a quella individuata dalla DL ed in cui si assume necessario adottare particolari misure di prevenzione del rischio elettrico e, quindi, le procedure dei lavori in prossimità descritte nella Norma tecnica.</a:t>
            </a:r>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2363" y="3429000"/>
            <a:ext cx="3419273" cy="338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0103" y="3033135"/>
            <a:ext cx="2303794" cy="39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56216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971600" y="0"/>
            <a:ext cx="7200800" cy="523220"/>
          </a:xfrm>
          <a:prstGeom prst="rect">
            <a:avLst/>
          </a:prstGeom>
          <a:noFill/>
        </p:spPr>
        <p:txBody>
          <a:bodyPr wrap="square" rtlCol="0">
            <a:spAutoFit/>
          </a:bodyPr>
          <a:lstStyle/>
          <a:p>
            <a:pPr algn="ctr"/>
            <a:r>
              <a:rPr lang="it-IT" sz="2800" b="1" dirty="0" smtClean="0">
                <a:solidFill>
                  <a:schemeClr val="tx2"/>
                </a:solidFill>
              </a:rPr>
              <a:t> I lavori </a:t>
            </a:r>
            <a:r>
              <a:rPr lang="it-IT" sz="2800" b="1" dirty="0">
                <a:solidFill>
                  <a:schemeClr val="tx2"/>
                </a:solidFill>
              </a:rPr>
              <a:t>elettrici </a:t>
            </a:r>
          </a:p>
        </p:txBody>
      </p:sp>
      <p:graphicFrame>
        <p:nvGraphicFramePr>
          <p:cNvPr id="5" name="Diagramma 4"/>
          <p:cNvGraphicFramePr/>
          <p:nvPr>
            <p:extLst>
              <p:ext uri="{D42A27DB-BD31-4B8C-83A1-F6EECF244321}">
                <p14:modId xmlns:p14="http://schemas.microsoft.com/office/powerpoint/2010/main" val="1230719823"/>
              </p:ext>
            </p:extLst>
          </p:nvPr>
        </p:nvGraphicFramePr>
        <p:xfrm>
          <a:off x="1763688" y="1052736"/>
          <a:ext cx="5904656" cy="52576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8114266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Rettangolo 1"/>
          <p:cNvSpPr/>
          <p:nvPr/>
        </p:nvSpPr>
        <p:spPr>
          <a:xfrm>
            <a:off x="-14881" y="851808"/>
            <a:ext cx="9158881" cy="954107"/>
          </a:xfrm>
          <a:prstGeom prst="rect">
            <a:avLst/>
          </a:prstGeom>
        </p:spPr>
        <p:txBody>
          <a:bodyPr wrap="square">
            <a:spAutoFit/>
          </a:bodyPr>
          <a:lstStyle/>
          <a:p>
            <a:pPr algn="just">
              <a:buNone/>
            </a:pPr>
            <a:r>
              <a:rPr lang="it-IT" dirty="0"/>
              <a:t>Si ha un </a:t>
            </a:r>
            <a:r>
              <a:rPr lang="it-IT" b="1" dirty="0" smtClean="0"/>
              <a:t>LAVORO ELETTRICO </a:t>
            </a:r>
            <a:r>
              <a:rPr lang="it-IT" b="1" dirty="0" smtClean="0">
                <a:solidFill>
                  <a:srgbClr val="0070C0"/>
                </a:solidFill>
              </a:rPr>
              <a:t>SOTTO TENSIONE </a:t>
            </a:r>
            <a:r>
              <a:rPr lang="it-IT" dirty="0" smtClean="0"/>
              <a:t>quando </a:t>
            </a:r>
            <a:r>
              <a:rPr lang="it-IT" dirty="0"/>
              <a:t>l’operatore entra con una parte del corpo o con un oggetto nella zona di guardia delle parti in tensione i lavori elettrici sotto tensione si dividono in:</a:t>
            </a:r>
          </a:p>
        </p:txBody>
      </p:sp>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 I lavori </a:t>
            </a:r>
            <a:r>
              <a:rPr lang="it-IT" sz="2800" b="1" dirty="0">
                <a:solidFill>
                  <a:schemeClr val="tx2"/>
                </a:solidFill>
              </a:rPr>
              <a:t>elettrici </a:t>
            </a: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608857"/>
            <a:ext cx="4087839"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4881" y="3573016"/>
            <a:ext cx="3794793" cy="923330"/>
          </a:xfrm>
          <a:prstGeom prst="rect">
            <a:avLst/>
          </a:prstGeom>
        </p:spPr>
        <p:txBody>
          <a:bodyPr wrap="square">
            <a:spAutoFit/>
          </a:bodyPr>
          <a:lstStyle/>
          <a:p>
            <a:pPr marL="285750" indent="-285750" algn="just">
              <a:buFont typeface="Wingdings" panose="05000000000000000000" pitchFamily="2" charset="2"/>
              <a:buChar char="q"/>
            </a:pPr>
            <a:r>
              <a:rPr lang="it-IT" b="1" dirty="0">
                <a:latin typeface="+mj-lt"/>
              </a:rPr>
              <a:t>Non è considerato lavoro elettrico sotto tensione il lavoro </a:t>
            </a:r>
            <a:r>
              <a:rPr lang="it-IT" b="1" dirty="0" smtClean="0">
                <a:latin typeface="+mj-lt"/>
              </a:rPr>
              <a:t>in prossimità</a:t>
            </a:r>
            <a:r>
              <a:rPr lang="it-IT" b="1" dirty="0">
                <a:latin typeface="+mj-lt"/>
              </a:rPr>
              <a:t>. </a:t>
            </a:r>
          </a:p>
        </p:txBody>
      </p:sp>
      <p:sp>
        <p:nvSpPr>
          <p:cNvPr id="4" name="Rettangolo 3"/>
          <p:cNvSpPr/>
          <p:nvPr/>
        </p:nvSpPr>
        <p:spPr>
          <a:xfrm>
            <a:off x="2574032" y="1916832"/>
            <a:ext cx="4572000" cy="923330"/>
          </a:xfrm>
          <a:prstGeom prst="rect">
            <a:avLst/>
          </a:prstGeom>
        </p:spPr>
        <p:txBody>
          <a:bodyPr>
            <a:spAutoFit/>
          </a:bodyPr>
          <a:lstStyle/>
          <a:p>
            <a:pPr>
              <a:buFont typeface="Wingdings" pitchFamily="2" charset="2"/>
              <a:buChar char="Ø"/>
            </a:pPr>
            <a:r>
              <a:rPr lang="it-IT" b="1" i="1" dirty="0">
                <a:latin typeface="Century Gothic" pitchFamily="34" charset="0"/>
              </a:rPr>
              <a:t>Lavoro sotto tensione </a:t>
            </a:r>
            <a:r>
              <a:rPr lang="it-IT" b="1" i="1" dirty="0" smtClean="0">
                <a:solidFill>
                  <a:srgbClr val="00B050"/>
                </a:solidFill>
                <a:latin typeface="Century Gothic" pitchFamily="34" charset="0"/>
              </a:rPr>
              <a:t>A CONTATTO</a:t>
            </a:r>
          </a:p>
          <a:p>
            <a:pPr>
              <a:buFont typeface="Wingdings" pitchFamily="2" charset="2"/>
              <a:buChar char="Ø"/>
            </a:pPr>
            <a:endParaRPr lang="it-IT" b="1" i="1" dirty="0">
              <a:latin typeface="Century Gothic" pitchFamily="34" charset="0"/>
            </a:endParaRPr>
          </a:p>
          <a:p>
            <a:pPr>
              <a:buFont typeface="Wingdings" pitchFamily="2" charset="2"/>
              <a:buChar char="Ø"/>
            </a:pPr>
            <a:r>
              <a:rPr lang="it-IT" b="1" i="1" dirty="0">
                <a:latin typeface="Century Gothic" pitchFamily="34" charset="0"/>
              </a:rPr>
              <a:t>Lavoro sotto tensione </a:t>
            </a:r>
            <a:r>
              <a:rPr lang="it-IT" b="1" i="1" dirty="0" smtClean="0">
                <a:solidFill>
                  <a:schemeClr val="accent2"/>
                </a:solidFill>
                <a:latin typeface="Century Gothic" pitchFamily="34" charset="0"/>
              </a:rPr>
              <a:t>A DISTANZA</a:t>
            </a:r>
            <a:endParaRPr lang="it-IT" b="1" i="1" dirty="0">
              <a:solidFill>
                <a:schemeClr val="accent2"/>
              </a:solidFill>
              <a:latin typeface="Century Gothic" pitchFamily="34" charset="0"/>
            </a:endParaRPr>
          </a:p>
        </p:txBody>
      </p:sp>
      <p:sp>
        <p:nvSpPr>
          <p:cNvPr id="6" name="Rettangolo 5"/>
          <p:cNvSpPr/>
          <p:nvPr/>
        </p:nvSpPr>
        <p:spPr>
          <a:xfrm>
            <a:off x="0" y="4653136"/>
            <a:ext cx="3779912" cy="1754326"/>
          </a:xfrm>
          <a:prstGeom prst="rect">
            <a:avLst/>
          </a:prstGeom>
        </p:spPr>
        <p:txBody>
          <a:bodyPr wrap="square">
            <a:spAutoFit/>
          </a:bodyPr>
          <a:lstStyle/>
          <a:p>
            <a:pPr marL="342900" indent="-342900" algn="just">
              <a:buFont typeface="Wingdings" panose="05000000000000000000" pitchFamily="2" charset="2"/>
              <a:buChar char="q"/>
            </a:pPr>
            <a:r>
              <a:rPr lang="it-IT" b="1" dirty="0">
                <a:latin typeface="+mj-lt"/>
              </a:rPr>
              <a:t>Si ha un lavoro elettrico fuori tensione quando l’operatore entra con una parte del corpo o con un oggetto nella zona di guardia o nella zona prossima delle parti attive </a:t>
            </a:r>
            <a:r>
              <a:rPr lang="it-IT" b="1" dirty="0" smtClean="0">
                <a:latin typeface="+mj-lt"/>
              </a:rPr>
              <a:t>non in tensione.</a:t>
            </a:r>
            <a:endParaRPr lang="it-IT" b="1" dirty="0">
              <a:latin typeface="+mj-lt"/>
            </a:endParaRPr>
          </a:p>
        </p:txBody>
      </p:sp>
    </p:spTree>
    <p:extLst>
      <p:ext uri="{BB962C8B-B14F-4D97-AF65-F5344CB8AC3E}">
        <p14:creationId xmlns:p14="http://schemas.microsoft.com/office/powerpoint/2010/main" val="335926420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Principali misure di </a:t>
            </a:r>
            <a:r>
              <a:rPr lang="it-IT" sz="2800" b="1" dirty="0" smtClean="0">
                <a:solidFill>
                  <a:schemeClr val="tx2"/>
                </a:solidFill>
              </a:rPr>
              <a:t>sicurezza: Lavori </a:t>
            </a:r>
            <a:r>
              <a:rPr lang="it-IT" sz="2800" b="1" dirty="0">
                <a:solidFill>
                  <a:schemeClr val="tx2"/>
                </a:solidFill>
              </a:rPr>
              <a:t>elettrici fuori tensione</a:t>
            </a:r>
          </a:p>
        </p:txBody>
      </p:sp>
      <p:graphicFrame>
        <p:nvGraphicFramePr>
          <p:cNvPr id="7" name="Diagramma 6"/>
          <p:cNvGraphicFramePr/>
          <p:nvPr>
            <p:extLst>
              <p:ext uri="{D42A27DB-BD31-4B8C-83A1-F6EECF244321}">
                <p14:modId xmlns:p14="http://schemas.microsoft.com/office/powerpoint/2010/main" val="341786784"/>
              </p:ext>
            </p:extLst>
          </p:nvPr>
        </p:nvGraphicFramePr>
        <p:xfrm>
          <a:off x="899592" y="2806808"/>
          <a:ext cx="7200800" cy="19183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86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3848" y="5157192"/>
            <a:ext cx="31337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498098" y="1154361"/>
            <a:ext cx="6147804" cy="646331"/>
          </a:xfrm>
          <a:prstGeom prst="rect">
            <a:avLst/>
          </a:prstGeom>
          <a:noFill/>
        </p:spPr>
        <p:txBody>
          <a:bodyPr wrap="square" rtlCol="0">
            <a:spAutoFit/>
          </a:bodyPr>
          <a:lstStyle/>
          <a:p>
            <a:pPr algn="just"/>
            <a:r>
              <a:rPr lang="it-IT" dirty="0" smtClean="0"/>
              <a:t>OPERARE IN SICUREZZA RISPETTO AI RISCHI CONNESSI ED INTERCONNESSI  AGLI IMPIANTI ELETTRICI IN </a:t>
            </a:r>
            <a:r>
              <a:rPr lang="it-IT" b="1" dirty="0" smtClean="0">
                <a:solidFill>
                  <a:srgbClr val="FF0000"/>
                </a:solidFill>
                <a:effectLst>
                  <a:outerShdw blurRad="38100" dist="38100" dir="2700000" algn="tl">
                    <a:srgbClr val="000000">
                      <a:alpha val="43137"/>
                    </a:srgbClr>
                  </a:outerShdw>
                </a:effectLst>
              </a:rPr>
              <a:t>HIGH VOLTAGE </a:t>
            </a:r>
            <a:endParaRPr lang="it-IT" b="1" dirty="0">
              <a:solidFill>
                <a:srgbClr val="FF0000"/>
              </a:solidFill>
              <a:effectLst>
                <a:outerShdw blurRad="38100" dist="38100" dir="2700000" algn="tl">
                  <a:srgbClr val="000000">
                    <a:alpha val="43137"/>
                  </a:srgbClr>
                </a:outerShdw>
              </a:effectLst>
            </a:endParaRPr>
          </a:p>
        </p:txBody>
      </p:sp>
      <p:sp>
        <p:nvSpPr>
          <p:cNvPr id="5" name="Freccia in giù 4"/>
          <p:cNvSpPr/>
          <p:nvPr/>
        </p:nvSpPr>
        <p:spPr>
          <a:xfrm>
            <a:off x="4031681" y="1891002"/>
            <a:ext cx="93610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556758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Principali misure di </a:t>
            </a:r>
            <a:r>
              <a:rPr lang="it-IT" sz="2800" b="1" dirty="0" smtClean="0">
                <a:solidFill>
                  <a:schemeClr val="tx2"/>
                </a:solidFill>
              </a:rPr>
              <a:t>sicurezza: Lavori </a:t>
            </a:r>
            <a:r>
              <a:rPr lang="it-IT" sz="2800" b="1" dirty="0">
                <a:solidFill>
                  <a:schemeClr val="tx2"/>
                </a:solidFill>
              </a:rPr>
              <a:t>elettrici fuori tensione</a:t>
            </a:r>
          </a:p>
        </p:txBody>
      </p:sp>
      <p:sp>
        <p:nvSpPr>
          <p:cNvPr id="4" name="CasellaDiTesto 3"/>
          <p:cNvSpPr txBox="1"/>
          <p:nvPr/>
        </p:nvSpPr>
        <p:spPr>
          <a:xfrm>
            <a:off x="1498098" y="1154361"/>
            <a:ext cx="6147804" cy="646331"/>
          </a:xfrm>
          <a:prstGeom prst="rect">
            <a:avLst/>
          </a:prstGeom>
          <a:noFill/>
        </p:spPr>
        <p:txBody>
          <a:bodyPr wrap="square" rtlCol="0">
            <a:spAutoFit/>
          </a:bodyPr>
          <a:lstStyle/>
          <a:p>
            <a:pPr algn="just"/>
            <a:r>
              <a:rPr lang="it-IT" b="1" dirty="0" smtClean="0"/>
              <a:t>OPERARE IN SICUREZZA RISPETTO AI RISCHI CONNESSI ED INTERCONNESSI  AGLI IMPIANTI ELETTRICI IN </a:t>
            </a:r>
            <a:r>
              <a:rPr lang="it-IT" b="1" dirty="0" smtClean="0">
                <a:solidFill>
                  <a:srgbClr val="FF0000"/>
                </a:solidFill>
                <a:effectLst>
                  <a:outerShdw blurRad="38100" dist="38100" dir="2700000" algn="tl">
                    <a:srgbClr val="000000">
                      <a:alpha val="43137"/>
                    </a:srgbClr>
                  </a:outerShdw>
                </a:effectLst>
              </a:rPr>
              <a:t>HIGH VOLTAGE </a:t>
            </a:r>
            <a:endParaRPr lang="it-IT" b="1" dirty="0">
              <a:solidFill>
                <a:srgbClr val="FF0000"/>
              </a:solidFill>
              <a:effectLst>
                <a:outerShdw blurRad="38100" dist="38100" dir="2700000" algn="tl">
                  <a:srgbClr val="000000">
                    <a:alpha val="43137"/>
                  </a:srgbClr>
                </a:outerShdw>
              </a:effectLst>
            </a:endParaRPr>
          </a:p>
        </p:txBody>
      </p:sp>
      <p:sp>
        <p:nvSpPr>
          <p:cNvPr id="5" name="Freccia in giù 4"/>
          <p:cNvSpPr/>
          <p:nvPr/>
        </p:nvSpPr>
        <p:spPr>
          <a:xfrm>
            <a:off x="4043868" y="1891002"/>
            <a:ext cx="93610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3544314" y="2753094"/>
            <a:ext cx="2055371" cy="507831"/>
          </a:xfrm>
          <a:prstGeom prst="rect">
            <a:avLst/>
          </a:prstGeom>
          <a:scene3d>
            <a:camera prst="orthographicFront"/>
            <a:lightRig rig="threePt" dir="t"/>
          </a:scene3d>
          <a:sp3d>
            <a:bevelT/>
          </a:sp3d>
        </p:spPr>
        <p:txBody>
          <a:bodyPr wrap="none">
            <a:spAutoFit/>
          </a:bodyPr>
          <a:lstStyle/>
          <a:p>
            <a:pPr algn="ctr">
              <a:lnSpc>
                <a:spcPct val="150000"/>
              </a:lnSpc>
            </a:pPr>
            <a:r>
              <a:rPr lang="it-IT" b="1" dirty="0" smtClean="0">
                <a:latin typeface="Century Gothic" pitchFamily="34" charset="0"/>
              </a:rPr>
              <a:t>5 REGOLE D’ORO</a:t>
            </a:r>
            <a:endParaRPr lang="it-IT" b="1" dirty="0">
              <a:latin typeface="Century Gothic" pitchFamily="34" charset="0"/>
            </a:endParaRPr>
          </a:p>
        </p:txBody>
      </p:sp>
      <p:sp>
        <p:nvSpPr>
          <p:cNvPr id="10" name="CasellaDiTesto 9"/>
          <p:cNvSpPr txBox="1"/>
          <p:nvPr/>
        </p:nvSpPr>
        <p:spPr>
          <a:xfrm>
            <a:off x="485800" y="3356992"/>
            <a:ext cx="8172400" cy="258532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lnSpc>
                <a:spcPct val="150000"/>
              </a:lnSpc>
            </a:pPr>
            <a:r>
              <a:rPr lang="it-IT" b="1" dirty="0"/>
              <a:t>1) </a:t>
            </a:r>
            <a:r>
              <a:rPr lang="it-IT" b="1" dirty="0" smtClean="0"/>
              <a:t>Isolare completamente l'impianto</a:t>
            </a:r>
            <a:endParaRPr lang="it-IT" b="1" dirty="0"/>
          </a:p>
          <a:p>
            <a:pPr algn="just">
              <a:lnSpc>
                <a:spcPct val="150000"/>
              </a:lnSpc>
            </a:pPr>
            <a:r>
              <a:rPr lang="it-IT" b="1" dirty="0"/>
              <a:t>2) Assicurarsi contro le richiusure mediante l'utilizzo di cartelli </a:t>
            </a:r>
            <a:r>
              <a:rPr lang="it-IT" b="1" dirty="0" smtClean="0"/>
              <a:t>monitori</a:t>
            </a:r>
            <a:endParaRPr lang="it-IT" b="1" dirty="0"/>
          </a:p>
          <a:p>
            <a:pPr algn="just">
              <a:lnSpc>
                <a:spcPct val="150000"/>
              </a:lnSpc>
            </a:pPr>
            <a:r>
              <a:rPr lang="it-IT" b="1" dirty="0"/>
              <a:t>3) Verificare l'assenza di </a:t>
            </a:r>
            <a:r>
              <a:rPr lang="it-IT" b="1" dirty="0" smtClean="0"/>
              <a:t>tensione</a:t>
            </a:r>
            <a:endParaRPr lang="it-IT" b="1" dirty="0"/>
          </a:p>
          <a:p>
            <a:pPr algn="just">
              <a:lnSpc>
                <a:spcPct val="150000"/>
              </a:lnSpc>
            </a:pPr>
            <a:r>
              <a:rPr lang="it-IT" b="1" dirty="0"/>
              <a:t>4) Eseguire la messa a terra e in </a:t>
            </a:r>
            <a:r>
              <a:rPr lang="it-IT" b="1" dirty="0" smtClean="0"/>
              <a:t>cortocircuito</a:t>
            </a:r>
            <a:endParaRPr lang="it-IT" b="1" dirty="0"/>
          </a:p>
          <a:p>
            <a:pPr algn="just">
              <a:lnSpc>
                <a:spcPct val="150000"/>
              </a:lnSpc>
            </a:pPr>
            <a:r>
              <a:rPr lang="it-IT" b="1" dirty="0"/>
              <a:t>5) Delimitare la zona di lavoro e provvedere alla protezione verso eventuali parti attive </a:t>
            </a:r>
            <a:r>
              <a:rPr lang="it-IT" b="1" dirty="0" smtClean="0"/>
              <a:t>adiacenti</a:t>
            </a:r>
            <a:endParaRPr lang="it-IT" b="1" dirty="0"/>
          </a:p>
        </p:txBody>
      </p:sp>
    </p:spTree>
    <p:extLst>
      <p:ext uri="{BB962C8B-B14F-4D97-AF65-F5344CB8AC3E}">
        <p14:creationId xmlns:p14="http://schemas.microsoft.com/office/powerpoint/2010/main" val="36908798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Principali misure di sicurezza:</a:t>
            </a:r>
          </a:p>
          <a:p>
            <a:pPr algn="ctr"/>
            <a:r>
              <a:rPr lang="it-IT" sz="2800" b="1" dirty="0">
                <a:solidFill>
                  <a:schemeClr val="tx2"/>
                </a:solidFill>
              </a:rPr>
              <a:t>Lavori elettrici sotto tensione a contatto</a:t>
            </a:r>
          </a:p>
        </p:txBody>
      </p:sp>
      <p:sp>
        <p:nvSpPr>
          <p:cNvPr id="2" name="Rettangolo 1"/>
          <p:cNvSpPr/>
          <p:nvPr/>
        </p:nvSpPr>
        <p:spPr>
          <a:xfrm>
            <a:off x="5374495" y="4437112"/>
            <a:ext cx="3096344" cy="1477328"/>
          </a:xfrm>
          <a:prstGeom prst="rect">
            <a:avLst/>
          </a:prstGeom>
        </p:spPr>
        <p:txBody>
          <a:bodyPr wrap="square">
            <a:spAutoFit/>
          </a:bodyPr>
          <a:lstStyle/>
          <a:p>
            <a:pPr algn="just"/>
            <a:r>
              <a:rPr lang="it-IT" dirty="0" smtClean="0"/>
              <a:t>Protezione </a:t>
            </a:r>
            <a:r>
              <a:rPr lang="it-IT" dirty="0"/>
              <a:t>dell’operatore contro gli effetti di un arco </a:t>
            </a:r>
            <a:r>
              <a:rPr lang="it-IT" dirty="0" smtClean="0"/>
              <a:t>elettrico:</a:t>
            </a:r>
            <a:endParaRPr lang="it-IT" dirty="0"/>
          </a:p>
          <a:p>
            <a:r>
              <a:rPr lang="it-IT" dirty="0" smtClean="0"/>
              <a:t>Protezione </a:t>
            </a:r>
            <a:r>
              <a:rPr lang="it-IT" dirty="0"/>
              <a:t>del volto (visiera)</a:t>
            </a:r>
          </a:p>
          <a:p>
            <a:r>
              <a:rPr lang="it-IT" dirty="0" smtClean="0"/>
              <a:t>Indumenti </a:t>
            </a:r>
            <a:r>
              <a:rPr lang="it-IT" dirty="0"/>
              <a:t>idonei</a:t>
            </a:r>
          </a:p>
        </p:txBody>
      </p:sp>
      <p:graphicFrame>
        <p:nvGraphicFramePr>
          <p:cNvPr id="7" name="Diagramma 6"/>
          <p:cNvGraphicFramePr/>
          <p:nvPr>
            <p:extLst>
              <p:ext uri="{D42A27DB-BD31-4B8C-83A1-F6EECF244321}">
                <p14:modId xmlns:p14="http://schemas.microsoft.com/office/powerpoint/2010/main" val="1066351857"/>
              </p:ext>
            </p:extLst>
          </p:nvPr>
        </p:nvGraphicFramePr>
        <p:xfrm>
          <a:off x="928802" y="1060460"/>
          <a:ext cx="7286395" cy="2880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magine 8"/>
          <p:cNvPicPr>
            <a:picLocks noChangeAspect="1"/>
          </p:cNvPicPr>
          <p:nvPr/>
        </p:nvPicPr>
        <p:blipFill>
          <a:blip r:embed="rId9"/>
          <a:stretch>
            <a:fillRect/>
          </a:stretch>
        </p:blipFill>
        <p:spPr>
          <a:xfrm>
            <a:off x="108062" y="4190555"/>
            <a:ext cx="5088777" cy="259685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417284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Principali misure di sicurezza:</a:t>
            </a:r>
          </a:p>
          <a:p>
            <a:pPr algn="ctr"/>
            <a:r>
              <a:rPr lang="it-IT" sz="2800" b="1" dirty="0">
                <a:solidFill>
                  <a:schemeClr val="tx2"/>
                </a:solidFill>
              </a:rPr>
              <a:t>Lavori elettrici sotto tensione a distanza</a:t>
            </a:r>
          </a:p>
        </p:txBody>
      </p:sp>
      <p:graphicFrame>
        <p:nvGraphicFramePr>
          <p:cNvPr id="5" name="Diagramma 4"/>
          <p:cNvGraphicFramePr/>
          <p:nvPr>
            <p:extLst>
              <p:ext uri="{D42A27DB-BD31-4B8C-83A1-F6EECF244321}">
                <p14:modId xmlns:p14="http://schemas.microsoft.com/office/powerpoint/2010/main" val="1675711019"/>
              </p:ext>
            </p:extLst>
          </p:nvPr>
        </p:nvGraphicFramePr>
        <p:xfrm>
          <a:off x="971600" y="4143414"/>
          <a:ext cx="7142380" cy="25259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ma 2"/>
          <p:cNvGraphicFramePr/>
          <p:nvPr>
            <p:extLst>
              <p:ext uri="{D42A27DB-BD31-4B8C-83A1-F6EECF244321}">
                <p14:modId xmlns:p14="http://schemas.microsoft.com/office/powerpoint/2010/main" val="2134615636"/>
              </p:ext>
            </p:extLst>
          </p:nvPr>
        </p:nvGraphicFramePr>
        <p:xfrm>
          <a:off x="1030020" y="1124744"/>
          <a:ext cx="7286395" cy="28803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486270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259632" y="56777"/>
            <a:ext cx="7200800" cy="523220"/>
          </a:xfrm>
          <a:prstGeom prst="rect">
            <a:avLst/>
          </a:prstGeom>
          <a:noFill/>
        </p:spPr>
        <p:txBody>
          <a:bodyPr wrap="square" rtlCol="0">
            <a:spAutoFit/>
          </a:bodyPr>
          <a:lstStyle/>
          <a:p>
            <a:pPr algn="ctr"/>
            <a:r>
              <a:rPr lang="it-IT" sz="2800" b="1" dirty="0" err="1">
                <a:solidFill>
                  <a:schemeClr val="tx2"/>
                </a:solidFill>
              </a:rPr>
              <a:t>Polar</a:t>
            </a:r>
            <a:r>
              <a:rPr lang="it-IT" sz="2800" b="1" dirty="0">
                <a:solidFill>
                  <a:schemeClr val="tx2"/>
                </a:solidFill>
              </a:rPr>
              <a:t> Code Simulator (PC)</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5933" y="718823"/>
            <a:ext cx="6108171" cy="3435846"/>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5103" y="4344079"/>
            <a:ext cx="3995936" cy="2247714"/>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36" y="4344079"/>
            <a:ext cx="4001007" cy="2247714"/>
          </a:xfrm>
          <a:prstGeom prst="rect">
            <a:avLst/>
          </a:prstGeom>
        </p:spPr>
      </p:pic>
      <p:pic>
        <p:nvPicPr>
          <p:cNvPr id="7" name="Immagine 6"/>
          <p:cNvPicPr>
            <a:picLocks noChangeAspect="1"/>
          </p:cNvPicPr>
          <p:nvPr/>
        </p:nvPicPr>
        <p:blipFill>
          <a:blip r:embed="rId5"/>
          <a:stretch>
            <a:fillRect/>
          </a:stretch>
        </p:blipFill>
        <p:spPr>
          <a:xfrm>
            <a:off x="130841" y="67694"/>
            <a:ext cx="619159" cy="742991"/>
          </a:xfrm>
          <a:prstGeom prst="rect">
            <a:avLst/>
          </a:prstGeom>
        </p:spPr>
      </p:pic>
    </p:spTree>
    <p:extLst>
      <p:ext uri="{BB962C8B-B14F-4D97-AF65-F5344CB8AC3E}">
        <p14:creationId xmlns:p14="http://schemas.microsoft.com/office/powerpoint/2010/main" val="3254675617"/>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Principali misure di sicurezza:</a:t>
            </a:r>
          </a:p>
          <a:p>
            <a:pPr algn="ctr"/>
            <a:r>
              <a:rPr lang="it-IT" sz="2800" b="1" dirty="0">
                <a:solidFill>
                  <a:schemeClr val="tx2"/>
                </a:solidFill>
              </a:rPr>
              <a:t>Lavori elettrici in prossimità</a:t>
            </a:r>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4934" y="3433396"/>
            <a:ext cx="4198127" cy="280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arrotondato 1"/>
          <p:cNvSpPr/>
          <p:nvPr/>
        </p:nvSpPr>
        <p:spPr>
          <a:xfrm>
            <a:off x="130840" y="1271882"/>
            <a:ext cx="8861031" cy="194095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just">
              <a:lnSpc>
                <a:spcPct val="150000"/>
              </a:lnSpc>
              <a:buFont typeface="Wingdings" pitchFamily="2" charset="2"/>
              <a:buChar char="ü"/>
            </a:pPr>
            <a:r>
              <a:rPr lang="it-IT" b="1" dirty="0" smtClean="0">
                <a:solidFill>
                  <a:prstClr val="black"/>
                </a:solidFill>
              </a:rPr>
              <a:t>CONTROLLO CHE L’OPERATORE NON ENTRI CON PARTI DEL CORPO O CON ATTREZZI NELLA ZONA DI GUARDIA (DISTANZIAMENTO CON SORVEGLIANZA);</a:t>
            </a:r>
          </a:p>
          <a:p>
            <a:pPr lvl="0" algn="just">
              <a:lnSpc>
                <a:spcPct val="150000"/>
              </a:lnSpc>
              <a:buFont typeface="Wingdings" pitchFamily="2" charset="2"/>
              <a:buChar char="ü"/>
            </a:pPr>
            <a:r>
              <a:rPr lang="it-IT" b="1" dirty="0" smtClean="0">
                <a:solidFill>
                  <a:schemeClr val="bg1"/>
                </a:solidFill>
              </a:rPr>
              <a:t> PROTEZIONE DELL’OPERATORE CON BARRIERE;</a:t>
            </a:r>
          </a:p>
          <a:p>
            <a:pPr lvl="0" algn="just">
              <a:lnSpc>
                <a:spcPct val="150000"/>
              </a:lnSpc>
              <a:buFont typeface="Wingdings" pitchFamily="2" charset="2"/>
              <a:buChar char="ü"/>
            </a:pPr>
            <a:r>
              <a:rPr lang="it-IT" b="1" dirty="0" smtClean="0">
                <a:solidFill>
                  <a:schemeClr val="bg1"/>
                </a:solidFill>
              </a:rPr>
              <a:t> COMBINAZIONE DELLE MISURE SUDDETTE.</a:t>
            </a:r>
            <a:endParaRPr lang="it-IT" b="1" dirty="0">
              <a:solidFill>
                <a:schemeClr val="bg1"/>
              </a:solidFill>
            </a:endParaRPr>
          </a:p>
        </p:txBody>
      </p:sp>
    </p:spTree>
    <p:extLst>
      <p:ext uri="{BB962C8B-B14F-4D97-AF65-F5344CB8AC3E}">
        <p14:creationId xmlns:p14="http://schemas.microsoft.com/office/powerpoint/2010/main" val="84448012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Considerazioni</a:t>
            </a:r>
          </a:p>
        </p:txBody>
      </p:sp>
      <p:sp>
        <p:nvSpPr>
          <p:cNvPr id="4" name="CasellaDiTesto 3"/>
          <p:cNvSpPr txBox="1"/>
          <p:nvPr/>
        </p:nvSpPr>
        <p:spPr>
          <a:xfrm>
            <a:off x="0" y="1916832"/>
            <a:ext cx="9144000" cy="1338828"/>
          </a:xfrm>
          <a:prstGeom prst="rect">
            <a:avLst/>
          </a:prstGeom>
          <a:noFill/>
        </p:spPr>
        <p:txBody>
          <a:bodyPr wrap="square" rtlCol="0">
            <a:spAutoFit/>
          </a:bodyPr>
          <a:lstStyle/>
          <a:p>
            <a:pPr algn="just">
              <a:lnSpc>
                <a:spcPct val="150000"/>
              </a:lnSpc>
            </a:pPr>
            <a:r>
              <a:rPr lang="it-IT" b="1" i="1" dirty="0" smtClean="0">
                <a:solidFill>
                  <a:srgbClr val="0070C0"/>
                </a:solidFill>
              </a:rPr>
              <a:t>LA SICUREZZA DEI LAVORI ELETTRICI </a:t>
            </a:r>
            <a:r>
              <a:rPr lang="it-IT" b="1" i="1" dirty="0" smtClean="0">
                <a:solidFill>
                  <a:srgbClr val="FF0000"/>
                </a:solidFill>
              </a:rPr>
              <a:t>dipende </a:t>
            </a:r>
            <a:r>
              <a:rPr lang="it-IT" b="1" i="1" dirty="0">
                <a:solidFill>
                  <a:srgbClr val="FF0000"/>
                </a:solidFill>
              </a:rPr>
              <a:t>prevalentemente dalla preparazione professionale dell’operatore e dalla sua sensibilità alla sicurezza, prudenza, ecc., nonché al rispetto delle procedure.</a:t>
            </a:r>
          </a:p>
        </p:txBody>
      </p:sp>
      <p:sp>
        <p:nvSpPr>
          <p:cNvPr id="2" name="Rettangolo 1"/>
          <p:cNvSpPr/>
          <p:nvPr/>
        </p:nvSpPr>
        <p:spPr>
          <a:xfrm>
            <a:off x="0" y="980728"/>
            <a:ext cx="9036496" cy="923330"/>
          </a:xfrm>
          <a:prstGeom prst="rect">
            <a:avLst/>
          </a:prstGeom>
        </p:spPr>
        <p:txBody>
          <a:bodyPr wrap="square">
            <a:spAutoFit/>
          </a:bodyPr>
          <a:lstStyle/>
          <a:p>
            <a:pPr marL="342900" lvl="0" indent="-342900" algn="just">
              <a:lnSpc>
                <a:spcPct val="150000"/>
              </a:lnSpc>
              <a:buFont typeface="Wingdings" panose="05000000000000000000" pitchFamily="2" charset="2"/>
              <a:buChar char="Ø"/>
            </a:pPr>
            <a:r>
              <a:rPr lang="it-IT" b="1" dirty="0" smtClean="0">
                <a:solidFill>
                  <a:prstClr val="black"/>
                </a:solidFill>
              </a:rPr>
              <a:t>IN GENERALE, LAVORI IN ALTA TENSIONE A BORDO DEVONO ESSERE SVOLTI SEMPRE FUORI TENSIONE.</a:t>
            </a:r>
            <a:endParaRPr lang="it-IT" b="1" dirty="0">
              <a:solidFill>
                <a:prstClr val="black"/>
              </a:solidFill>
            </a:endParaRPr>
          </a:p>
        </p:txBody>
      </p:sp>
      <p:sp>
        <p:nvSpPr>
          <p:cNvPr id="7" name="CasellaDiTesto 6"/>
          <p:cNvSpPr txBox="1"/>
          <p:nvPr/>
        </p:nvSpPr>
        <p:spPr>
          <a:xfrm>
            <a:off x="0" y="3402866"/>
            <a:ext cx="9144000" cy="175432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it-IT" dirty="0"/>
              <a:t>È importante tenere presente che anche per i lavori non sotto tensione ma in vicinanza di parti in tensione occorre valutare la competenza di chi li esegue. </a:t>
            </a:r>
          </a:p>
          <a:p>
            <a:pPr marL="285750" indent="-285750" algn="just">
              <a:lnSpc>
                <a:spcPct val="150000"/>
              </a:lnSpc>
              <a:buFont typeface="Wingdings" panose="05000000000000000000" pitchFamily="2" charset="2"/>
              <a:buChar char="ü"/>
            </a:pPr>
            <a:r>
              <a:rPr lang="it-IT" dirty="0"/>
              <a:t>Il legislatore si è preoccupato anche di chi deve eseguire dei lavori generici di tipo non elettrico ma con la presenza di rischio elettrico.</a:t>
            </a:r>
          </a:p>
        </p:txBody>
      </p:sp>
    </p:spTree>
    <p:extLst>
      <p:ext uri="{BB962C8B-B14F-4D97-AF65-F5344CB8AC3E}">
        <p14:creationId xmlns:p14="http://schemas.microsoft.com/office/powerpoint/2010/main" val="33736033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Norma </a:t>
            </a:r>
            <a:r>
              <a:rPr lang="it-IT" sz="2800" b="1" dirty="0">
                <a:solidFill>
                  <a:schemeClr val="tx2"/>
                </a:solidFill>
              </a:rPr>
              <a:t>di riferimento</a:t>
            </a:r>
            <a:r>
              <a:rPr lang="it-IT" sz="2800" b="1" dirty="0" smtClean="0">
                <a:solidFill>
                  <a:schemeClr val="tx2"/>
                </a:solidFill>
              </a:rPr>
              <a:t>: D.lg. </a:t>
            </a:r>
            <a:r>
              <a:rPr lang="it-IT" sz="2800" b="1" dirty="0">
                <a:solidFill>
                  <a:schemeClr val="tx2"/>
                </a:solidFill>
              </a:rPr>
              <a:t>81/08 art. </a:t>
            </a:r>
            <a:r>
              <a:rPr lang="it-IT" sz="2800" b="1" dirty="0" smtClean="0">
                <a:solidFill>
                  <a:schemeClr val="tx2"/>
                </a:solidFill>
              </a:rPr>
              <a:t>82 </a:t>
            </a:r>
            <a:endParaRPr lang="it-IT" sz="2800" b="1" dirty="0">
              <a:solidFill>
                <a:schemeClr val="tx2"/>
              </a:solidFill>
            </a:endParaRPr>
          </a:p>
        </p:txBody>
      </p:sp>
      <p:sp>
        <p:nvSpPr>
          <p:cNvPr id="4" name="CasellaDiTesto 3"/>
          <p:cNvSpPr txBox="1"/>
          <p:nvPr/>
        </p:nvSpPr>
        <p:spPr>
          <a:xfrm>
            <a:off x="0" y="836712"/>
            <a:ext cx="9144000" cy="2031325"/>
          </a:xfrm>
          <a:prstGeom prst="rect">
            <a:avLst/>
          </a:prstGeom>
          <a:noFill/>
        </p:spPr>
        <p:txBody>
          <a:bodyPr wrap="square" rtlCol="0">
            <a:spAutoFit/>
          </a:bodyPr>
          <a:lstStyle/>
          <a:p>
            <a:pPr algn="just"/>
            <a:r>
              <a:rPr lang="it-IT" b="1" dirty="0" smtClean="0">
                <a:solidFill>
                  <a:srgbClr val="FF0000"/>
                </a:solidFill>
              </a:rPr>
              <a:t> “LAVORI SOTTO TENSIONE” </a:t>
            </a:r>
            <a:r>
              <a:rPr lang="it-IT" dirty="0" smtClean="0"/>
              <a:t>è </a:t>
            </a:r>
            <a:r>
              <a:rPr lang="it-IT" dirty="0"/>
              <a:t>vietato lavorare su apparecchiature in tensione salvo il caso in cui le tensioni siano di sicurezza o quando i lavori siano eseguiti nel rispetto di alcune condizioni tra le quali che le procedure adottate e le attrezzature utilizzate siano conformi ai criteri definiti nelle norme tecniche. </a:t>
            </a:r>
          </a:p>
          <a:p>
            <a:pPr algn="just"/>
            <a:r>
              <a:rPr lang="it-IT" dirty="0"/>
              <a:t>In particolare sono ammessi lavori sotto tensione per (&lt;1000V) purché l’esecuzione di lavori su parti in tensione sia affidata a lavoratori riconosciuti idonei per tale attività secondo le indicazioni della pertinente normativa tecnica.</a:t>
            </a:r>
          </a:p>
        </p:txBody>
      </p:sp>
      <p:graphicFrame>
        <p:nvGraphicFramePr>
          <p:cNvPr id="5" name="Diagramma 4"/>
          <p:cNvGraphicFramePr/>
          <p:nvPr>
            <p:extLst>
              <p:ext uri="{D42A27DB-BD31-4B8C-83A1-F6EECF244321}">
                <p14:modId xmlns:p14="http://schemas.microsoft.com/office/powerpoint/2010/main" val="3415488960"/>
              </p:ext>
            </p:extLst>
          </p:nvPr>
        </p:nvGraphicFramePr>
        <p:xfrm>
          <a:off x="1547664" y="3573016"/>
          <a:ext cx="6156683" cy="30243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ttangolo 2"/>
          <p:cNvSpPr/>
          <p:nvPr/>
        </p:nvSpPr>
        <p:spPr>
          <a:xfrm>
            <a:off x="-18193" y="2852936"/>
            <a:ext cx="9162193" cy="507831"/>
          </a:xfrm>
          <a:prstGeom prst="rect">
            <a:avLst/>
          </a:prstGeom>
        </p:spPr>
        <p:txBody>
          <a:bodyPr wrap="square">
            <a:spAutoFit/>
          </a:bodyPr>
          <a:lstStyle/>
          <a:p>
            <a:pPr algn="just">
              <a:lnSpc>
                <a:spcPct val="150000"/>
              </a:lnSpc>
            </a:pPr>
            <a:r>
              <a:rPr lang="it-IT" b="1" dirty="0">
                <a:solidFill>
                  <a:srgbClr val="FF0000"/>
                </a:solidFill>
              </a:rPr>
              <a:t>Il rischio elettrico</a:t>
            </a:r>
            <a:r>
              <a:rPr lang="it-IT" dirty="0"/>
              <a:t> non può essere eliminato ma </a:t>
            </a:r>
            <a:r>
              <a:rPr lang="it-IT" b="1" i="1" dirty="0">
                <a:solidFill>
                  <a:srgbClr val="0070C0"/>
                </a:solidFill>
              </a:rPr>
              <a:t>può essere controllato</a:t>
            </a:r>
            <a:r>
              <a:rPr lang="it-IT" dirty="0">
                <a:solidFill>
                  <a:srgbClr val="0070C0"/>
                </a:solidFill>
              </a:rPr>
              <a:t> </a:t>
            </a:r>
            <a:r>
              <a:rPr lang="it-IT" dirty="0"/>
              <a:t>attraverso l’adozione di:</a:t>
            </a:r>
          </a:p>
        </p:txBody>
      </p:sp>
    </p:spTree>
    <p:extLst>
      <p:ext uri="{BB962C8B-B14F-4D97-AF65-F5344CB8AC3E}">
        <p14:creationId xmlns:p14="http://schemas.microsoft.com/office/powerpoint/2010/main" val="358850810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graphicFrame>
        <p:nvGraphicFramePr>
          <p:cNvPr id="3" name="Diagramma 2"/>
          <p:cNvGraphicFramePr/>
          <p:nvPr>
            <p:extLst>
              <p:ext uri="{D42A27DB-BD31-4B8C-83A1-F6EECF244321}">
                <p14:modId xmlns:p14="http://schemas.microsoft.com/office/powerpoint/2010/main" val="2056552927"/>
              </p:ext>
            </p:extLst>
          </p:nvPr>
        </p:nvGraphicFramePr>
        <p:xfrm>
          <a:off x="2069976" y="1284803"/>
          <a:ext cx="5454352" cy="30803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Norma </a:t>
            </a:r>
            <a:r>
              <a:rPr lang="it-IT" sz="2800" b="1" dirty="0">
                <a:solidFill>
                  <a:schemeClr val="tx2"/>
                </a:solidFill>
              </a:rPr>
              <a:t>di riferimento</a:t>
            </a:r>
            <a:r>
              <a:rPr lang="it-IT" sz="2800" b="1" dirty="0" smtClean="0">
                <a:solidFill>
                  <a:schemeClr val="tx2"/>
                </a:solidFill>
              </a:rPr>
              <a:t>: D.lg. </a:t>
            </a:r>
            <a:r>
              <a:rPr lang="it-IT" sz="2800" b="1" dirty="0">
                <a:solidFill>
                  <a:schemeClr val="tx2"/>
                </a:solidFill>
              </a:rPr>
              <a:t>81/08 art. </a:t>
            </a:r>
            <a:r>
              <a:rPr lang="it-IT" sz="2800" b="1" dirty="0" smtClean="0">
                <a:solidFill>
                  <a:schemeClr val="tx2"/>
                </a:solidFill>
              </a:rPr>
              <a:t>82 </a:t>
            </a:r>
            <a:endParaRPr lang="it-IT" sz="2800" b="1" dirty="0">
              <a:solidFill>
                <a:schemeClr val="tx2"/>
              </a:solidFill>
            </a:endParaRPr>
          </a:p>
        </p:txBody>
      </p:sp>
      <p:sp>
        <p:nvSpPr>
          <p:cNvPr id="2" name="Rettangolo 1"/>
          <p:cNvSpPr/>
          <p:nvPr/>
        </p:nvSpPr>
        <p:spPr>
          <a:xfrm>
            <a:off x="0" y="836712"/>
            <a:ext cx="9144000" cy="646331"/>
          </a:xfrm>
          <a:prstGeom prst="rect">
            <a:avLst/>
          </a:prstGeom>
        </p:spPr>
        <p:txBody>
          <a:bodyPr wrap="square">
            <a:spAutoFit/>
          </a:bodyPr>
          <a:lstStyle/>
          <a:p>
            <a:pPr algn="just"/>
            <a:r>
              <a:rPr lang="it-IT" dirty="0"/>
              <a:t>A tale fine la </a:t>
            </a:r>
            <a:r>
              <a:rPr lang="it-IT" b="1" dirty="0" smtClean="0">
                <a:solidFill>
                  <a:srgbClr val="FF0000"/>
                </a:solidFill>
              </a:rPr>
              <a:t>PERSONA AUTORIZZATA/COMPETENTE </a:t>
            </a:r>
            <a:r>
              <a:rPr lang="it-IT" dirty="0" smtClean="0"/>
              <a:t>esegue </a:t>
            </a:r>
            <a:r>
              <a:rPr lang="it-IT" dirty="0"/>
              <a:t>una valutazione dei rischi, tenendo in considerazione:</a:t>
            </a:r>
          </a:p>
        </p:txBody>
      </p:sp>
      <p:sp>
        <p:nvSpPr>
          <p:cNvPr id="7" name="CasellaDiTesto 6"/>
          <p:cNvSpPr txBox="1"/>
          <p:nvPr/>
        </p:nvSpPr>
        <p:spPr>
          <a:xfrm>
            <a:off x="-2023" y="4422011"/>
            <a:ext cx="9119949" cy="2031325"/>
          </a:xfrm>
          <a:prstGeom prst="rect">
            <a:avLst/>
          </a:prstGeom>
          <a:noFill/>
        </p:spPr>
        <p:txBody>
          <a:bodyPr wrap="square" rtlCol="0">
            <a:spAutoFit/>
          </a:bodyPr>
          <a:lstStyle/>
          <a:p>
            <a:pPr algn="just"/>
            <a:r>
              <a:rPr lang="it-IT" dirty="0" smtClean="0"/>
              <a:t>Proseguendo su questa strada:</a:t>
            </a:r>
            <a:endParaRPr lang="it-IT" dirty="0"/>
          </a:p>
          <a:p>
            <a:pPr algn="just"/>
            <a:endParaRPr lang="it-IT" dirty="0"/>
          </a:p>
          <a:p>
            <a:pPr algn="just">
              <a:buFont typeface="Wingdings" pitchFamily="2" charset="2"/>
              <a:buChar char="Ø"/>
            </a:pPr>
            <a:r>
              <a:rPr lang="it-IT" dirty="0"/>
              <a:t> </a:t>
            </a:r>
            <a:r>
              <a:rPr lang="it-IT" b="1" dirty="0" smtClean="0">
                <a:solidFill>
                  <a:srgbClr val="FF0000"/>
                </a:solidFill>
              </a:rPr>
              <a:t>ADOTTA MISURE TECNICHE ED ORGANIZZATIVE PER ELIMINARE O RIDURRE AL MINIMO I RISCHI;</a:t>
            </a:r>
          </a:p>
          <a:p>
            <a:pPr algn="just"/>
            <a:endParaRPr lang="it-IT" dirty="0"/>
          </a:p>
          <a:p>
            <a:pPr algn="just">
              <a:buFont typeface="Wingdings" pitchFamily="2" charset="2"/>
              <a:buChar char="Ø"/>
            </a:pPr>
            <a:r>
              <a:rPr lang="it-IT" b="1" dirty="0" smtClean="0">
                <a:solidFill>
                  <a:schemeClr val="tx2">
                    <a:lumMod val="75000"/>
                  </a:schemeClr>
                </a:solidFill>
              </a:rPr>
              <a:t> INDIVIDUA I DISPOSITIVI DI PROTEZIONE PER LA CONDUZIONE IN SICUREZZA DEL LAVORO;</a:t>
            </a:r>
          </a:p>
          <a:p>
            <a:pPr algn="just"/>
            <a:endParaRPr lang="it-IT" dirty="0"/>
          </a:p>
        </p:txBody>
      </p:sp>
    </p:spTree>
    <p:extLst>
      <p:ext uri="{BB962C8B-B14F-4D97-AF65-F5344CB8AC3E}">
        <p14:creationId xmlns:p14="http://schemas.microsoft.com/office/powerpoint/2010/main" val="25999491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4" name="CasellaDiTesto 3"/>
          <p:cNvSpPr txBox="1"/>
          <p:nvPr/>
        </p:nvSpPr>
        <p:spPr>
          <a:xfrm>
            <a:off x="130841" y="810685"/>
            <a:ext cx="8172400" cy="646331"/>
          </a:xfrm>
          <a:prstGeom prst="rect">
            <a:avLst/>
          </a:prstGeom>
          <a:noFill/>
        </p:spPr>
        <p:txBody>
          <a:bodyPr wrap="square" rtlCol="0">
            <a:spAutoFit/>
          </a:bodyPr>
          <a:lstStyle/>
          <a:p>
            <a:pPr algn="ctr"/>
            <a:r>
              <a:rPr lang="it-IT" b="1" dirty="0"/>
              <a:t>Al Capo III </a:t>
            </a:r>
            <a:r>
              <a:rPr lang="it-IT" dirty="0"/>
              <a:t>del D.LGS. 81/08 art. 80 </a:t>
            </a:r>
          </a:p>
          <a:p>
            <a:pPr algn="ctr"/>
            <a:r>
              <a:rPr lang="it-IT" dirty="0"/>
              <a:t>I rischi di natura elettrica </a:t>
            </a:r>
          </a:p>
        </p:txBody>
      </p:sp>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Norma </a:t>
            </a:r>
            <a:r>
              <a:rPr lang="it-IT" sz="2800" b="1" dirty="0">
                <a:solidFill>
                  <a:schemeClr val="tx2"/>
                </a:solidFill>
              </a:rPr>
              <a:t>di riferimento</a:t>
            </a:r>
            <a:r>
              <a:rPr lang="it-IT" sz="2800" b="1" dirty="0" smtClean="0">
                <a:solidFill>
                  <a:schemeClr val="tx2"/>
                </a:solidFill>
              </a:rPr>
              <a:t>: D.lg. </a:t>
            </a:r>
            <a:r>
              <a:rPr lang="it-IT" sz="2800" b="1" dirty="0">
                <a:solidFill>
                  <a:schemeClr val="tx2"/>
                </a:solidFill>
              </a:rPr>
              <a:t>81/08 art. </a:t>
            </a:r>
            <a:r>
              <a:rPr lang="it-IT" sz="2800" b="1" dirty="0" smtClean="0">
                <a:solidFill>
                  <a:schemeClr val="tx2"/>
                </a:solidFill>
              </a:rPr>
              <a:t>82 </a:t>
            </a:r>
            <a:endParaRPr lang="it-IT" sz="2800" b="1" dirty="0">
              <a:solidFill>
                <a:schemeClr val="tx2"/>
              </a:solidFill>
            </a:endParaRPr>
          </a:p>
        </p:txBody>
      </p:sp>
      <p:pic>
        <p:nvPicPr>
          <p:cNvPr id="2" name="Immagine 1"/>
          <p:cNvPicPr>
            <a:picLocks noChangeAspect="1"/>
          </p:cNvPicPr>
          <p:nvPr/>
        </p:nvPicPr>
        <p:blipFill>
          <a:blip r:embed="rId4"/>
          <a:stretch>
            <a:fillRect/>
          </a:stretch>
        </p:blipFill>
        <p:spPr>
          <a:xfrm>
            <a:off x="5256113" y="1556792"/>
            <a:ext cx="3857575" cy="5089294"/>
          </a:xfrm>
          <a:prstGeom prst="rect">
            <a:avLst/>
          </a:prstGeom>
        </p:spPr>
      </p:pic>
      <p:graphicFrame>
        <p:nvGraphicFramePr>
          <p:cNvPr id="6" name="Diagramma 5"/>
          <p:cNvGraphicFramePr/>
          <p:nvPr>
            <p:extLst>
              <p:ext uri="{D42A27DB-BD31-4B8C-83A1-F6EECF244321}">
                <p14:modId xmlns:p14="http://schemas.microsoft.com/office/powerpoint/2010/main" val="3200670143"/>
              </p:ext>
            </p:extLst>
          </p:nvPr>
        </p:nvGraphicFramePr>
        <p:xfrm>
          <a:off x="130841" y="1553676"/>
          <a:ext cx="5017223" cy="50924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8232726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Le procedure operative </a:t>
            </a:r>
          </a:p>
        </p:txBody>
      </p:sp>
      <p:sp>
        <p:nvSpPr>
          <p:cNvPr id="4" name="CasellaDiTesto 3"/>
          <p:cNvSpPr txBox="1"/>
          <p:nvPr/>
        </p:nvSpPr>
        <p:spPr>
          <a:xfrm>
            <a:off x="0" y="4191341"/>
            <a:ext cx="4355976" cy="923330"/>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dirty="0" smtClean="0"/>
              <a:t>Laddove </a:t>
            </a:r>
            <a:r>
              <a:rPr lang="it-IT" dirty="0"/>
              <a:t>blocchi di sicurezza possono essere applicati, essi devono essere citati nel Permesso di Lavoro</a:t>
            </a:r>
            <a:r>
              <a:rPr lang="it-IT" dirty="0" smtClean="0"/>
              <a:t>.</a:t>
            </a:r>
            <a:endParaRPr lang="it-IT" dirty="0"/>
          </a:p>
        </p:txBody>
      </p:sp>
      <p:sp>
        <p:nvSpPr>
          <p:cNvPr id="2" name="Rettangolo 1"/>
          <p:cNvSpPr/>
          <p:nvPr/>
        </p:nvSpPr>
        <p:spPr>
          <a:xfrm>
            <a:off x="0" y="810654"/>
            <a:ext cx="9144000" cy="1477328"/>
          </a:xfrm>
          <a:prstGeom prst="rect">
            <a:avLst/>
          </a:prstGeom>
        </p:spPr>
        <p:txBody>
          <a:bodyPr wrap="square">
            <a:spAutoFit/>
          </a:bodyPr>
          <a:lstStyle/>
          <a:p>
            <a:pPr lvl="0"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dirty="0"/>
              <a:t>Le procedure operative consistono in una sequenza di azioni e controlli che devono essere </a:t>
            </a:r>
            <a:r>
              <a:rPr lang="it-IT" dirty="0" smtClean="0"/>
              <a:t>seguiti  </a:t>
            </a:r>
            <a:r>
              <a:rPr lang="it-IT" dirty="0"/>
              <a:t>prima dell'inizio dei lavori su impianti in alta tensione e terminare dopo l'ultimazione degli stessi</a:t>
            </a:r>
            <a:r>
              <a:rPr lang="it-IT" dirty="0" smtClean="0"/>
              <a:t>.</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dirty="0" smtClean="0"/>
              <a:t>Tali procedure </a:t>
            </a:r>
            <a:r>
              <a:rPr lang="it-IT" dirty="0"/>
              <a:t>devono essere scritte in forma di </a:t>
            </a:r>
            <a:r>
              <a:rPr lang="it-IT" b="1" i="1" dirty="0" smtClean="0"/>
              <a:t>Check List</a:t>
            </a:r>
            <a:r>
              <a:rPr lang="it-IT" dirty="0" smtClean="0"/>
              <a:t>, </a:t>
            </a:r>
            <a:r>
              <a:rPr lang="it-IT" dirty="0"/>
              <a:t>ordinate in senso cronologico e risultare  come un set di istruzioni</a:t>
            </a:r>
            <a:r>
              <a:rPr lang="it-IT" dirty="0" smtClean="0"/>
              <a:t>.</a:t>
            </a:r>
            <a:endParaRPr lang="it-IT" dirty="0"/>
          </a:p>
        </p:txBody>
      </p:sp>
      <p:sp>
        <p:nvSpPr>
          <p:cNvPr id="3" name="Rettangolo 2"/>
          <p:cNvSpPr/>
          <p:nvPr/>
        </p:nvSpPr>
        <p:spPr>
          <a:xfrm>
            <a:off x="0" y="2781300"/>
            <a:ext cx="4572000" cy="1200329"/>
          </a:xfrm>
          <a:prstGeom prst="rect">
            <a:avLst/>
          </a:prstGeom>
        </p:spPr>
        <p:txBody>
          <a:bodyPr>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dirty="0"/>
              <a:t>È bene sottolineare che </a:t>
            </a:r>
            <a:r>
              <a:rPr lang="it-IT" b="1" dirty="0">
                <a:solidFill>
                  <a:schemeClr val="tx2">
                    <a:lumMod val="75000"/>
                  </a:schemeClr>
                </a:solidFill>
              </a:rPr>
              <a:t>LAVORARE SU APPARATI IN ALTA TENSIONE </a:t>
            </a:r>
            <a:r>
              <a:rPr lang="it-IT" dirty="0"/>
              <a:t>è consentito solo se è stato emesso un permesso di lavoro per Alta Tensione.</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081529"/>
            <a:ext cx="392229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828898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Le procedure operative </a:t>
            </a:r>
          </a:p>
        </p:txBody>
      </p:sp>
      <p:pic>
        <p:nvPicPr>
          <p:cNvPr id="2" name="Immagine 1"/>
          <p:cNvPicPr>
            <a:picLocks noChangeAspect="1"/>
          </p:cNvPicPr>
          <p:nvPr/>
        </p:nvPicPr>
        <p:blipFill>
          <a:blip r:embed="rId4"/>
          <a:stretch>
            <a:fillRect/>
          </a:stretch>
        </p:blipFill>
        <p:spPr>
          <a:xfrm>
            <a:off x="67975" y="1196752"/>
            <a:ext cx="9042874" cy="5328592"/>
          </a:xfrm>
          <a:prstGeom prst="rect">
            <a:avLst/>
          </a:prstGeom>
        </p:spPr>
      </p:pic>
    </p:spTree>
    <p:extLst>
      <p:ext uri="{BB962C8B-B14F-4D97-AF65-F5344CB8AC3E}">
        <p14:creationId xmlns:p14="http://schemas.microsoft.com/office/powerpoint/2010/main" val="18834618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Le procedure operative </a:t>
            </a:r>
          </a:p>
        </p:txBody>
      </p:sp>
      <p:pic>
        <p:nvPicPr>
          <p:cNvPr id="2" name="Immagine 1"/>
          <p:cNvPicPr>
            <a:picLocks noChangeAspect="1"/>
          </p:cNvPicPr>
          <p:nvPr/>
        </p:nvPicPr>
        <p:blipFill>
          <a:blip r:embed="rId4"/>
          <a:stretch>
            <a:fillRect/>
          </a:stretch>
        </p:blipFill>
        <p:spPr>
          <a:xfrm>
            <a:off x="130841" y="980728"/>
            <a:ext cx="8898277" cy="5328592"/>
          </a:xfrm>
          <a:prstGeom prst="rect">
            <a:avLst/>
          </a:prstGeom>
        </p:spPr>
      </p:pic>
    </p:spTree>
    <p:extLst>
      <p:ext uri="{BB962C8B-B14F-4D97-AF65-F5344CB8AC3E}">
        <p14:creationId xmlns:p14="http://schemas.microsoft.com/office/powerpoint/2010/main" val="16383050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2" name="Immagine 1"/>
          <p:cNvPicPr>
            <a:picLocks noChangeAspect="1"/>
          </p:cNvPicPr>
          <p:nvPr/>
        </p:nvPicPr>
        <p:blipFill>
          <a:blip r:embed="rId4"/>
          <a:stretch>
            <a:fillRect/>
          </a:stretch>
        </p:blipFill>
        <p:spPr>
          <a:xfrm>
            <a:off x="251520" y="1268760"/>
            <a:ext cx="8553429" cy="5255207"/>
          </a:xfrm>
          <a:prstGeom prst="rect">
            <a:avLst/>
          </a:prstGeom>
        </p:spPr>
      </p:pic>
    </p:spTree>
    <p:extLst>
      <p:ext uri="{BB962C8B-B14F-4D97-AF65-F5344CB8AC3E}">
        <p14:creationId xmlns:p14="http://schemas.microsoft.com/office/powerpoint/2010/main" val="369039326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4" name="Picture 3"/>
          <p:cNvPicPr>
            <a:picLocks noChangeAspect="1" noChangeArrowheads="1"/>
          </p:cNvPicPr>
          <p:nvPr/>
        </p:nvPicPr>
        <p:blipFill>
          <a:blip r:embed="rId4" cstate="print"/>
          <a:srcRect/>
          <a:stretch>
            <a:fillRect/>
          </a:stretch>
        </p:blipFill>
        <p:spPr bwMode="auto">
          <a:xfrm>
            <a:off x="4716016" y="2776615"/>
            <a:ext cx="4279837" cy="3744416"/>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5" name="Picture 4"/>
          <p:cNvPicPr>
            <a:picLocks noChangeAspect="1" noChangeArrowheads="1"/>
          </p:cNvPicPr>
          <p:nvPr/>
        </p:nvPicPr>
        <p:blipFill>
          <a:blip r:embed="rId5" cstate="print"/>
          <a:srcRect/>
          <a:stretch>
            <a:fillRect/>
          </a:stretch>
        </p:blipFill>
        <p:spPr bwMode="auto">
          <a:xfrm>
            <a:off x="106809" y="2780928"/>
            <a:ext cx="4321175" cy="3781425"/>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7" name="CasellaDiTesto 6"/>
          <p:cNvSpPr txBox="1"/>
          <p:nvPr/>
        </p:nvSpPr>
        <p:spPr>
          <a:xfrm>
            <a:off x="0" y="1120719"/>
            <a:ext cx="9144000" cy="369332"/>
          </a:xfrm>
          <a:prstGeom prst="rect">
            <a:avLst/>
          </a:prstGeom>
          <a:noFill/>
        </p:spPr>
        <p:txBody>
          <a:bodyPr wrap="square" rtlCol="0">
            <a:spAutoFit/>
          </a:bodyPr>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Il </a:t>
            </a:r>
            <a:r>
              <a:rPr lang="it-IT" b="1" dirty="0" smtClean="0"/>
              <a:t>PERMESSO DI LAVORO </a:t>
            </a:r>
            <a:r>
              <a:rPr lang="it-IT" dirty="0" smtClean="0"/>
              <a:t>assume che: </a:t>
            </a:r>
            <a:endParaRPr lang="it-IT" dirty="0"/>
          </a:p>
        </p:txBody>
      </p:sp>
      <p:sp>
        <p:nvSpPr>
          <p:cNvPr id="2" name="Rettangolo 1"/>
          <p:cNvSpPr/>
          <p:nvPr/>
        </p:nvSpPr>
        <p:spPr>
          <a:xfrm>
            <a:off x="-8276" y="1576286"/>
            <a:ext cx="9152275" cy="646331"/>
          </a:xfrm>
          <a:prstGeom prst="rect">
            <a:avLst/>
          </a:prstGeom>
        </p:spPr>
        <p:txBody>
          <a:bodyPr wrap="square">
            <a:spAutoFit/>
          </a:bodyPr>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u="sng" dirty="0" smtClean="0"/>
              <a:t>L'APPARECCHIATURA DA ISPEZIONARE </a:t>
            </a:r>
            <a:r>
              <a:rPr lang="it-IT" b="1" dirty="0" smtClean="0"/>
              <a:t>(oggetto del  permesso di lavoro) </a:t>
            </a:r>
            <a:r>
              <a:rPr lang="it-IT" b="1" i="1" u="sng" dirty="0" smtClean="0">
                <a:solidFill>
                  <a:schemeClr val="accent4"/>
                </a:solidFill>
              </a:rPr>
              <a:t>DEVE ESSERE PROVATA  MORTA</a:t>
            </a:r>
            <a:r>
              <a:rPr lang="it-IT" b="1" i="1" u="sng" dirty="0" smtClean="0"/>
              <a:t> SUL PUNTO DI LAVORO PRIMA DI EMETTERE IL PERMESSO DI LAVORO. </a:t>
            </a:r>
            <a:endParaRPr lang="it-IT" b="1" i="1" u="sng" dirty="0"/>
          </a:p>
        </p:txBody>
      </p:sp>
    </p:spTree>
    <p:extLst>
      <p:ext uri="{BB962C8B-B14F-4D97-AF65-F5344CB8AC3E}">
        <p14:creationId xmlns:p14="http://schemas.microsoft.com/office/powerpoint/2010/main" val="3787156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p:cNvSpPr>
            <a:spLocks noGrp="1" noChangeArrowheads="1"/>
          </p:cNvSpPr>
          <p:nvPr>
            <p:ph idx="1"/>
          </p:nvPr>
        </p:nvSpPr>
        <p:spPr>
          <a:xfrm>
            <a:off x="0" y="810685"/>
            <a:ext cx="9144000" cy="5918254"/>
          </a:xfrm>
          <a:prstGeom prst="rect">
            <a:avLst/>
          </a:prstGeom>
        </p:spPr>
        <p:txBody>
          <a:bodyPr>
            <a:normAutofit/>
          </a:bodyPr>
          <a:lstStyle/>
          <a:p>
            <a:pPr marL="0" indent="0" algn="just">
              <a:buNone/>
              <a:defRPr/>
            </a:pPr>
            <a:r>
              <a:rPr lang="it-IT" sz="1800" b="1" u="sng" dirty="0"/>
              <a:t>Requisiti di partecipazione:</a:t>
            </a:r>
            <a:r>
              <a:rPr lang="it-IT" sz="1800" dirty="0"/>
              <a:t> </a:t>
            </a:r>
            <a:r>
              <a:rPr lang="it-IT" sz="1800" dirty="0" smtClean="0"/>
              <a:t>Ufficiali </a:t>
            </a:r>
            <a:r>
              <a:rPr lang="it-IT" sz="1800" dirty="0"/>
              <a:t>di </a:t>
            </a:r>
            <a:r>
              <a:rPr lang="it-IT" sz="1800" dirty="0" smtClean="0"/>
              <a:t>macchina ed ufficiali elettrotecnici in possesso della certificazione relativa all’addestramento del livello operativo.</a:t>
            </a:r>
            <a:endParaRPr lang="it-IT" sz="1800" dirty="0"/>
          </a:p>
          <a:p>
            <a:pPr marL="0" indent="0" algn="just">
              <a:buNone/>
              <a:defRPr/>
            </a:pPr>
            <a:endParaRPr lang="it-IT" sz="1800" dirty="0"/>
          </a:p>
          <a:p>
            <a:pPr marL="0" indent="0" algn="just">
              <a:buNone/>
              <a:defRPr/>
            </a:pPr>
            <a:r>
              <a:rPr lang="it-IT" sz="1800" b="1" u="sng" dirty="0"/>
              <a:t>Tipologia di corsi:</a:t>
            </a:r>
            <a:endParaRPr lang="it-IT" sz="1800" dirty="0"/>
          </a:p>
          <a:p>
            <a:pPr algn="just">
              <a:buFont typeface="+mj-lt"/>
              <a:buAutoNum type="arabicParenR"/>
              <a:defRPr/>
            </a:pPr>
            <a:r>
              <a:rPr lang="it-IT" sz="1800" dirty="0" smtClean="0"/>
              <a:t>HV direttivo.</a:t>
            </a:r>
            <a:endParaRPr lang="it-IT" sz="1800" dirty="0"/>
          </a:p>
          <a:p>
            <a:pPr marL="0" indent="0" algn="just">
              <a:buNone/>
              <a:defRPr/>
            </a:pPr>
            <a:endParaRPr lang="it-IT" sz="1800" dirty="0"/>
          </a:p>
          <a:p>
            <a:pPr marL="0" indent="0" algn="just">
              <a:buNone/>
              <a:defRPr/>
            </a:pPr>
            <a:r>
              <a:rPr lang="it-IT" sz="1800" b="1" u="sng" dirty="0"/>
              <a:t>Durata del corso:</a:t>
            </a:r>
            <a:r>
              <a:rPr lang="it-IT" sz="1800" dirty="0"/>
              <a:t> </a:t>
            </a:r>
            <a:r>
              <a:rPr lang="it-IT" sz="1800" dirty="0" smtClean="0"/>
              <a:t>32 ore. </a:t>
            </a:r>
            <a:endParaRPr lang="it-IT" sz="1800" dirty="0"/>
          </a:p>
          <a:p>
            <a:pPr marL="0" indent="0" algn="just">
              <a:buNone/>
              <a:defRPr/>
            </a:pPr>
            <a:r>
              <a:rPr lang="it-IT" sz="1800" dirty="0"/>
              <a:t>Le </a:t>
            </a:r>
            <a:r>
              <a:rPr lang="it-IT" sz="1800" dirty="0" smtClean="0"/>
              <a:t>32 </a:t>
            </a:r>
            <a:r>
              <a:rPr lang="it-IT" sz="1800" dirty="0"/>
              <a:t>ore del corso saranno suddivise in </a:t>
            </a:r>
            <a:r>
              <a:rPr lang="it-IT" sz="1800" u="sng" dirty="0" smtClean="0">
                <a:solidFill>
                  <a:srgbClr val="00B0F0"/>
                </a:solidFill>
                <a:effectLst>
                  <a:outerShdw blurRad="38100" dist="38100" dir="2700000" algn="tl">
                    <a:srgbClr val="000000">
                      <a:alpha val="43137"/>
                    </a:srgbClr>
                  </a:outerShdw>
                </a:effectLst>
              </a:rPr>
              <a:t>18 </a:t>
            </a:r>
            <a:r>
              <a:rPr lang="it-IT" sz="1800" u="sng" dirty="0">
                <a:solidFill>
                  <a:srgbClr val="00B0F0"/>
                </a:solidFill>
                <a:effectLst>
                  <a:outerShdw blurRad="38100" dist="38100" dir="2700000" algn="tl">
                    <a:srgbClr val="000000">
                      <a:alpha val="43137"/>
                    </a:srgbClr>
                  </a:outerShdw>
                </a:effectLst>
              </a:rPr>
              <a:t>ore di teoria </a:t>
            </a:r>
            <a:r>
              <a:rPr lang="it-IT" sz="1800" dirty="0"/>
              <a:t>e </a:t>
            </a:r>
            <a:r>
              <a:rPr lang="it-IT" sz="1800" b="1" u="sng" dirty="0" smtClean="0">
                <a:solidFill>
                  <a:srgbClr val="00B050"/>
                </a:solidFill>
                <a:effectLst>
                  <a:outerShdw blurRad="38100" dist="38100" dir="2700000" algn="tl">
                    <a:srgbClr val="000000">
                      <a:alpha val="43137"/>
                    </a:srgbClr>
                  </a:outerShdw>
                </a:effectLst>
              </a:rPr>
              <a:t>14 </a:t>
            </a:r>
            <a:r>
              <a:rPr lang="it-IT" sz="1800" b="1" u="sng" dirty="0">
                <a:solidFill>
                  <a:srgbClr val="00B050"/>
                </a:solidFill>
                <a:effectLst>
                  <a:outerShdw blurRad="38100" dist="38100" dir="2700000" algn="tl">
                    <a:srgbClr val="000000">
                      <a:alpha val="43137"/>
                    </a:srgbClr>
                  </a:outerShdw>
                </a:effectLst>
              </a:rPr>
              <a:t>ore di pratica </a:t>
            </a:r>
            <a:r>
              <a:rPr lang="it-IT" sz="1800" dirty="0"/>
              <a:t>al simulatore </a:t>
            </a:r>
            <a:r>
              <a:rPr lang="it-IT" sz="1800" dirty="0" smtClean="0"/>
              <a:t>in aula, in ECR ed in laboratorio HV</a:t>
            </a:r>
            <a:r>
              <a:rPr lang="it-IT" sz="1800" dirty="0"/>
              <a:t>.</a:t>
            </a:r>
          </a:p>
          <a:p>
            <a:pPr marL="0" indent="0" algn="just">
              <a:buNone/>
              <a:defRPr/>
            </a:pPr>
            <a:endParaRPr lang="it-IT" sz="1800" dirty="0"/>
          </a:p>
          <a:p>
            <a:pPr marL="0" indent="0" algn="just">
              <a:buNone/>
              <a:defRPr/>
            </a:pPr>
            <a:r>
              <a:rPr lang="it-IT" sz="1800" b="1" u="sng" dirty="0"/>
              <a:t>Valutazione del corso:</a:t>
            </a:r>
            <a:r>
              <a:rPr lang="it-IT" sz="1800" dirty="0"/>
              <a:t> Test finale sugli argomenti spiegati oltre che Test al simulatore.</a:t>
            </a:r>
          </a:p>
          <a:p>
            <a:pPr marL="0" indent="0" algn="just">
              <a:buNone/>
              <a:defRPr/>
            </a:pPr>
            <a:endParaRPr lang="it-IT" sz="1800" dirty="0"/>
          </a:p>
          <a:p>
            <a:pPr marL="0" indent="0" algn="just">
              <a:buNone/>
              <a:defRPr/>
            </a:pPr>
            <a:r>
              <a:rPr lang="it-IT" sz="1800" b="1" u="sng" dirty="0"/>
              <a:t>Competenze - Obiettivi del corso:</a:t>
            </a:r>
            <a:r>
              <a:rPr lang="it-IT" sz="1800" dirty="0"/>
              <a:t> </a:t>
            </a:r>
          </a:p>
          <a:p>
            <a:pPr marL="0" indent="0" algn="just">
              <a:buNone/>
              <a:defRPr/>
            </a:pPr>
            <a:r>
              <a:rPr lang="it-IT" sz="1800" dirty="0" smtClean="0"/>
              <a:t>Definire le conoscenze e fornire l’addestramento necessario per acquisire le competenze in materia di gestione e funzionamento degli impianti elettrici ed elettronici di bordo ad alta tensione a livello direttivo.</a:t>
            </a:r>
            <a:endParaRPr lang="it-IT" sz="1800" dirty="0"/>
          </a:p>
        </p:txBody>
      </p:sp>
      <p:sp>
        <p:nvSpPr>
          <p:cNvPr id="31745" name="Segnaposto numero diapositiva 1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ngsanaUPC" charset="0"/>
                <a:ea typeface="ＭＳ Ｐゴシック" charset="0"/>
                <a:cs typeface="ＭＳ Ｐゴシック" charset="0"/>
              </a:defRPr>
            </a:lvl1pPr>
            <a:lvl2pPr marL="742950" indent="-285750" eaLnBrk="0" hangingPunct="0">
              <a:defRPr sz="2400">
                <a:solidFill>
                  <a:schemeClr val="tx1"/>
                </a:solidFill>
                <a:latin typeface="AngsanaUPC" charset="0"/>
                <a:ea typeface="ＭＳ Ｐゴシック" charset="0"/>
              </a:defRPr>
            </a:lvl2pPr>
            <a:lvl3pPr marL="1143000" indent="-228600" eaLnBrk="0" hangingPunct="0">
              <a:defRPr sz="2400">
                <a:solidFill>
                  <a:schemeClr val="tx1"/>
                </a:solidFill>
                <a:latin typeface="AngsanaUPC" charset="0"/>
                <a:ea typeface="ＭＳ Ｐゴシック" charset="0"/>
              </a:defRPr>
            </a:lvl3pPr>
            <a:lvl4pPr marL="1600200" indent="-228600" eaLnBrk="0" hangingPunct="0">
              <a:defRPr sz="2400">
                <a:solidFill>
                  <a:schemeClr val="tx1"/>
                </a:solidFill>
                <a:latin typeface="AngsanaUPC" charset="0"/>
                <a:ea typeface="ＭＳ Ｐゴシック" charset="0"/>
              </a:defRPr>
            </a:lvl4pPr>
            <a:lvl5pPr marL="2057400" indent="-228600" eaLnBrk="0" hangingPunct="0">
              <a:defRPr sz="2400">
                <a:solidFill>
                  <a:schemeClr val="tx1"/>
                </a:solidFill>
                <a:latin typeface="AngsanaUPC" charset="0"/>
                <a:ea typeface="ＭＳ Ｐゴシック" charset="0"/>
              </a:defRPr>
            </a:lvl5pPr>
            <a:lvl6pPr marL="2514600" indent="-228600" algn="ctr" eaLnBrk="0" fontAlgn="base" hangingPunct="0">
              <a:spcBef>
                <a:spcPct val="0"/>
              </a:spcBef>
              <a:spcAft>
                <a:spcPct val="0"/>
              </a:spcAft>
              <a:defRPr sz="2400">
                <a:solidFill>
                  <a:schemeClr val="tx1"/>
                </a:solidFill>
                <a:latin typeface="AngsanaUPC" charset="0"/>
                <a:ea typeface="ＭＳ Ｐゴシック" charset="0"/>
              </a:defRPr>
            </a:lvl6pPr>
            <a:lvl7pPr marL="2971800" indent="-228600" algn="ctr" eaLnBrk="0" fontAlgn="base" hangingPunct="0">
              <a:spcBef>
                <a:spcPct val="0"/>
              </a:spcBef>
              <a:spcAft>
                <a:spcPct val="0"/>
              </a:spcAft>
              <a:defRPr sz="2400">
                <a:solidFill>
                  <a:schemeClr val="tx1"/>
                </a:solidFill>
                <a:latin typeface="AngsanaUPC" charset="0"/>
                <a:ea typeface="ＭＳ Ｐゴシック" charset="0"/>
              </a:defRPr>
            </a:lvl7pPr>
            <a:lvl8pPr marL="3429000" indent="-228600" algn="ctr" eaLnBrk="0" fontAlgn="base" hangingPunct="0">
              <a:spcBef>
                <a:spcPct val="0"/>
              </a:spcBef>
              <a:spcAft>
                <a:spcPct val="0"/>
              </a:spcAft>
              <a:defRPr sz="2400">
                <a:solidFill>
                  <a:schemeClr val="tx1"/>
                </a:solidFill>
                <a:latin typeface="AngsanaUPC" charset="0"/>
                <a:ea typeface="ＭＳ Ｐゴシック" charset="0"/>
              </a:defRPr>
            </a:lvl8pPr>
            <a:lvl9pPr marL="3886200" indent="-228600" algn="ctr" eaLnBrk="0" fontAlgn="base" hangingPunct="0">
              <a:spcBef>
                <a:spcPct val="0"/>
              </a:spcBef>
              <a:spcAft>
                <a:spcPct val="0"/>
              </a:spcAft>
              <a:defRPr sz="2400">
                <a:solidFill>
                  <a:schemeClr val="tx1"/>
                </a:solidFill>
                <a:latin typeface="AngsanaUPC" charset="0"/>
                <a:ea typeface="ＭＳ Ｐゴシック" charset="0"/>
              </a:defRPr>
            </a:lvl9pPr>
          </a:lstStyle>
          <a:p>
            <a:pPr eaLnBrk="1" hangingPunct="1"/>
            <a:fld id="{3066326C-5B72-D444-AF8B-F81FB85E5A93}" type="slidenum">
              <a:rPr lang="it-IT" sz="1200">
                <a:solidFill>
                  <a:srgbClr val="045C75"/>
                </a:solidFill>
                <a:latin typeface="Constantia" charset="0"/>
              </a:rPr>
              <a:pPr eaLnBrk="1" hangingPunct="1"/>
              <a:t>12</a:t>
            </a:fld>
            <a:endParaRPr lang="it-IT" sz="1200">
              <a:solidFill>
                <a:srgbClr val="045C75"/>
              </a:solidFill>
              <a:latin typeface="Constantia" charset="0"/>
            </a:endParaRPr>
          </a:p>
        </p:txBody>
      </p:sp>
      <p:sp>
        <p:nvSpPr>
          <p:cNvPr id="6" name="CasellaDiTesto 5"/>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Organizzazione e Valutazione del Corso</a:t>
            </a:r>
          </a:p>
        </p:txBody>
      </p:sp>
      <p:pic>
        <p:nvPicPr>
          <p:cNvPr id="7" name="Immagine 6"/>
          <p:cNvPicPr>
            <a:picLocks noChangeAspect="1"/>
          </p:cNvPicPr>
          <p:nvPr/>
        </p:nvPicPr>
        <p:blipFill>
          <a:blip r:embed="rId2"/>
          <a:stretch>
            <a:fillRect/>
          </a:stretch>
        </p:blipFill>
        <p:spPr>
          <a:xfrm>
            <a:off x="130841" y="67694"/>
            <a:ext cx="619159" cy="742991"/>
          </a:xfrm>
          <a:prstGeom prst="rect">
            <a:avLst/>
          </a:prstGeom>
        </p:spPr>
      </p:pic>
    </p:spTree>
    <p:extLst>
      <p:ext uri="{BB962C8B-B14F-4D97-AF65-F5344CB8AC3E}">
        <p14:creationId xmlns:p14="http://schemas.microsoft.com/office/powerpoint/2010/main" val="42408377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5" name="Picture 3"/>
          <p:cNvPicPr>
            <a:picLocks noChangeAspect="1" noChangeArrowheads="1"/>
          </p:cNvPicPr>
          <p:nvPr/>
        </p:nvPicPr>
        <p:blipFill>
          <a:blip r:embed="rId4" cstate="print"/>
          <a:srcRect/>
          <a:stretch>
            <a:fillRect/>
          </a:stretch>
        </p:blipFill>
        <p:spPr bwMode="auto">
          <a:xfrm>
            <a:off x="-1" y="1556792"/>
            <a:ext cx="4495295" cy="4608512"/>
          </a:xfrm>
          <a:prstGeom prst="rect">
            <a:avLst/>
          </a:prstGeom>
          <a:noFill/>
          <a:ln w="9525">
            <a:noFill/>
            <a:round/>
            <a:headEnd/>
            <a:tailEnd/>
          </a:ln>
        </p:spPr>
      </p:pic>
      <p:sp>
        <p:nvSpPr>
          <p:cNvPr id="2" name="Rettangolo arrotondato 1"/>
          <p:cNvSpPr/>
          <p:nvPr/>
        </p:nvSpPr>
        <p:spPr>
          <a:xfrm>
            <a:off x="4860032" y="1268760"/>
            <a:ext cx="3240360" cy="1940957"/>
          </a:xfrm>
          <a:prstGeom prst="roundRect">
            <a:avLst/>
          </a:prstGeom>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square">
            <a:spAutoFit/>
          </a:bodyPr>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a:t>Nessuno è autorizzato ad aprire alcun pannello che  da accesso alle parti ad alta tensione senza che ci sia un permesso di lavoro per Alta Tensione</a:t>
            </a:r>
          </a:p>
        </p:txBody>
      </p:sp>
      <p:sp>
        <p:nvSpPr>
          <p:cNvPr id="9" name="CasellaDiTesto 8"/>
          <p:cNvSpPr txBox="1"/>
          <p:nvPr/>
        </p:nvSpPr>
        <p:spPr>
          <a:xfrm>
            <a:off x="4495294" y="3582431"/>
            <a:ext cx="4032448" cy="2862322"/>
          </a:xfrm>
          <a:prstGeom prst="rect">
            <a:avLst/>
          </a:prstGeom>
          <a:noFill/>
        </p:spPr>
        <p:txBody>
          <a:bodyPr wrap="square" rtlCol="0">
            <a:spAutoFit/>
          </a:bodyPr>
          <a:lstStyle/>
          <a:p>
            <a:pPr marL="285750" indent="-285750" algn="just">
              <a:buClrTx/>
              <a:buFont typeface="Wingdings" panose="05000000000000000000"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solidFill>
                  <a:schemeClr val="accent4"/>
                </a:solidFill>
              </a:rPr>
              <a:t>CHI EMETTE IL PERMESSO DI LAVORO</a:t>
            </a:r>
            <a:r>
              <a:rPr lang="it-IT" dirty="0" smtClean="0"/>
              <a:t> </a:t>
            </a:r>
            <a:r>
              <a:rPr lang="it-IT" b="1" dirty="0"/>
              <a:t>deve essere in grado  di spiegare e dimostrare a chi farà il lavoro </a:t>
            </a:r>
            <a:r>
              <a:rPr lang="it-IT" dirty="0"/>
              <a:t>(destinatario del permesso di lavoro) </a:t>
            </a:r>
            <a:r>
              <a:rPr lang="it-IT" b="1" dirty="0"/>
              <a:t>che l'apparato su cui lavorare  è  </a:t>
            </a:r>
            <a:r>
              <a:rPr lang="it-IT" b="1" dirty="0" smtClean="0">
                <a:solidFill>
                  <a:schemeClr val="accent6">
                    <a:lumMod val="75000"/>
                  </a:schemeClr>
                </a:solidFill>
              </a:rPr>
              <a:t>“MORTO”</a:t>
            </a:r>
            <a:r>
              <a:rPr lang="it-IT" dirty="0" smtClean="0"/>
              <a:t> </a:t>
            </a:r>
            <a:r>
              <a:rPr lang="it-IT" dirty="0"/>
              <a:t>tramite ispezione visiva dell'isolamento, inserzione della messa a terra principale,  ed identificazione delle etichetta marcapezzo</a:t>
            </a:r>
            <a:r>
              <a:rPr lang="it-IT" dirty="0" smtClean="0"/>
              <a:t>.</a:t>
            </a:r>
            <a:endParaRPr lang="it-IT" dirty="0"/>
          </a:p>
        </p:txBody>
      </p:sp>
    </p:spTree>
    <p:extLst>
      <p:ext uri="{BB962C8B-B14F-4D97-AF65-F5344CB8AC3E}">
        <p14:creationId xmlns:p14="http://schemas.microsoft.com/office/powerpoint/2010/main" val="130373490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5" name="Picture 3"/>
          <p:cNvPicPr>
            <a:picLocks noChangeAspect="1" noChangeArrowheads="1"/>
          </p:cNvPicPr>
          <p:nvPr/>
        </p:nvPicPr>
        <p:blipFill>
          <a:blip r:embed="rId4" cstate="print"/>
          <a:srcRect/>
          <a:stretch>
            <a:fillRect/>
          </a:stretch>
        </p:blipFill>
        <p:spPr bwMode="auto">
          <a:xfrm>
            <a:off x="-1" y="1556792"/>
            <a:ext cx="4495295" cy="4608512"/>
          </a:xfrm>
          <a:prstGeom prst="rect">
            <a:avLst/>
          </a:prstGeom>
          <a:noFill/>
          <a:ln w="9525">
            <a:noFill/>
            <a:round/>
            <a:headEnd/>
            <a:tailEnd/>
          </a:ln>
        </p:spPr>
      </p:pic>
      <p:sp>
        <p:nvSpPr>
          <p:cNvPr id="7" name="CasellaDiTesto 6"/>
          <p:cNvSpPr txBox="1"/>
          <p:nvPr/>
        </p:nvSpPr>
        <p:spPr>
          <a:xfrm>
            <a:off x="4572000" y="1700808"/>
            <a:ext cx="4032448" cy="646331"/>
          </a:xfrm>
          <a:prstGeom prst="rect">
            <a:avLst/>
          </a:prstGeom>
          <a:noFill/>
        </p:spPr>
        <p:txBody>
          <a:bodyPr wrap="square" rtlCol="0">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p>
        </p:txBody>
      </p:sp>
      <p:sp>
        <p:nvSpPr>
          <p:cNvPr id="2" name="Rettangolo 1"/>
          <p:cNvSpPr/>
          <p:nvPr/>
        </p:nvSpPr>
        <p:spPr>
          <a:xfrm>
            <a:off x="4463319" y="2347139"/>
            <a:ext cx="4572000" cy="175432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Se </a:t>
            </a:r>
            <a:r>
              <a:rPr lang="it-IT" b="1" dirty="0"/>
              <a:t>il destinatario del PTW,</a:t>
            </a:r>
            <a:r>
              <a:rPr lang="it-IT" dirty="0"/>
              <a:t> è soddisfatto della verifica si procede alla rimozione del pannello e si verifica che l'apparato è “morto” sul posto di lavoro. </a:t>
            </a:r>
          </a:p>
        </p:txBody>
      </p:sp>
    </p:spTree>
    <p:extLst>
      <p:ext uri="{BB962C8B-B14F-4D97-AF65-F5344CB8AC3E}">
        <p14:creationId xmlns:p14="http://schemas.microsoft.com/office/powerpoint/2010/main" val="290086241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5" name="Picture 5"/>
          <p:cNvPicPr>
            <a:picLocks noChangeAspect="1" noChangeArrowheads="1"/>
          </p:cNvPicPr>
          <p:nvPr/>
        </p:nvPicPr>
        <p:blipFill>
          <a:blip r:embed="rId4" cstate="print"/>
          <a:srcRect/>
          <a:stretch>
            <a:fillRect/>
          </a:stretch>
        </p:blipFill>
        <p:spPr bwMode="auto">
          <a:xfrm>
            <a:off x="539552" y="1700808"/>
            <a:ext cx="3816424" cy="3816424"/>
          </a:xfrm>
          <a:prstGeom prst="rect">
            <a:avLst/>
          </a:prstGeom>
          <a:noFill/>
          <a:ln w="9525">
            <a:noFill/>
            <a:round/>
            <a:headEnd/>
            <a:tailEnd/>
          </a:ln>
        </p:spPr>
      </p:pic>
      <p:sp>
        <p:nvSpPr>
          <p:cNvPr id="2" name="Rettangolo 1"/>
          <p:cNvSpPr/>
          <p:nvPr/>
        </p:nvSpPr>
        <p:spPr>
          <a:xfrm>
            <a:off x="4427984" y="1700808"/>
            <a:ext cx="4572000" cy="1200329"/>
          </a:xfrm>
          <a:prstGeom prst="rect">
            <a:avLst/>
          </a:prstGeom>
        </p:spPr>
        <p:txBody>
          <a:bodyPr>
            <a:spAutoFit/>
          </a:bodyPr>
          <a:lstStyle/>
          <a:p>
            <a:pPr marL="285750" indent="-285750" algn="just">
              <a:buClrTx/>
              <a:buFont typeface="Wingdings" panose="05000000000000000000" pitchFamily="2" charset="2"/>
              <a:buChar char="q"/>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La verifica dell'assenza di tensione sul posto di lavoro (verifica apparato “</a:t>
            </a:r>
            <a:r>
              <a:rPr lang="it-IT" dirty="0" smtClean="0"/>
              <a:t>morto” deve </a:t>
            </a:r>
            <a:r>
              <a:rPr lang="it-IT" dirty="0"/>
              <a:t>essere fatta in presenza del destinatario del PTW.)</a:t>
            </a:r>
          </a:p>
        </p:txBody>
      </p:sp>
      <p:sp>
        <p:nvSpPr>
          <p:cNvPr id="3" name="Rettangolo 2"/>
          <p:cNvSpPr/>
          <p:nvPr/>
        </p:nvSpPr>
        <p:spPr>
          <a:xfrm>
            <a:off x="4427984" y="3212976"/>
            <a:ext cx="4572000" cy="1754326"/>
          </a:xfrm>
          <a:prstGeom prst="rect">
            <a:avLst/>
          </a:prstGeom>
        </p:spPr>
        <p:txBody>
          <a:bodyPr>
            <a:spAutoFit/>
          </a:bodyPr>
          <a:lstStyle/>
          <a:p>
            <a:pPr marL="285750" indent="-285750" algn="just">
              <a:buFont typeface="Wingdings" panose="05000000000000000000" pitchFamily="2" charset="2"/>
              <a:buChar char="q"/>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In presenza di chi emette il PTW e di chi riceve il PTW, si rimuovono le protezioni dei cavi HV, tali parti HV, sebbene si è ragionevolmente sicuri che non sono alimentate, devono essere considerate ancora attive fino a verifica finale.</a:t>
            </a:r>
          </a:p>
        </p:txBody>
      </p:sp>
    </p:spTree>
    <p:extLst>
      <p:ext uri="{BB962C8B-B14F-4D97-AF65-F5344CB8AC3E}">
        <p14:creationId xmlns:p14="http://schemas.microsoft.com/office/powerpoint/2010/main" val="200955545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5" name="Picture 5"/>
          <p:cNvPicPr>
            <a:picLocks noChangeAspect="1" noChangeArrowheads="1"/>
          </p:cNvPicPr>
          <p:nvPr/>
        </p:nvPicPr>
        <p:blipFill>
          <a:blip r:embed="rId4" cstate="print"/>
          <a:srcRect/>
          <a:stretch>
            <a:fillRect/>
          </a:stretch>
        </p:blipFill>
        <p:spPr bwMode="auto">
          <a:xfrm>
            <a:off x="539552" y="1700808"/>
            <a:ext cx="3816424" cy="3816424"/>
          </a:xfrm>
          <a:prstGeom prst="rect">
            <a:avLst/>
          </a:prstGeom>
          <a:noFill/>
          <a:ln w="9525">
            <a:noFill/>
            <a:round/>
            <a:headEnd/>
            <a:tailEnd/>
          </a:ln>
        </p:spPr>
      </p:pic>
      <p:sp>
        <p:nvSpPr>
          <p:cNvPr id="7" name="CasellaDiTesto 6"/>
          <p:cNvSpPr txBox="1"/>
          <p:nvPr/>
        </p:nvSpPr>
        <p:spPr>
          <a:xfrm>
            <a:off x="9178734" y="858177"/>
            <a:ext cx="4104456" cy="707886"/>
          </a:xfrm>
          <a:prstGeom prst="rect">
            <a:avLst/>
          </a:prstGeom>
          <a:noFill/>
        </p:spPr>
        <p:txBody>
          <a:bodyPr wrap="square" rtlCol="0">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dirty="0" smtClean="0">
              <a:solidFill>
                <a:srgbClr val="000000"/>
              </a:solidFill>
              <a:latin typeface="Century Gothic" pitchFamily="34" charset="0"/>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dirty="0">
              <a:solidFill>
                <a:srgbClr val="000000"/>
              </a:solidFill>
              <a:latin typeface="Century Gothic" pitchFamily="34" charset="0"/>
            </a:endParaRPr>
          </a:p>
        </p:txBody>
      </p:sp>
      <p:sp>
        <p:nvSpPr>
          <p:cNvPr id="2" name="Rettangolo 1"/>
          <p:cNvSpPr/>
          <p:nvPr/>
        </p:nvSpPr>
        <p:spPr>
          <a:xfrm>
            <a:off x="4357537" y="1411162"/>
            <a:ext cx="4572000" cy="1295868"/>
          </a:xfrm>
          <a:prstGeom prst="rect">
            <a:avLst/>
          </a:prstGeom>
        </p:spPr>
        <p:txBody>
          <a:bodyPr>
            <a:spAutoFit/>
          </a:bodyPr>
          <a:lstStyle/>
          <a:p>
            <a:pPr marL="285750" indent="-285750" algn="just">
              <a:lnSpc>
                <a:spcPct val="150000"/>
              </a:lnSpc>
              <a:buClrTx/>
              <a:buFont typeface="Wingdings" panose="05000000000000000000" pitchFamily="2" charset="2"/>
              <a:buChar char="q"/>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La sonda HV deve essere testata in prossimità del posto di lavoro alla presenza di chi emette e di chi riceverà il PTW</a:t>
            </a:r>
            <a:r>
              <a:rPr lang="it-IT" dirty="0" smtClean="0"/>
              <a:t>.</a:t>
            </a:r>
            <a:endParaRPr lang="it-IT" dirty="0"/>
          </a:p>
        </p:txBody>
      </p:sp>
      <p:sp>
        <p:nvSpPr>
          <p:cNvPr id="3" name="Rettangolo 2"/>
          <p:cNvSpPr/>
          <p:nvPr/>
        </p:nvSpPr>
        <p:spPr>
          <a:xfrm>
            <a:off x="4355976" y="3777079"/>
            <a:ext cx="4572000" cy="1754326"/>
          </a:xfrm>
          <a:prstGeom prst="rect">
            <a:avLst/>
          </a:prstGeom>
        </p:spPr>
        <p:txBody>
          <a:bodyPr>
            <a:spAutoFit/>
          </a:bodyPr>
          <a:lstStyle/>
          <a:p>
            <a:pPr marL="285750" indent="-285750" algn="just">
              <a:lnSpc>
                <a:spcPct val="150000"/>
              </a:lnSpc>
              <a:buClrTx/>
              <a:buFont typeface="Wingdings" panose="05000000000000000000" pitchFamily="2" charset="2"/>
              <a:buChar char="q"/>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Quando si è certi che la sonda funziona, allora si procede alla verifica dell'assenza  di tensione ( chi emette il PTW conduce la verifica alla presenza di chi riceverà il PTW.</a:t>
            </a:r>
          </a:p>
        </p:txBody>
      </p:sp>
    </p:spTree>
    <p:extLst>
      <p:ext uri="{BB962C8B-B14F-4D97-AF65-F5344CB8AC3E}">
        <p14:creationId xmlns:p14="http://schemas.microsoft.com/office/powerpoint/2010/main" val="35503631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5" name="Picture 5"/>
          <p:cNvPicPr>
            <a:picLocks noChangeAspect="1" noChangeArrowheads="1"/>
          </p:cNvPicPr>
          <p:nvPr/>
        </p:nvPicPr>
        <p:blipFill>
          <a:blip r:embed="rId4" cstate="print"/>
          <a:srcRect/>
          <a:stretch>
            <a:fillRect/>
          </a:stretch>
        </p:blipFill>
        <p:spPr bwMode="auto">
          <a:xfrm>
            <a:off x="1218861" y="1268760"/>
            <a:ext cx="2160240" cy="2323713"/>
          </a:xfrm>
          <a:prstGeom prst="rect">
            <a:avLst/>
          </a:prstGeom>
          <a:noFill/>
          <a:ln w="9525">
            <a:noFill/>
            <a:round/>
            <a:headEnd/>
            <a:tailEnd/>
          </a:ln>
        </p:spPr>
      </p:pic>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41" y="3598153"/>
            <a:ext cx="3127581" cy="314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4010492" y="1412776"/>
            <a:ext cx="4572000" cy="646331"/>
          </a:xfrm>
          <a:prstGeom prst="rect">
            <a:avLst/>
          </a:prstGeom>
        </p:spPr>
        <p:txBody>
          <a:bodyPr>
            <a:spAutoFit/>
          </a:bodyPr>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Qualora la sonda da esito positivo per l'assenza di tensione, questo non </a:t>
            </a:r>
            <a:r>
              <a:rPr lang="it-IT" dirty="0" smtClean="0"/>
              <a:t>significa:</a:t>
            </a:r>
            <a:endParaRPr lang="it-IT" dirty="0"/>
          </a:p>
        </p:txBody>
      </p:sp>
      <p:sp>
        <p:nvSpPr>
          <p:cNvPr id="3" name="Rettangolo 2"/>
          <p:cNvSpPr/>
          <p:nvPr/>
        </p:nvSpPr>
        <p:spPr>
          <a:xfrm>
            <a:off x="5004048" y="2360494"/>
            <a:ext cx="245932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t>NON C'È TENSIONE!!!!!!</a:t>
            </a:r>
            <a:endParaRPr lang="it-IT" b="1" dirty="0"/>
          </a:p>
        </p:txBody>
      </p:sp>
      <p:sp>
        <p:nvSpPr>
          <p:cNvPr id="4" name="Rettangolo 3"/>
          <p:cNvSpPr/>
          <p:nvPr/>
        </p:nvSpPr>
        <p:spPr>
          <a:xfrm>
            <a:off x="4010492" y="3789040"/>
            <a:ext cx="4572000" cy="1754326"/>
          </a:xfrm>
          <a:prstGeom prst="rect">
            <a:avLst/>
          </a:prstGeom>
        </p:spPr>
        <p:txBody>
          <a:bodyPr>
            <a:spAutoFit/>
          </a:bodyPr>
          <a:lstStyle/>
          <a:p>
            <a:pPr marL="285750" indent="-285750" algn="just">
              <a:buClrTx/>
              <a:buFont typeface="Wingdings" panose="05000000000000000000" pitchFamily="2" charset="2"/>
              <a:buChar char="q"/>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dirty="0"/>
              <a:t>La sonda deve nuovamente essere testata al fine di verificarne ancora il corretto funzionamento</a:t>
            </a:r>
            <a:r>
              <a:rPr lang="it-IT" b="1" i="1" dirty="0" smtClean="0"/>
              <a:t>.</a:t>
            </a:r>
          </a:p>
          <a:p>
            <a:pPr algn="jus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i="1" dirty="0"/>
          </a:p>
          <a:p>
            <a:pPr marL="285750" indent="-285750" algn="just">
              <a:buClrTx/>
              <a:buFont typeface="Wingdings" panose="05000000000000000000" pitchFamily="2" charset="2"/>
              <a:buChar char="q"/>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dirty="0"/>
              <a:t>Questa ultima verifica deve essere fatta alla presenza di chi riceverà il PTW.</a:t>
            </a:r>
          </a:p>
        </p:txBody>
      </p:sp>
    </p:spTree>
    <p:extLst>
      <p:ext uri="{BB962C8B-B14F-4D97-AF65-F5344CB8AC3E}">
        <p14:creationId xmlns:p14="http://schemas.microsoft.com/office/powerpoint/2010/main" val="362342175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sp>
        <p:nvSpPr>
          <p:cNvPr id="2" name="Rettangolo 1"/>
          <p:cNvSpPr/>
          <p:nvPr/>
        </p:nvSpPr>
        <p:spPr>
          <a:xfrm>
            <a:off x="35423" y="926723"/>
            <a:ext cx="1234633" cy="507831"/>
          </a:xfrm>
          <a:prstGeom prst="rect">
            <a:avLst/>
          </a:prstGeom>
        </p:spPr>
        <p:txBody>
          <a:bodyPr wrap="none">
            <a:spAutoFit/>
          </a:bodyPr>
          <a:lstStyle/>
          <a:p>
            <a:pPr algn="ctr">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a:solidFill>
                  <a:srgbClr val="000000"/>
                </a:solidFill>
                <a:latin typeface="Century Gothic" pitchFamily="34" charset="0"/>
              </a:rPr>
              <a:t>Riepilogo</a:t>
            </a:r>
          </a:p>
        </p:txBody>
      </p:sp>
      <p:sp>
        <p:nvSpPr>
          <p:cNvPr id="3" name="Rettangolo 2"/>
          <p:cNvSpPr/>
          <p:nvPr/>
        </p:nvSpPr>
        <p:spPr>
          <a:xfrm>
            <a:off x="35423" y="1555366"/>
            <a:ext cx="4392561" cy="50783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00050" indent="-400050" algn="just">
              <a:lnSpc>
                <a:spcPct val="150000"/>
              </a:lnSpc>
              <a:buClr>
                <a:schemeClr val="accent2"/>
              </a:buClr>
              <a:buFont typeface="+mj-lt"/>
              <a:buAutoNum type="romanU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a:t>Indossare </a:t>
            </a:r>
            <a:r>
              <a:rPr lang="it-IT" b="1" dirty="0" smtClean="0"/>
              <a:t>DPI</a:t>
            </a:r>
          </a:p>
          <a:p>
            <a:pPr marL="400050" indent="-400050" algn="just">
              <a:lnSpc>
                <a:spcPct val="150000"/>
              </a:lnSpc>
              <a:buClr>
                <a:schemeClr val="accent2"/>
              </a:buClr>
              <a:buFont typeface="+mj-lt"/>
              <a:buAutoNum type="romanU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dirty="0"/>
          </a:p>
          <a:p>
            <a:pPr marL="400050" indent="-400050" algn="just">
              <a:lnSpc>
                <a:spcPct val="150000"/>
              </a:lnSpc>
              <a:buClr>
                <a:schemeClr val="tx2"/>
              </a:buClr>
              <a:buFont typeface="+mj-lt"/>
              <a:buAutoNum type="romanU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err="1" smtClean="0"/>
              <a:t>Disconettere</a:t>
            </a:r>
            <a:r>
              <a:rPr lang="it-IT" b="1" dirty="0" smtClean="0"/>
              <a:t> </a:t>
            </a:r>
            <a:r>
              <a:rPr lang="it-IT" b="1" dirty="0"/>
              <a:t>l'apparato dal rete elettrica (aprire il breaker</a:t>
            </a:r>
            <a:r>
              <a:rPr lang="it-IT" b="1" dirty="0" smtClean="0"/>
              <a:t>)</a:t>
            </a:r>
          </a:p>
          <a:p>
            <a:pPr marL="400050" indent="-400050" algn="just">
              <a:lnSpc>
                <a:spcPct val="150000"/>
              </a:lnSpc>
              <a:buClrTx/>
              <a:buFont typeface="+mj-lt"/>
              <a:buAutoNum type="romanU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dirty="0"/>
          </a:p>
          <a:p>
            <a:pPr marL="400050" indent="-400050" algn="just">
              <a:lnSpc>
                <a:spcPct val="150000"/>
              </a:lnSpc>
              <a:buClrTx/>
              <a:buFont typeface="+mj-lt"/>
              <a:buAutoNum type="romanU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t>Isolare </a:t>
            </a:r>
            <a:r>
              <a:rPr lang="it-IT" b="1" dirty="0"/>
              <a:t>l'apparato (</a:t>
            </a:r>
            <a:r>
              <a:rPr lang="it-IT" b="1" dirty="0" err="1"/>
              <a:t>rack</a:t>
            </a:r>
            <a:r>
              <a:rPr lang="it-IT" b="1" dirty="0"/>
              <a:t> out del breaker</a:t>
            </a:r>
            <a:r>
              <a:rPr lang="it-IT" b="1" dirty="0" smtClean="0"/>
              <a:t>)</a:t>
            </a:r>
          </a:p>
          <a:p>
            <a:pPr marL="400050" indent="-400050" algn="just">
              <a:lnSpc>
                <a:spcPct val="150000"/>
              </a:lnSpc>
              <a:buClrTx/>
              <a:buFont typeface="+mj-lt"/>
              <a:buAutoNum type="romanU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dirty="0"/>
          </a:p>
          <a:p>
            <a:pPr marL="400050" indent="-400050" algn="just">
              <a:lnSpc>
                <a:spcPct val="150000"/>
              </a:lnSpc>
              <a:buClrTx/>
              <a:buFont typeface="+mj-lt"/>
              <a:buAutoNum type="romanU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t>Assicurare </a:t>
            </a:r>
            <a:r>
              <a:rPr lang="it-IT" b="1" dirty="0"/>
              <a:t>l'isolamento con </a:t>
            </a:r>
            <a:r>
              <a:rPr lang="it-IT" b="1" dirty="0" err="1"/>
              <a:t>safety</a:t>
            </a:r>
            <a:r>
              <a:rPr lang="it-IT" b="1" dirty="0"/>
              <a:t> </a:t>
            </a:r>
            <a:r>
              <a:rPr lang="it-IT" b="1" dirty="0" err="1"/>
              <a:t>lock</a:t>
            </a:r>
            <a:r>
              <a:rPr lang="it-IT" b="1" dirty="0"/>
              <a:t> o chiavi di </a:t>
            </a:r>
            <a:r>
              <a:rPr lang="it-IT" b="1" dirty="0" smtClean="0"/>
              <a:t>interblocco</a:t>
            </a:r>
          </a:p>
          <a:p>
            <a:pPr marL="400050" indent="-400050" algn="just">
              <a:lnSpc>
                <a:spcPct val="150000"/>
              </a:lnSpc>
              <a:buClrTx/>
              <a:buFont typeface="+mj-lt"/>
              <a:buAutoNum type="romanU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dirty="0"/>
          </a:p>
          <a:p>
            <a:pPr marL="400050" indent="-400050" algn="just">
              <a:lnSpc>
                <a:spcPct val="150000"/>
              </a:lnSpc>
              <a:buClrTx/>
              <a:buFont typeface="+mj-lt"/>
              <a:buAutoNum type="romanU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t>Verificare </a:t>
            </a:r>
            <a:r>
              <a:rPr lang="it-IT" b="1" dirty="0"/>
              <a:t>l'assenza di tensione sulla linea a valle del breaker, (se applicabile</a:t>
            </a:r>
            <a:r>
              <a:rPr lang="it-IT" b="1" dirty="0" smtClean="0"/>
              <a:t>)</a:t>
            </a:r>
            <a:endParaRPr lang="it-IT" b="1" dirty="0"/>
          </a:p>
        </p:txBody>
      </p:sp>
      <p:sp>
        <p:nvSpPr>
          <p:cNvPr id="7" name="Rettangolo 6"/>
          <p:cNvSpPr/>
          <p:nvPr/>
        </p:nvSpPr>
        <p:spPr>
          <a:xfrm>
            <a:off x="4788024" y="1555366"/>
            <a:ext cx="4256348" cy="46628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00050" indent="-400050" algn="just">
              <a:lnSpc>
                <a:spcPct val="150000"/>
              </a:lnSpc>
              <a:buClrTx/>
              <a:buFont typeface="+mj-lt"/>
              <a:buAutoNum type="romanUcPeriod" startAt="6"/>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t>Inserire </a:t>
            </a:r>
            <a:r>
              <a:rPr lang="it-IT" b="1" dirty="0"/>
              <a:t>la messa a terra principale e bloccarla in posizione di inserito;</a:t>
            </a:r>
          </a:p>
          <a:p>
            <a:pPr marL="400050" indent="-400050" algn="just">
              <a:lnSpc>
                <a:spcPct val="150000"/>
              </a:lnSpc>
              <a:buClrTx/>
              <a:buFont typeface="+mj-lt"/>
              <a:buAutoNum type="romanUcPeriod" startAt="6"/>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t>Custodire </a:t>
            </a:r>
            <a:r>
              <a:rPr lang="it-IT" b="1" dirty="0"/>
              <a:t>le chiavi di bloccaggio in luogo sicuro e sottochiave;</a:t>
            </a:r>
          </a:p>
          <a:p>
            <a:pPr marL="400050" indent="-400050" algn="just">
              <a:lnSpc>
                <a:spcPct val="150000"/>
              </a:lnSpc>
              <a:buClrTx/>
              <a:buFont typeface="+mj-lt"/>
              <a:buAutoNum type="romanUcPeriod" startAt="6"/>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t>Provare </a:t>
            </a:r>
            <a:r>
              <a:rPr lang="it-IT" b="1" dirty="0"/>
              <a:t>che l'apparato è “morto” sul punto di lavoro;</a:t>
            </a:r>
          </a:p>
          <a:p>
            <a:pPr marL="400050" indent="-400050" algn="just">
              <a:lnSpc>
                <a:spcPct val="150000"/>
              </a:lnSpc>
              <a:buClrTx/>
              <a:buFont typeface="+mj-lt"/>
              <a:buAutoNum type="romanUcPeriod" startAt="6"/>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t>Firmare </a:t>
            </a:r>
            <a:r>
              <a:rPr lang="it-IT" b="1" dirty="0"/>
              <a:t>il PTW e consegnare l'impianto “morto” al destinatario che farà il lavoro;</a:t>
            </a:r>
          </a:p>
          <a:p>
            <a:pPr marL="400050" indent="-400050" algn="just">
              <a:lnSpc>
                <a:spcPct val="150000"/>
              </a:lnSpc>
              <a:buFont typeface="+mj-lt"/>
              <a:buAutoNum type="romanUcPeriod" startAt="6"/>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t>Consegnare </a:t>
            </a:r>
            <a:r>
              <a:rPr lang="it-IT" b="1" dirty="0"/>
              <a:t>una chiave al destinatario del PTW.</a:t>
            </a:r>
          </a:p>
        </p:txBody>
      </p:sp>
    </p:spTree>
    <p:extLst>
      <p:ext uri="{BB962C8B-B14F-4D97-AF65-F5344CB8AC3E}">
        <p14:creationId xmlns:p14="http://schemas.microsoft.com/office/powerpoint/2010/main" val="341282689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sp>
        <p:nvSpPr>
          <p:cNvPr id="4" name="Rettangolo arrotondato 3"/>
          <p:cNvSpPr/>
          <p:nvPr/>
        </p:nvSpPr>
        <p:spPr>
          <a:xfrm>
            <a:off x="1090864" y="1628800"/>
            <a:ext cx="7128792" cy="4699159"/>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gn="just">
              <a:lnSpc>
                <a:spcPct val="150000"/>
              </a:lnSpc>
              <a:buClrTx/>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a:solidFill>
                  <a:srgbClr val="FF0000"/>
                </a:solidFill>
              </a:rPr>
              <a:t>Il destinatario del PTW firma la fine lavori, restituisce le chiavi</a:t>
            </a:r>
          </a:p>
          <a:p>
            <a:pPr marL="342900" indent="-342900" algn="just">
              <a:lnSpc>
                <a:spcPct val="150000"/>
              </a:lnSpc>
              <a:buClrTx/>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p>
          <a:p>
            <a:pPr marL="342900" indent="-342900" algn="just">
              <a:lnSpc>
                <a:spcPct val="150000"/>
              </a:lnSpc>
              <a:buClrTx/>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a:solidFill>
                  <a:schemeClr val="accent6">
                    <a:lumMod val="75000"/>
                  </a:schemeClr>
                </a:solidFill>
              </a:rPr>
              <a:t>La persona Autorizzata rimuove gli interblocchi e la messa a terra principale</a:t>
            </a:r>
          </a:p>
          <a:p>
            <a:pPr marL="342900" indent="-342900" algn="just">
              <a:lnSpc>
                <a:spcPct val="150000"/>
              </a:lnSpc>
              <a:buClrTx/>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dirty="0">
              <a:solidFill>
                <a:schemeClr val="accent6">
                  <a:lumMod val="75000"/>
                </a:schemeClr>
              </a:solidFill>
            </a:endParaRPr>
          </a:p>
          <a:p>
            <a:pPr marL="342900" indent="-342900" algn="just">
              <a:lnSpc>
                <a:spcPct val="150000"/>
              </a:lnSpc>
              <a:buClrTx/>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a:solidFill>
                  <a:schemeClr val="accent6">
                    <a:lumMod val="75000"/>
                  </a:schemeClr>
                </a:solidFill>
              </a:rPr>
              <a:t>La persona Autorizzata inserisce il breaker</a:t>
            </a:r>
          </a:p>
          <a:p>
            <a:pPr marL="342900" indent="-342900" algn="just">
              <a:lnSpc>
                <a:spcPct val="150000"/>
              </a:lnSpc>
              <a:buClrTx/>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p>
          <a:p>
            <a:pPr marL="342900" indent="-342900" algn="just">
              <a:lnSpc>
                <a:spcPct val="150000"/>
              </a:lnSpc>
              <a:buClrTx/>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a:t>La persona Autorizzata, chiude il PTW</a:t>
            </a:r>
          </a:p>
          <a:p>
            <a:pPr marL="342900" indent="-342900" algn="just">
              <a:lnSpc>
                <a:spcPct val="150000"/>
              </a:lnSpc>
              <a:buClrTx/>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dirty="0"/>
          </a:p>
          <a:p>
            <a:pPr marL="342900" indent="-342900" algn="just">
              <a:lnSpc>
                <a:spcPct val="150000"/>
              </a:lnSpc>
              <a:buClrTx/>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a:t>La persona Autorizzata rimette l'impianto in servizio</a:t>
            </a:r>
          </a:p>
        </p:txBody>
      </p:sp>
      <p:sp>
        <p:nvSpPr>
          <p:cNvPr id="2" name="Rettangolo 1"/>
          <p:cNvSpPr/>
          <p:nvPr/>
        </p:nvSpPr>
        <p:spPr>
          <a:xfrm>
            <a:off x="0" y="919337"/>
            <a:ext cx="2208297" cy="464871"/>
          </a:xfrm>
          <a:prstGeom prst="rect">
            <a:avLst/>
          </a:prstGeom>
        </p:spPr>
        <p:txBody>
          <a:bodyPr wrap="none">
            <a:spAutoFit/>
          </a:bodyPr>
          <a:lstStyle/>
          <a:p>
            <a:pPr algn="just">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Al termine del lavoro:</a:t>
            </a:r>
          </a:p>
        </p:txBody>
      </p:sp>
    </p:spTree>
    <p:extLst>
      <p:ext uri="{BB962C8B-B14F-4D97-AF65-F5344CB8AC3E}">
        <p14:creationId xmlns:p14="http://schemas.microsoft.com/office/powerpoint/2010/main" val="28703840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sp>
        <p:nvSpPr>
          <p:cNvPr id="2" name="Rettangolo arrotondato 1"/>
          <p:cNvSpPr/>
          <p:nvPr/>
        </p:nvSpPr>
        <p:spPr>
          <a:xfrm>
            <a:off x="1259632" y="1700808"/>
            <a:ext cx="6804248" cy="3677603"/>
          </a:xfrm>
          <a:prstGeom prst="roundRect">
            <a:avLst/>
          </a:prstGeom>
          <a:scene3d>
            <a:camera prst="orthographicFront">
              <a:rot lat="0" lon="0" rev="0"/>
            </a:camera>
            <a:lightRig rig="threePt" dir="t">
              <a:rot lat="0" lon="0" rev="1200000"/>
            </a:lightRig>
          </a:scene3d>
          <a:sp3d>
            <a:bevelT w="63500" h="25400" prst="divot"/>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pPr>
            <a:r>
              <a:rPr lang="it-IT" sz="2000" b="1" dirty="0" smtClean="0">
                <a:solidFill>
                  <a:srgbClr val="FFFF00"/>
                </a:solidFill>
              </a:rPr>
              <a:t>LA PERSONA AUTORIZZATA</a:t>
            </a:r>
            <a:r>
              <a:rPr lang="it-IT" sz="2000" b="1" dirty="0" smtClean="0"/>
              <a:t> (CHE EMETTE IL PTW) E LA PERSONA IN CHARGE (CHE RICEVE IL PERMESSO DI LAVORO) DEVONO RIVEDERE INSIEME I PUNTI IN CUI L'APPARATO È STATO ISOLATO, VERIFICARE, TRAMITE ISPEZIONE VISIVA CHE LA MESSA A TERRA PRINCIPALE È INSERITA CORRETTAMENTE, DEVONO VERIFICARE INSIEME CHE L'APPARATO È “MORTO” SUL PUNTO DI LAVORO.</a:t>
            </a:r>
            <a:endParaRPr lang="it-IT" sz="2000" b="1" dirty="0"/>
          </a:p>
        </p:txBody>
      </p:sp>
    </p:spTree>
    <p:extLst>
      <p:ext uri="{BB962C8B-B14F-4D97-AF65-F5344CB8AC3E}">
        <p14:creationId xmlns:p14="http://schemas.microsoft.com/office/powerpoint/2010/main" val="175182683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Principi di consapevolezza</a:t>
            </a:r>
          </a:p>
        </p:txBody>
      </p:sp>
      <p:sp>
        <p:nvSpPr>
          <p:cNvPr id="2" name="Rettangolo arrotondato 1"/>
          <p:cNvSpPr/>
          <p:nvPr/>
        </p:nvSpPr>
        <p:spPr>
          <a:xfrm>
            <a:off x="750000" y="1268760"/>
            <a:ext cx="7566416" cy="4086225"/>
          </a:xfrm>
          <a:prstGeom prst="roundRect">
            <a:avLst/>
          </a:prstGeom>
          <a:scene3d>
            <a:camera prst="orthographicFront"/>
            <a:lightRig rig="threePt" dir="t"/>
          </a:scene3d>
          <a:sp3d>
            <a:bevelT w="114300" prst="artDeco"/>
          </a:sp3d>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marL="342900" indent="-342900" algn="just">
              <a:buFont typeface="Wingdings" pitchFamily="2" charset="2"/>
              <a:buChar char="Ø"/>
            </a:pPr>
            <a:r>
              <a:rPr lang="it-IT" b="1" dirty="0" smtClean="0"/>
              <a:t>OPERARE SEMPRE IN UN AMBIENTE SGOMBRO DA ATTREZZATURE INGOMBRANTI CHE POSSONO INTRALCIARE LE NORMALI OPERAZIONI E PROCEDURE</a:t>
            </a:r>
          </a:p>
          <a:p>
            <a:pPr marL="342900" indent="-342900" algn="just">
              <a:buFont typeface="Wingdings" pitchFamily="2" charset="2"/>
              <a:buChar char="Ø"/>
            </a:pPr>
            <a:endParaRPr lang="it-IT" b="1" dirty="0" smtClean="0"/>
          </a:p>
          <a:p>
            <a:pPr marL="342900" indent="-342900" algn="just">
              <a:buFont typeface="Wingdings" pitchFamily="2" charset="2"/>
              <a:buChar char="Ø"/>
            </a:pPr>
            <a:r>
              <a:rPr lang="it-IT" b="1" dirty="0" smtClean="0"/>
              <a:t>NON PERMETTERE A PERSONE NON AUTORIZZATE DI   SOSTARE E DISTURBARE LE OPERAZIONI</a:t>
            </a:r>
          </a:p>
          <a:p>
            <a:pPr marL="342900" indent="-342900" algn="just">
              <a:buFont typeface="Wingdings" pitchFamily="2" charset="2"/>
              <a:buChar char="Ø"/>
            </a:pPr>
            <a:endParaRPr lang="it-IT" b="1" dirty="0" smtClean="0"/>
          </a:p>
          <a:p>
            <a:pPr marL="342900" indent="-342900" algn="just">
              <a:buFont typeface="Wingdings" pitchFamily="2" charset="2"/>
              <a:buChar char="Ø"/>
            </a:pPr>
            <a:r>
              <a:rPr lang="it-IT" b="1" dirty="0" smtClean="0"/>
              <a:t>EFFETTUARE SEMPRE COMUNICAZIONI BREVI E CHIARE CON LE ALTRE PERSONE COINVOLTE</a:t>
            </a:r>
          </a:p>
          <a:p>
            <a:pPr marL="342900" indent="-342900" algn="just">
              <a:buFont typeface="Wingdings" pitchFamily="2" charset="2"/>
              <a:buChar char="Ø"/>
            </a:pPr>
            <a:endParaRPr lang="it-IT" b="1" dirty="0" smtClean="0"/>
          </a:p>
          <a:p>
            <a:pPr marL="342900" indent="-342900" algn="just">
              <a:buFont typeface="Wingdings" pitchFamily="2" charset="2"/>
              <a:buChar char="Ø"/>
            </a:pPr>
            <a:r>
              <a:rPr lang="it-IT" b="1" dirty="0" smtClean="0"/>
              <a:t>NON OPERARE SUGLI IMPIANTI DI CUI NON SE NE CONOSCE BENE IL LORO FUNZIONAMENTO, PER DEFINIZIONE IN TAL CASO SIETE CONSIDERATI COME PERSONA NON COMPETENTE</a:t>
            </a:r>
            <a:endParaRPr lang="it-IT" b="1" dirty="0"/>
          </a:p>
        </p:txBody>
      </p:sp>
    </p:spTree>
    <p:extLst>
      <p:ext uri="{BB962C8B-B14F-4D97-AF65-F5344CB8AC3E}">
        <p14:creationId xmlns:p14="http://schemas.microsoft.com/office/powerpoint/2010/main" val="408616721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4" name="Picture 2"/>
          <p:cNvPicPr>
            <a:picLocks noChangeAspect="1" noChangeArrowheads="1"/>
          </p:cNvPicPr>
          <p:nvPr/>
        </p:nvPicPr>
        <p:blipFill>
          <a:blip r:embed="rId4" cstate="print"/>
          <a:srcRect l="22735" t="24235" r="9344" b="6250"/>
          <a:stretch>
            <a:fillRect/>
          </a:stretch>
        </p:blipFill>
        <p:spPr bwMode="auto">
          <a:xfrm>
            <a:off x="323528" y="1196752"/>
            <a:ext cx="8280920" cy="5085184"/>
          </a:xfrm>
          <a:prstGeom prst="rect">
            <a:avLst/>
          </a:prstGeom>
          <a:noFill/>
          <a:ln w="9525">
            <a:noFill/>
            <a:miter lim="800000"/>
            <a:headEnd/>
            <a:tailEnd/>
          </a:ln>
        </p:spPr>
      </p:pic>
    </p:spTree>
    <p:extLst>
      <p:ext uri="{BB962C8B-B14F-4D97-AF65-F5344CB8AC3E}">
        <p14:creationId xmlns:p14="http://schemas.microsoft.com/office/powerpoint/2010/main" val="1117880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14353" y="837662"/>
            <a:ext cx="8729647" cy="5509200"/>
          </a:xfrm>
          <a:prstGeom prst="rect">
            <a:avLst/>
          </a:prstGeom>
        </p:spPr>
        <p:txBody>
          <a:bodyPr wrap="square">
            <a:spAutoFit/>
          </a:bodyPr>
          <a:lstStyle/>
          <a:p>
            <a:r>
              <a:rPr lang="it-IT" sz="1600" b="1" i="1" u="sng" dirty="0" smtClean="0"/>
              <a:t>Capacità di gestire le operazioni su dispositivi ad alta tensione a bordo nave  </a:t>
            </a:r>
            <a:endParaRPr lang="it-IT" sz="1600" dirty="0"/>
          </a:p>
          <a:p>
            <a:pPr marL="285750" indent="-285750">
              <a:buFont typeface="Wingdings" pitchFamily="2" charset="2"/>
              <a:buChar char="Ø"/>
            </a:pPr>
            <a:r>
              <a:rPr lang="it-IT" sz="1600" dirty="0" smtClean="0"/>
              <a:t>Illustrare (spiegare) </a:t>
            </a:r>
            <a:r>
              <a:rPr lang="it-IT" sz="1600" dirty="0"/>
              <a:t>le norme tecniche e le procedure </a:t>
            </a:r>
            <a:r>
              <a:rPr lang="it-IT" sz="1600" dirty="0" smtClean="0"/>
              <a:t>per operare </a:t>
            </a:r>
            <a:r>
              <a:rPr lang="it-IT" sz="1600" dirty="0"/>
              <a:t>in sicurezza sugli apparati ad alta tensione;</a:t>
            </a:r>
            <a:r>
              <a:rPr lang="it-IT" sz="1600" dirty="0" smtClean="0"/>
              <a:t> </a:t>
            </a:r>
            <a:endParaRPr lang="it-IT" sz="1600" dirty="0"/>
          </a:p>
          <a:p>
            <a:pPr marL="285750" indent="-285750">
              <a:buFont typeface="Wingdings" pitchFamily="2" charset="2"/>
              <a:buChar char="Ø"/>
            </a:pPr>
            <a:r>
              <a:rPr lang="it-IT" sz="1600" dirty="0"/>
              <a:t>Identificare e conoscere come applicare la </a:t>
            </a:r>
            <a:r>
              <a:rPr lang="it-IT" sz="1600" dirty="0" smtClean="0"/>
              <a:t>legislazione nazionale </a:t>
            </a:r>
            <a:r>
              <a:rPr lang="it-IT" sz="1600" dirty="0"/>
              <a:t>ed internazionale e le pertinenti guide </a:t>
            </a:r>
            <a:r>
              <a:rPr lang="it-IT" sz="1600" dirty="0" smtClean="0"/>
              <a:t>relative ai </a:t>
            </a:r>
            <a:r>
              <a:rPr lang="it-IT" sz="1600" dirty="0"/>
              <a:t>dispositivi ad alta </a:t>
            </a:r>
            <a:r>
              <a:rPr lang="it-IT" sz="1600" dirty="0" smtClean="0"/>
              <a:t>tensione;</a:t>
            </a:r>
            <a:endParaRPr lang="it-IT" sz="1600" dirty="0"/>
          </a:p>
          <a:p>
            <a:pPr marL="285750" indent="-285750">
              <a:buFont typeface="Wingdings" pitchFamily="2" charset="2"/>
              <a:buChar char="Ø"/>
            </a:pPr>
            <a:r>
              <a:rPr lang="it-IT" sz="1600" dirty="0"/>
              <a:t>Definire i pericoli legati ai sistemi ad alta tensione, </a:t>
            </a:r>
            <a:r>
              <a:rPr lang="it-IT" sz="1600" dirty="0" smtClean="0"/>
              <a:t>quali ad </a:t>
            </a:r>
            <a:r>
              <a:rPr lang="it-IT" sz="1600" dirty="0"/>
              <a:t>esempio, le scosse elettriche, </a:t>
            </a:r>
            <a:r>
              <a:rPr lang="it-IT" sz="1600" dirty="0" smtClean="0"/>
              <a:t>la folgorazione</a:t>
            </a:r>
            <a:r>
              <a:rPr lang="it-IT" sz="1600" dirty="0"/>
              <a:t> </a:t>
            </a:r>
            <a:r>
              <a:rPr lang="it-IT" sz="1600" dirty="0" smtClean="0"/>
              <a:t>elettrica</a:t>
            </a:r>
            <a:r>
              <a:rPr lang="it-IT" sz="1600" dirty="0"/>
              <a:t>, l’arco voltaico e </a:t>
            </a:r>
            <a:r>
              <a:rPr lang="it-IT" sz="1600" dirty="0" smtClean="0"/>
              <a:t>l’esplosione;</a:t>
            </a:r>
            <a:endParaRPr lang="it-IT" sz="1600" dirty="0"/>
          </a:p>
          <a:p>
            <a:pPr marL="285750" indent="-285750">
              <a:buFont typeface="Wingdings" pitchFamily="2" charset="2"/>
              <a:buChar char="Ø"/>
            </a:pPr>
            <a:r>
              <a:rPr lang="it-IT" sz="1600" dirty="0"/>
              <a:t>Compilazione di atti e documentazione sulla </a:t>
            </a:r>
            <a:r>
              <a:rPr lang="it-IT" sz="1600" dirty="0" smtClean="0"/>
              <a:t>sicurezza tra </a:t>
            </a:r>
            <a:r>
              <a:rPr lang="it-IT" sz="1600" dirty="0"/>
              <a:t>cui le Autorizzazioni al Lavoro </a:t>
            </a:r>
            <a:r>
              <a:rPr lang="it-IT" sz="1600" dirty="0" smtClean="0"/>
              <a:t>e l’autorizzazione al Test;</a:t>
            </a:r>
          </a:p>
          <a:p>
            <a:pPr marL="285750" indent="-285750">
              <a:buFont typeface="Wingdings" pitchFamily="2" charset="2"/>
              <a:buChar char="Ø"/>
            </a:pPr>
            <a:r>
              <a:rPr lang="it-IT" sz="1600" dirty="0"/>
              <a:t>Determinare l'assegnazione di personale qualificato </a:t>
            </a:r>
            <a:r>
              <a:rPr lang="it-IT" sz="1600" dirty="0" smtClean="0"/>
              <a:t>per effettuare </a:t>
            </a:r>
            <a:r>
              <a:rPr lang="it-IT" sz="1600" dirty="0"/>
              <a:t>la manutenzione e </a:t>
            </a:r>
            <a:r>
              <a:rPr lang="it-IT" sz="1600" dirty="0" smtClean="0"/>
              <a:t>la riparazione.</a:t>
            </a:r>
          </a:p>
          <a:p>
            <a:endParaRPr lang="it-IT" sz="1600" dirty="0"/>
          </a:p>
          <a:p>
            <a:r>
              <a:rPr lang="it-IT" sz="1600" b="1" i="1" u="sng" dirty="0"/>
              <a:t>Comprensione del sistema di distribuzione dell’energia elettrica ad alta tensione e l’importanza della sua manutenzione.</a:t>
            </a:r>
          </a:p>
          <a:p>
            <a:pPr marL="285750" indent="-285750">
              <a:buFont typeface="Wingdings" pitchFamily="2" charset="2"/>
              <a:buChar char="Ø"/>
            </a:pPr>
            <a:r>
              <a:rPr lang="it-IT" sz="1600" dirty="0"/>
              <a:t>Descrivere le caratteristiche operative di </a:t>
            </a:r>
            <a:r>
              <a:rPr lang="it-IT" sz="1600" dirty="0" smtClean="0"/>
              <a:t>sicurezza associate </a:t>
            </a:r>
            <a:r>
              <a:rPr lang="it-IT" sz="1600" dirty="0"/>
              <a:t>ai rischi elettrici dovuti </a:t>
            </a:r>
            <a:r>
              <a:rPr lang="it-IT" sz="1600" dirty="0" smtClean="0"/>
              <a:t>all’alta tensione;</a:t>
            </a:r>
            <a:endParaRPr lang="it-IT" sz="1600" dirty="0"/>
          </a:p>
          <a:p>
            <a:pPr marL="285750" indent="-285750">
              <a:buFont typeface="Wingdings" pitchFamily="2" charset="2"/>
              <a:buChar char="Ø"/>
            </a:pPr>
            <a:r>
              <a:rPr lang="it-IT" sz="1600" dirty="0"/>
              <a:t>Descrivere i dispositivi di protezione e loro sequenza </a:t>
            </a:r>
            <a:r>
              <a:rPr lang="it-IT" sz="1600" dirty="0" smtClean="0"/>
              <a:t>di intervento</a:t>
            </a:r>
            <a:r>
              <a:rPr lang="it-IT" sz="1600" dirty="0"/>
              <a:t>;</a:t>
            </a:r>
          </a:p>
          <a:p>
            <a:pPr marL="285750" indent="-285750">
              <a:buFont typeface="Wingdings" pitchFamily="2" charset="2"/>
              <a:buChar char="Ø"/>
            </a:pPr>
            <a:r>
              <a:rPr lang="it-IT" sz="1600" dirty="0"/>
              <a:t>Descrivere la disposizione del locale quadri elettrici per </a:t>
            </a:r>
            <a:r>
              <a:rPr lang="it-IT" sz="1600" dirty="0" smtClean="0"/>
              <a:t>l’ alta </a:t>
            </a:r>
            <a:r>
              <a:rPr lang="it-IT" sz="1600" dirty="0"/>
              <a:t>tensione con riferimento specifico a:</a:t>
            </a:r>
          </a:p>
          <a:p>
            <a:pPr marL="742950" lvl="1" indent="-285750">
              <a:buFont typeface="Wingdings" panose="05000000000000000000" pitchFamily="2" charset="2"/>
              <a:buChar char="§"/>
            </a:pPr>
            <a:r>
              <a:rPr lang="it-IT" sz="1600" dirty="0" smtClean="0"/>
              <a:t>Apparecchiature/componentistica </a:t>
            </a:r>
            <a:r>
              <a:rPr lang="it-IT" sz="1600" dirty="0"/>
              <a:t>del locale </a:t>
            </a:r>
            <a:r>
              <a:rPr lang="it-IT" sz="1600" dirty="0" smtClean="0"/>
              <a:t>quadri elettrici</a:t>
            </a:r>
            <a:r>
              <a:rPr lang="it-IT" sz="1600" dirty="0"/>
              <a:t>;</a:t>
            </a:r>
          </a:p>
          <a:p>
            <a:pPr marL="742950" lvl="1" indent="-285750">
              <a:buFont typeface="Wingdings" panose="05000000000000000000" pitchFamily="2" charset="2"/>
              <a:buChar char="§"/>
            </a:pPr>
            <a:r>
              <a:rPr lang="it-IT" sz="1600" dirty="0" smtClean="0"/>
              <a:t>Quadri </a:t>
            </a:r>
            <a:r>
              <a:rPr lang="it-IT" sz="1600" dirty="0"/>
              <a:t>elettrici di alta tensione;</a:t>
            </a:r>
          </a:p>
          <a:p>
            <a:pPr marL="742950" lvl="1" indent="-285750">
              <a:buFont typeface="Wingdings" panose="05000000000000000000" pitchFamily="2" charset="2"/>
              <a:buChar char="§"/>
            </a:pPr>
            <a:r>
              <a:rPr lang="it-IT" sz="1600" dirty="0" smtClean="0"/>
              <a:t>Trasformatori</a:t>
            </a:r>
            <a:r>
              <a:rPr lang="it-IT" sz="1600" dirty="0"/>
              <a:t>;</a:t>
            </a:r>
          </a:p>
          <a:p>
            <a:pPr marL="742950" lvl="1" indent="-285750">
              <a:buFont typeface="Wingdings" panose="05000000000000000000" pitchFamily="2" charset="2"/>
              <a:buChar char="§"/>
            </a:pPr>
            <a:r>
              <a:rPr lang="it-IT" sz="1600" dirty="0" smtClean="0"/>
              <a:t>Relè </a:t>
            </a:r>
            <a:r>
              <a:rPr lang="it-IT" sz="1600" dirty="0"/>
              <a:t>di Protezione;</a:t>
            </a:r>
          </a:p>
          <a:p>
            <a:pPr marL="742950" lvl="1" indent="-285750">
              <a:buFont typeface="Wingdings" panose="05000000000000000000" pitchFamily="2" charset="2"/>
              <a:buChar char="§"/>
            </a:pPr>
            <a:r>
              <a:rPr lang="it-IT" sz="1600" dirty="0" smtClean="0"/>
              <a:t>Dispositivi </a:t>
            </a:r>
            <a:r>
              <a:rPr lang="it-IT" sz="1600" dirty="0"/>
              <a:t>ausiliari e dispositivi atti allo sgancio </a:t>
            </a:r>
            <a:r>
              <a:rPr lang="it-IT" sz="1600" dirty="0" smtClean="0"/>
              <a:t>in emergenza</a:t>
            </a:r>
            <a:r>
              <a:rPr lang="it-IT" sz="1600" dirty="0"/>
              <a:t>;</a:t>
            </a:r>
          </a:p>
          <a:p>
            <a:pPr marL="742950" lvl="1" indent="-285750">
              <a:buFont typeface="Wingdings" panose="05000000000000000000" pitchFamily="2" charset="2"/>
              <a:buChar char="§"/>
            </a:pPr>
            <a:r>
              <a:rPr lang="it-IT" sz="1600" dirty="0" smtClean="0"/>
              <a:t>Sistema </a:t>
            </a:r>
            <a:r>
              <a:rPr lang="it-IT" sz="1600" dirty="0"/>
              <a:t>di messa a terra</a:t>
            </a:r>
            <a:r>
              <a:rPr lang="it-IT" sz="1600" dirty="0" smtClean="0"/>
              <a:t>.</a:t>
            </a:r>
            <a:endParaRPr lang="it-IT" sz="1600" dirty="0"/>
          </a:p>
        </p:txBody>
      </p:sp>
      <p:sp>
        <p:nvSpPr>
          <p:cNvPr id="7" name="CasellaDiTesto 6"/>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Contenuti Corso </a:t>
            </a:r>
          </a:p>
        </p:txBody>
      </p:sp>
      <p:pic>
        <p:nvPicPr>
          <p:cNvPr id="5" name="Immagine 4"/>
          <p:cNvPicPr>
            <a:picLocks noChangeAspect="1"/>
          </p:cNvPicPr>
          <p:nvPr/>
        </p:nvPicPr>
        <p:blipFill>
          <a:blip r:embed="rId3"/>
          <a:stretch>
            <a:fillRect/>
          </a:stretch>
        </p:blipFill>
        <p:spPr>
          <a:xfrm>
            <a:off x="130841" y="67694"/>
            <a:ext cx="619159" cy="742991"/>
          </a:xfrm>
          <a:prstGeom prst="rect">
            <a:avLst/>
          </a:prstGeom>
        </p:spPr>
      </p:pic>
    </p:spTree>
    <p:extLst>
      <p:ext uri="{BB962C8B-B14F-4D97-AF65-F5344CB8AC3E}">
        <p14:creationId xmlns:p14="http://schemas.microsoft.com/office/powerpoint/2010/main" val="166364832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Rettangolo 1"/>
          <p:cNvSpPr/>
          <p:nvPr/>
        </p:nvSpPr>
        <p:spPr>
          <a:xfrm>
            <a:off x="8334" y="836712"/>
            <a:ext cx="9135666" cy="1200329"/>
          </a:xfrm>
          <a:prstGeom prst="rect">
            <a:avLst/>
          </a:prstGeom>
        </p:spPr>
        <p:txBody>
          <a:bodyPr wrap="square">
            <a:spAutoFit/>
          </a:bodyPr>
          <a:lstStyle/>
          <a:p>
            <a:pPr algn="just"/>
            <a:r>
              <a:rPr lang="it-IT" altLang="it-IT" b="1" dirty="0"/>
              <a:t>La parte di impianto in alta tensione di maggiore considerazione </a:t>
            </a:r>
            <a:r>
              <a:rPr lang="it-IT" altLang="it-IT" dirty="0"/>
              <a:t>è la </a:t>
            </a:r>
            <a:r>
              <a:rPr lang="it-IT" altLang="it-IT" b="1" dirty="0" smtClean="0">
                <a:solidFill>
                  <a:srgbClr val="009900"/>
                </a:solidFill>
              </a:rPr>
              <a:t>SWITCHBOARD, </a:t>
            </a:r>
            <a:r>
              <a:rPr lang="it-IT" altLang="it-IT" dirty="0" smtClean="0"/>
              <a:t>intesa </a:t>
            </a:r>
            <a:r>
              <a:rPr lang="it-IT" altLang="it-IT" dirty="0"/>
              <a:t>come </a:t>
            </a:r>
            <a:r>
              <a:rPr lang="it-IT" altLang="it-IT" b="1" dirty="0"/>
              <a:t>locale adibito all’installazione di tutti quei dispositivi ed ausiliari, atti al trasporto, a mantenere, ed interrompere il flusso di energia elettrica in condizioni ordinarie di lavoro, e in condizioni di guasto.</a:t>
            </a:r>
          </a:p>
        </p:txBody>
      </p:sp>
      <p:sp>
        <p:nvSpPr>
          <p:cNvPr id="3" name="Rettangolo 2"/>
          <p:cNvSpPr/>
          <p:nvPr/>
        </p:nvSpPr>
        <p:spPr>
          <a:xfrm>
            <a:off x="8334" y="2217638"/>
            <a:ext cx="9135666" cy="923330"/>
          </a:xfrm>
          <a:prstGeom prst="rect">
            <a:avLst/>
          </a:prstGeom>
        </p:spPr>
        <p:txBody>
          <a:bodyPr wrap="square">
            <a:spAutoFit/>
          </a:bodyPr>
          <a:lstStyle/>
          <a:p>
            <a:pPr algn="just"/>
            <a:r>
              <a:rPr lang="it-IT" altLang="it-IT" dirty="0">
                <a:latin typeface="Calibri" panose="020F0502020204030204" pitchFamily="34" charset="0"/>
              </a:rPr>
              <a:t>Tutti i dispositivi elettrici in essa contenuti devono essere progettati, costruiti, installati e protetti, e devono essere capaci di essere manutenzionati, ispezionati e testati, in modo da prevenire in modo ragionevole il pericolo di incidenti.</a:t>
            </a:r>
          </a:p>
        </p:txBody>
      </p:sp>
      <p:sp>
        <p:nvSpPr>
          <p:cNvPr id="10" name="CasellaDiTesto 9"/>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switchboard</a:t>
            </a:r>
          </a:p>
        </p:txBody>
      </p:sp>
      <p:pic>
        <p:nvPicPr>
          <p:cNvPr id="4" name="Immagine 3"/>
          <p:cNvPicPr>
            <a:picLocks noChangeAspect="1"/>
          </p:cNvPicPr>
          <p:nvPr/>
        </p:nvPicPr>
        <p:blipFill>
          <a:blip r:embed="rId4"/>
          <a:stretch>
            <a:fillRect/>
          </a:stretch>
        </p:blipFill>
        <p:spPr>
          <a:xfrm>
            <a:off x="1583042" y="3225750"/>
            <a:ext cx="5986250" cy="3486991"/>
          </a:xfrm>
          <a:prstGeom prst="rect">
            <a:avLst/>
          </a:prstGeom>
        </p:spPr>
      </p:pic>
    </p:spTree>
    <p:extLst>
      <p:ext uri="{BB962C8B-B14F-4D97-AF65-F5344CB8AC3E}">
        <p14:creationId xmlns:p14="http://schemas.microsoft.com/office/powerpoint/2010/main" val="84316960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91" y="3501280"/>
            <a:ext cx="8764311" cy="335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CasellaDiTesto 6"/>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switchboard</a:t>
            </a:r>
          </a:p>
        </p:txBody>
      </p:sp>
      <p:sp>
        <p:nvSpPr>
          <p:cNvPr id="2" name="Rettangolo 1"/>
          <p:cNvSpPr/>
          <p:nvPr/>
        </p:nvSpPr>
        <p:spPr>
          <a:xfrm>
            <a:off x="-1488" y="810685"/>
            <a:ext cx="9144000" cy="646331"/>
          </a:xfrm>
          <a:prstGeom prst="rect">
            <a:avLst/>
          </a:prstGeom>
        </p:spPr>
        <p:txBody>
          <a:bodyPr wrap="square">
            <a:spAutoFit/>
          </a:bodyPr>
          <a:lstStyle/>
          <a:p>
            <a:pPr algn="just"/>
            <a:r>
              <a:rPr lang="it-IT" altLang="it-IT" dirty="0"/>
              <a:t>La </a:t>
            </a:r>
            <a:r>
              <a:rPr lang="it-IT" altLang="it-IT" b="1" dirty="0" smtClean="0"/>
              <a:t>Switchboard</a:t>
            </a:r>
            <a:r>
              <a:rPr lang="it-IT" altLang="it-IT" dirty="0" smtClean="0"/>
              <a:t> </a:t>
            </a:r>
            <a:r>
              <a:rPr lang="it-IT" altLang="it-IT" dirty="0"/>
              <a:t>è progettata per controllare e distribuire l’energia elettrica agli utenti/generatori ad essa è collegati. </a:t>
            </a:r>
          </a:p>
        </p:txBody>
      </p:sp>
      <p:sp>
        <p:nvSpPr>
          <p:cNvPr id="6" name="Rettangolo 5"/>
          <p:cNvSpPr/>
          <p:nvPr/>
        </p:nvSpPr>
        <p:spPr>
          <a:xfrm>
            <a:off x="23628" y="1467554"/>
            <a:ext cx="2793201"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it-IT" altLang="it-IT" dirty="0"/>
              <a:t>Assolve a due funzionalità: </a:t>
            </a:r>
          </a:p>
        </p:txBody>
      </p:sp>
      <p:sp>
        <p:nvSpPr>
          <p:cNvPr id="9" name="Rettangolo 8"/>
          <p:cNvSpPr/>
          <p:nvPr/>
        </p:nvSpPr>
        <p:spPr>
          <a:xfrm>
            <a:off x="-6496" y="1951672"/>
            <a:ext cx="9130337" cy="646331"/>
          </a:xfrm>
          <a:prstGeom prst="rect">
            <a:avLst/>
          </a:prstGeom>
        </p:spPr>
        <p:txBody>
          <a:bodyPr wrap="square">
            <a:spAutoFit/>
          </a:bodyPr>
          <a:lstStyle/>
          <a:p>
            <a:pPr marL="342900" indent="-342900" algn="just">
              <a:buClr>
                <a:schemeClr val="tx1"/>
              </a:buClr>
              <a:buSzPct val="100000"/>
              <a:buFont typeface="+mj-lt"/>
              <a:buAutoNum type="arabicPeriod"/>
            </a:pPr>
            <a:r>
              <a:rPr lang="it-IT" altLang="it-IT" dirty="0"/>
              <a:t> Eseguire operazioni di controllo di tipo operativo (apertura e chiusura di breakers) per la normale conduzione degli impianti.</a:t>
            </a:r>
          </a:p>
        </p:txBody>
      </p:sp>
      <p:sp>
        <p:nvSpPr>
          <p:cNvPr id="10" name="Rettangolo 9"/>
          <p:cNvSpPr/>
          <p:nvPr/>
        </p:nvSpPr>
        <p:spPr>
          <a:xfrm>
            <a:off x="0" y="2726476"/>
            <a:ext cx="9142512" cy="646331"/>
          </a:xfrm>
          <a:prstGeom prst="rect">
            <a:avLst/>
          </a:prstGeom>
        </p:spPr>
        <p:txBody>
          <a:bodyPr wrap="square">
            <a:spAutoFit/>
          </a:bodyPr>
          <a:lstStyle/>
          <a:p>
            <a:pPr marL="342900" indent="-342900" algn="just">
              <a:buSzPct val="100000"/>
              <a:buFont typeface="+mj-lt"/>
              <a:buAutoNum type="arabicPeriod" startAt="2"/>
            </a:pPr>
            <a:r>
              <a:rPr lang="it-IT" altLang="it-IT" dirty="0"/>
              <a:t>Avere la possibilità di effettuare operazioni di apertura e messa a terra delle linee di alimentazione in modo tale da permettere la manutenzione in tutta sicurezza.</a:t>
            </a:r>
          </a:p>
        </p:txBody>
      </p:sp>
    </p:spTree>
    <p:extLst>
      <p:ext uri="{BB962C8B-B14F-4D97-AF65-F5344CB8AC3E}">
        <p14:creationId xmlns:p14="http://schemas.microsoft.com/office/powerpoint/2010/main" val="386551615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4" name="CasellaDiTesto 3"/>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switchboard</a:t>
            </a:r>
          </a:p>
        </p:txBody>
      </p:sp>
      <mc:AlternateContent xmlns:mc="http://schemas.openxmlformats.org/markup-compatibility/2006" xmlns:a14="http://schemas.microsoft.com/office/drawing/2010/main">
        <mc:Choice Requires="a14">
          <p:sp>
            <p:nvSpPr>
              <p:cNvPr id="2" name="Rettangolo 1"/>
              <p:cNvSpPr/>
              <p:nvPr/>
            </p:nvSpPr>
            <p:spPr>
              <a:xfrm>
                <a:off x="17252" y="810685"/>
                <a:ext cx="9126747" cy="1295163"/>
              </a:xfrm>
              <a:prstGeom prst="rect">
                <a:avLst/>
              </a:prstGeom>
            </p:spPr>
            <p:txBody>
              <a:bodyPr wrap="square">
                <a:spAutoFit/>
              </a:bodyPr>
              <a:lstStyle/>
              <a:p>
                <a:pPr algn="just">
                  <a:lnSpc>
                    <a:spcPct val="150000"/>
                  </a:lnSpc>
                </a:pPr>
                <a:r>
                  <a:rPr lang="it-IT" altLang="it-IT" b="1" dirty="0" smtClean="0"/>
                  <a:t>LE SWITCHBOARD </a:t>
                </a:r>
                <a:r>
                  <a:rPr lang="it-IT" altLang="it-IT" dirty="0" smtClean="0"/>
                  <a:t>sono </a:t>
                </a:r>
                <a:r>
                  <a:rPr lang="it-IT" altLang="it-IT" dirty="0"/>
                  <a:t>ubicate in locali dedicati a tale scopo, i quali sono serviti da sistemi di rilevazione incendi, ed estinzione incendi appropriati per il tipo di utenze. (In genere sistemi di estinzione incendio sono del tipo a </a:t>
                </a:r>
                <a14:m>
                  <m:oMath xmlns:m="http://schemas.openxmlformats.org/officeDocument/2006/math">
                    <m:r>
                      <a:rPr lang="it-IT" altLang="it-IT" b="1" i="1" dirty="0" smtClean="0">
                        <a:solidFill>
                          <a:srgbClr val="002060"/>
                        </a:solidFill>
                        <a:latin typeface="Cambria Math" panose="02040503050406030204" pitchFamily="18" charset="0"/>
                      </a:rPr>
                      <m:t>𝑪</m:t>
                    </m:r>
                    <m:sSub>
                      <m:sSubPr>
                        <m:ctrlPr>
                          <a:rPr lang="it-IT" altLang="it-IT" b="1" i="1" dirty="0" smtClean="0">
                            <a:solidFill>
                              <a:srgbClr val="002060"/>
                            </a:solidFill>
                            <a:latin typeface="Cambria Math"/>
                          </a:rPr>
                        </m:ctrlPr>
                      </m:sSubPr>
                      <m:e>
                        <m:r>
                          <a:rPr lang="it-IT" altLang="it-IT" b="1" i="1" dirty="0" smtClean="0">
                            <a:solidFill>
                              <a:srgbClr val="002060"/>
                            </a:solidFill>
                            <a:latin typeface="Cambria Math" panose="02040503050406030204" pitchFamily="18" charset="0"/>
                          </a:rPr>
                          <m:t>𝑶</m:t>
                        </m:r>
                      </m:e>
                      <m:sub>
                        <m:r>
                          <a:rPr lang="it-IT" altLang="it-IT" b="1" i="1" dirty="0" smtClean="0">
                            <a:solidFill>
                              <a:srgbClr val="002060"/>
                            </a:solidFill>
                            <a:latin typeface="Cambria Math" panose="02040503050406030204" pitchFamily="18" charset="0"/>
                          </a:rPr>
                          <m:t>𝟐</m:t>
                        </m:r>
                      </m:sub>
                    </m:sSub>
                  </m:oMath>
                </a14:m>
                <a:r>
                  <a:rPr lang="it-IT" altLang="it-IT" dirty="0" smtClean="0"/>
                  <a:t>).</a:t>
                </a:r>
                <a:endParaRPr lang="it-IT" altLang="it-IT" dirty="0"/>
              </a:p>
            </p:txBody>
          </p:sp>
        </mc:Choice>
        <mc:Fallback xmlns="">
          <p:sp>
            <p:nvSpPr>
              <p:cNvPr id="2" name="Rettangolo 1"/>
              <p:cNvSpPr>
                <a:spLocks noRot="1" noChangeAspect="1" noMove="1" noResize="1" noEditPoints="1" noAdjustHandles="1" noChangeArrowheads="1" noChangeShapeType="1" noTextEdit="1"/>
              </p:cNvSpPr>
              <p:nvPr/>
            </p:nvSpPr>
            <p:spPr>
              <a:xfrm>
                <a:off x="17252" y="810685"/>
                <a:ext cx="9126747" cy="1295163"/>
              </a:xfrm>
              <a:prstGeom prst="rect">
                <a:avLst/>
              </a:prstGeom>
              <a:blipFill>
                <a:blip r:embed="rId4"/>
                <a:stretch>
                  <a:fillRect l="-601" r="-534" b="-7075"/>
                </a:stretch>
              </a:blipFill>
            </p:spPr>
            <p:txBody>
              <a:bodyPr/>
              <a:lstStyle/>
              <a:p>
                <a:r>
                  <a:rPr lang="it-IT">
                    <a:noFill/>
                  </a:rPr>
                  <a:t> </a:t>
                </a:r>
              </a:p>
            </p:txBody>
          </p:sp>
        </mc:Fallback>
      </mc:AlternateContent>
      <p:sp>
        <p:nvSpPr>
          <p:cNvPr id="3" name="Rettangolo 2"/>
          <p:cNvSpPr/>
          <p:nvPr/>
        </p:nvSpPr>
        <p:spPr>
          <a:xfrm>
            <a:off x="0" y="2348880"/>
            <a:ext cx="3762660" cy="4204356"/>
          </a:xfrm>
          <a:prstGeom prst="rect">
            <a:avLst/>
          </a:prstGeom>
        </p:spPr>
        <p:txBody>
          <a:bodyPr wrap="square">
            <a:spAutoFit/>
          </a:bodyPr>
          <a:lstStyle/>
          <a:p>
            <a:pPr marL="285750" indent="-285750" algn="just">
              <a:lnSpc>
                <a:spcPct val="150000"/>
              </a:lnSpc>
              <a:buClr>
                <a:srgbClr val="FF0000"/>
              </a:buClr>
              <a:buFont typeface="Wingdings" panose="05000000000000000000" pitchFamily="2" charset="2"/>
              <a:buChar char="Ø"/>
            </a:pPr>
            <a:r>
              <a:rPr lang="it-IT" altLang="it-IT" dirty="0"/>
              <a:t>Un aspetto importante è anche </a:t>
            </a:r>
            <a:r>
              <a:rPr lang="it-IT" altLang="it-IT" dirty="0" smtClean="0"/>
              <a:t>la climatizzazione </a:t>
            </a:r>
            <a:r>
              <a:rPr lang="it-IT" altLang="it-IT" dirty="0"/>
              <a:t>dell’aria per questo tipo di locale in quanto tutte le apparecchiature in sito sono molto sensibili alla temperatura e black out preventivi sono automaticamente applicati nel caso le temperature dei pannelli di controllo subiscono surriscaldamenti.</a:t>
            </a:r>
          </a:p>
        </p:txBody>
      </p:sp>
      <p:pic>
        <p:nvPicPr>
          <p:cNvPr id="6" name="Immagine 5"/>
          <p:cNvPicPr>
            <a:picLocks noChangeAspect="1"/>
          </p:cNvPicPr>
          <p:nvPr/>
        </p:nvPicPr>
        <p:blipFill>
          <a:blip r:embed="rId5"/>
          <a:stretch>
            <a:fillRect/>
          </a:stretch>
        </p:blipFill>
        <p:spPr>
          <a:xfrm>
            <a:off x="3923928" y="2399664"/>
            <a:ext cx="5112568" cy="3408379"/>
          </a:xfrm>
          <a:prstGeom prst="rect">
            <a:avLst/>
          </a:prstGeom>
        </p:spPr>
      </p:pic>
    </p:spTree>
    <p:extLst>
      <p:ext uri="{BB962C8B-B14F-4D97-AF65-F5344CB8AC3E}">
        <p14:creationId xmlns:p14="http://schemas.microsoft.com/office/powerpoint/2010/main" val="255481625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4" name="CasellaDiTesto 3"/>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switchboard</a:t>
            </a:r>
          </a:p>
        </p:txBody>
      </p:sp>
      <p:sp>
        <p:nvSpPr>
          <p:cNvPr id="5" name="Rettangolo 4"/>
          <p:cNvSpPr/>
          <p:nvPr/>
        </p:nvSpPr>
        <p:spPr>
          <a:xfrm>
            <a:off x="0" y="810685"/>
            <a:ext cx="9156545" cy="2169825"/>
          </a:xfrm>
          <a:prstGeom prst="rect">
            <a:avLst/>
          </a:prstGeom>
        </p:spPr>
        <p:txBody>
          <a:bodyPr wrap="square">
            <a:spAutoFit/>
          </a:bodyPr>
          <a:lstStyle/>
          <a:p>
            <a:pPr algn="just">
              <a:lnSpc>
                <a:spcPct val="150000"/>
              </a:lnSpc>
            </a:pPr>
            <a:r>
              <a:rPr lang="it-IT" altLang="it-IT" dirty="0"/>
              <a:t>Il controllo dell’aria nel locale si riferisce anche a condizioni di umidità, non sono rari i casi di formazione di condensa nei cubicoli i quali ovviamente costituiscono una fonte di pericolo di esplosione dovuto alla perdite di isolamento.</a:t>
            </a:r>
          </a:p>
          <a:p>
            <a:pPr algn="just">
              <a:lnSpc>
                <a:spcPct val="150000"/>
              </a:lnSpc>
            </a:pPr>
            <a:r>
              <a:rPr lang="it-IT" altLang="it-IT" dirty="0"/>
              <a:t>Generalmente nessun tipo di tubo per il trasporto di qualunque liquido dovrebbe intersecare il locale contenente la </a:t>
            </a:r>
            <a:r>
              <a:rPr lang="it-IT" altLang="it-IT" b="1" i="1" dirty="0" smtClean="0"/>
              <a:t>SWITCHBOARD</a:t>
            </a:r>
            <a:r>
              <a:rPr lang="it-IT" altLang="it-IT" dirty="0" smtClean="0"/>
              <a:t>.</a:t>
            </a:r>
            <a:endParaRPr lang="it-IT" altLang="it-IT" dirty="0"/>
          </a:p>
        </p:txBody>
      </p:sp>
      <p:pic>
        <p:nvPicPr>
          <p:cNvPr id="7" name="Immagine 6"/>
          <p:cNvPicPr>
            <a:picLocks noChangeAspect="1"/>
          </p:cNvPicPr>
          <p:nvPr/>
        </p:nvPicPr>
        <p:blipFill>
          <a:blip r:embed="rId4"/>
          <a:stretch>
            <a:fillRect/>
          </a:stretch>
        </p:blipFill>
        <p:spPr>
          <a:xfrm>
            <a:off x="3563888" y="2776101"/>
            <a:ext cx="5508104" cy="3965267"/>
          </a:xfrm>
          <a:prstGeom prst="rect">
            <a:avLst/>
          </a:prstGeom>
        </p:spPr>
      </p:pic>
      <p:sp>
        <p:nvSpPr>
          <p:cNvPr id="9" name="Rettangolo 8"/>
          <p:cNvSpPr/>
          <p:nvPr/>
        </p:nvSpPr>
        <p:spPr>
          <a:xfrm>
            <a:off x="0" y="3140968"/>
            <a:ext cx="3275857" cy="2585323"/>
          </a:xfrm>
          <a:prstGeom prst="rect">
            <a:avLst/>
          </a:prstGeom>
        </p:spPr>
        <p:txBody>
          <a:bodyPr wrap="square">
            <a:spAutoFit/>
          </a:bodyPr>
          <a:lstStyle/>
          <a:p>
            <a:pPr algn="just">
              <a:lnSpc>
                <a:spcPct val="150000"/>
              </a:lnSpc>
            </a:pPr>
            <a:r>
              <a:rPr lang="it-IT" altLang="it-IT" dirty="0"/>
              <a:t>Le apparecchiature ausiliare dei quadri elettrici, i quadri elettrici, sono generalmente inclusi in armadi metallici di concezione modulare, generalmente chiamati cubicoli. </a:t>
            </a:r>
          </a:p>
        </p:txBody>
      </p:sp>
    </p:spTree>
    <p:extLst>
      <p:ext uri="{BB962C8B-B14F-4D97-AF65-F5344CB8AC3E}">
        <p14:creationId xmlns:p14="http://schemas.microsoft.com/office/powerpoint/2010/main" val="338625031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switchboard</a:t>
            </a:r>
          </a:p>
        </p:txBody>
      </p:sp>
      <p:sp>
        <p:nvSpPr>
          <p:cNvPr id="2" name="Rettangolo 1"/>
          <p:cNvSpPr/>
          <p:nvPr/>
        </p:nvSpPr>
        <p:spPr>
          <a:xfrm>
            <a:off x="0" y="810685"/>
            <a:ext cx="9144000" cy="1338828"/>
          </a:xfrm>
          <a:prstGeom prst="rect">
            <a:avLst/>
          </a:prstGeom>
        </p:spPr>
        <p:txBody>
          <a:bodyPr wrap="square">
            <a:spAutoFit/>
          </a:bodyPr>
          <a:lstStyle/>
          <a:p>
            <a:pPr algn="just">
              <a:lnSpc>
                <a:spcPct val="150000"/>
              </a:lnSpc>
            </a:pPr>
            <a:r>
              <a:rPr lang="it-IT" altLang="it-IT" dirty="0"/>
              <a:t>Unitamente ad i cubicoli della alta tensione ci possono essere altri apparati asserventi alle funzioni della MAIN SWITCHBOARD, come ad esempio:</a:t>
            </a:r>
          </a:p>
          <a:p>
            <a:pPr algn="just">
              <a:lnSpc>
                <a:spcPct val="150000"/>
              </a:lnSpc>
              <a:buSzPct val="65000"/>
            </a:pPr>
            <a:endParaRPr lang="it-IT" altLang="it-IT" dirty="0"/>
          </a:p>
        </p:txBody>
      </p:sp>
      <p:sp>
        <p:nvSpPr>
          <p:cNvPr id="3" name="Rettangolo 2"/>
          <p:cNvSpPr/>
          <p:nvPr/>
        </p:nvSpPr>
        <p:spPr>
          <a:xfrm>
            <a:off x="0" y="1844824"/>
            <a:ext cx="4211960" cy="4662815"/>
          </a:xfrm>
          <a:prstGeom prst="rect">
            <a:avLst/>
          </a:prstGeom>
        </p:spPr>
        <p:txBody>
          <a:bodyPr wrap="square">
            <a:spAutoFit/>
          </a:bodyPr>
          <a:lstStyle/>
          <a:p>
            <a:pPr marL="342900" indent="-342900" algn="just">
              <a:lnSpc>
                <a:spcPct val="150000"/>
              </a:lnSpc>
              <a:buClr>
                <a:schemeClr val="tx2"/>
              </a:buClr>
              <a:buSzPct val="100000"/>
              <a:buFont typeface="+mj-lt"/>
              <a:buAutoNum type="arabicPeriod"/>
            </a:pPr>
            <a:r>
              <a:rPr lang="it-IT" altLang="it-IT" b="1" dirty="0" smtClean="0"/>
              <a:t>UPS (UNINTERRUPTIBLE POWER SUPPLY), </a:t>
            </a:r>
            <a:r>
              <a:rPr lang="it-IT" altLang="it-IT" dirty="0" smtClean="0"/>
              <a:t>i </a:t>
            </a:r>
            <a:r>
              <a:rPr lang="it-IT" altLang="it-IT" dirty="0"/>
              <a:t>quali forniscono costantemente (anche in condizione di black out) la potenza necessaria per il funzionamento di tutti gli ausiliari necessari al corretto funzionamento dei vari breakers (motori per il caricamento delle molle per la chiusura dei breakers, alimentazione dei relè di protezione dei breakers, dispositivi di protezione dei generatori).</a:t>
            </a:r>
          </a:p>
        </p:txBody>
      </p:sp>
      <p:pic>
        <p:nvPicPr>
          <p:cNvPr id="4" name="Immagine 3"/>
          <p:cNvPicPr>
            <a:picLocks noChangeAspect="1"/>
          </p:cNvPicPr>
          <p:nvPr/>
        </p:nvPicPr>
        <p:blipFill>
          <a:blip r:embed="rId4"/>
          <a:stretch>
            <a:fillRect/>
          </a:stretch>
        </p:blipFill>
        <p:spPr>
          <a:xfrm>
            <a:off x="4696853" y="1919935"/>
            <a:ext cx="4392488" cy="4172206"/>
          </a:xfrm>
          <a:prstGeom prst="rect">
            <a:avLst/>
          </a:prstGeom>
        </p:spPr>
      </p:pic>
    </p:spTree>
    <p:extLst>
      <p:ext uri="{BB962C8B-B14F-4D97-AF65-F5344CB8AC3E}">
        <p14:creationId xmlns:p14="http://schemas.microsoft.com/office/powerpoint/2010/main" val="206609117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switchboard</a:t>
            </a:r>
          </a:p>
        </p:txBody>
      </p:sp>
      <p:sp>
        <p:nvSpPr>
          <p:cNvPr id="2" name="Rettangolo 1"/>
          <p:cNvSpPr/>
          <p:nvPr/>
        </p:nvSpPr>
        <p:spPr>
          <a:xfrm>
            <a:off x="0" y="810685"/>
            <a:ext cx="9144000" cy="880369"/>
          </a:xfrm>
          <a:prstGeom prst="rect">
            <a:avLst/>
          </a:prstGeom>
        </p:spPr>
        <p:txBody>
          <a:bodyPr wrap="square">
            <a:spAutoFit/>
          </a:bodyPr>
          <a:lstStyle/>
          <a:p>
            <a:pPr marL="342900" indent="-342900" algn="just">
              <a:lnSpc>
                <a:spcPct val="150000"/>
              </a:lnSpc>
              <a:buClr>
                <a:schemeClr val="tx2"/>
              </a:buClr>
              <a:buSzPct val="100000"/>
              <a:buFont typeface="+mj-lt"/>
              <a:buAutoNum type="arabicPeriod" startAt="2"/>
            </a:pPr>
            <a:r>
              <a:rPr lang="it-IT" altLang="it-IT" b="1" dirty="0" smtClean="0">
                <a:solidFill>
                  <a:srgbClr val="002060"/>
                </a:solidFill>
              </a:rPr>
              <a:t>AVR </a:t>
            </a:r>
            <a:r>
              <a:rPr lang="it-IT" altLang="it-IT" b="1" dirty="0">
                <a:solidFill>
                  <a:srgbClr val="002060"/>
                </a:solidFill>
              </a:rPr>
              <a:t>cabinet </a:t>
            </a:r>
            <a:r>
              <a:rPr lang="it-IT" altLang="it-IT" b="1" dirty="0" smtClean="0">
                <a:solidFill>
                  <a:srgbClr val="002060"/>
                </a:solidFill>
              </a:rPr>
              <a:t>(AUTOMATIC VOLTAGE REGULATOR): </a:t>
            </a:r>
            <a:r>
              <a:rPr lang="it-IT" altLang="it-IT" dirty="0" smtClean="0"/>
              <a:t>è </a:t>
            </a:r>
            <a:r>
              <a:rPr lang="it-IT" altLang="it-IT" dirty="0"/>
              <a:t>il cubicolo per il controllo del generatore al fine di mantenere la tensione di uscita costante</a:t>
            </a:r>
            <a:r>
              <a:rPr lang="it-IT" altLang="it-IT" dirty="0" smtClean="0"/>
              <a:t>.</a:t>
            </a:r>
            <a:endParaRPr lang="it-IT" altLang="it-IT" dirty="0"/>
          </a:p>
        </p:txBody>
      </p:sp>
      <p:pic>
        <p:nvPicPr>
          <p:cNvPr id="7" name="Immagine 6"/>
          <p:cNvPicPr>
            <a:picLocks noChangeAspect="1"/>
          </p:cNvPicPr>
          <p:nvPr/>
        </p:nvPicPr>
        <p:blipFill>
          <a:blip r:embed="rId4"/>
          <a:stretch>
            <a:fillRect/>
          </a:stretch>
        </p:blipFill>
        <p:spPr>
          <a:xfrm>
            <a:off x="611560" y="1664659"/>
            <a:ext cx="8214488" cy="5160658"/>
          </a:xfrm>
          <a:prstGeom prst="rect">
            <a:avLst/>
          </a:prstGeom>
        </p:spPr>
      </p:pic>
    </p:spTree>
    <p:extLst>
      <p:ext uri="{BB962C8B-B14F-4D97-AF65-F5344CB8AC3E}">
        <p14:creationId xmlns:p14="http://schemas.microsoft.com/office/powerpoint/2010/main" val="260669209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switchboard</a:t>
            </a:r>
          </a:p>
        </p:txBody>
      </p:sp>
      <p:sp>
        <p:nvSpPr>
          <p:cNvPr id="9" name="Rettangolo 8"/>
          <p:cNvSpPr/>
          <p:nvPr/>
        </p:nvSpPr>
        <p:spPr>
          <a:xfrm>
            <a:off x="0" y="836712"/>
            <a:ext cx="9144000" cy="923330"/>
          </a:xfrm>
          <a:prstGeom prst="rect">
            <a:avLst/>
          </a:prstGeom>
        </p:spPr>
        <p:txBody>
          <a:bodyPr wrap="square">
            <a:spAutoFit/>
          </a:bodyPr>
          <a:lstStyle/>
          <a:p>
            <a:pPr marL="342900" indent="-342900" algn="just">
              <a:lnSpc>
                <a:spcPct val="150000"/>
              </a:lnSpc>
              <a:buClr>
                <a:schemeClr val="tx2"/>
              </a:buClr>
              <a:buSzPct val="100000"/>
              <a:buFont typeface="+mj-lt"/>
              <a:buAutoNum type="arabicPeriod" startAt="3"/>
            </a:pPr>
            <a:r>
              <a:rPr lang="it-IT" altLang="it-IT" b="1" dirty="0"/>
              <a:t>Governor Control System</a:t>
            </a:r>
            <a:r>
              <a:rPr lang="it-IT" altLang="it-IT" dirty="0"/>
              <a:t>: è il cubicolo per il controllo degli </a:t>
            </a:r>
            <a:r>
              <a:rPr lang="it-IT" altLang="it-IT" dirty="0" smtClean="0"/>
              <a:t>rpm del </a:t>
            </a:r>
            <a:r>
              <a:rPr lang="it-IT" altLang="it-IT" dirty="0"/>
              <a:t>motore diesel, al fine di mantenerne costate il numero di giri, al variare del carico</a:t>
            </a:r>
            <a:r>
              <a:rPr lang="it-IT" altLang="it-IT" dirty="0" smtClean="0"/>
              <a:t>.</a:t>
            </a:r>
            <a:endParaRPr lang="it-IT" altLang="it-IT" dirty="0"/>
          </a:p>
        </p:txBody>
      </p:sp>
      <p:pic>
        <p:nvPicPr>
          <p:cNvPr id="1028" name="Picture 4" descr="Risultati immagini per dg Synchronizing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811617"/>
            <a:ext cx="6768752" cy="485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7234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switchboard</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708920"/>
            <a:ext cx="9144000"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ttangolo 1"/>
          <p:cNvSpPr/>
          <p:nvPr/>
        </p:nvSpPr>
        <p:spPr>
          <a:xfrm>
            <a:off x="0" y="836712"/>
            <a:ext cx="9144000" cy="1338828"/>
          </a:xfrm>
          <a:prstGeom prst="rect">
            <a:avLst/>
          </a:prstGeom>
        </p:spPr>
        <p:txBody>
          <a:bodyPr wrap="square">
            <a:spAutoFit/>
          </a:bodyPr>
          <a:lstStyle/>
          <a:p>
            <a:pPr algn="just">
              <a:lnSpc>
                <a:spcPct val="150000"/>
              </a:lnSpc>
            </a:pPr>
            <a:r>
              <a:rPr lang="it-IT" altLang="it-IT" b="1" i="1" dirty="0">
                <a:solidFill>
                  <a:srgbClr val="7030A0"/>
                </a:solidFill>
              </a:rPr>
              <a:t>Per motivi di sicurezza</a:t>
            </a:r>
            <a:r>
              <a:rPr lang="it-IT" altLang="it-IT" dirty="0"/>
              <a:t>, la </a:t>
            </a:r>
            <a:r>
              <a:rPr lang="it-IT" altLang="it-IT" b="1" i="1" dirty="0">
                <a:solidFill>
                  <a:srgbClr val="00B050"/>
                </a:solidFill>
              </a:rPr>
              <a:t>switchboard è in genere divisa in più parti connesse tra loro da congiuntori,</a:t>
            </a:r>
            <a:r>
              <a:rPr lang="it-IT" altLang="it-IT" dirty="0"/>
              <a:t> nel caso più semplice tutte le utenze e tutti i generatori sono collegati ad un sistema di sbarre diviso in due con un congiuntore di sbarra</a:t>
            </a:r>
          </a:p>
        </p:txBody>
      </p:sp>
    </p:spTree>
    <p:extLst>
      <p:ext uri="{BB962C8B-B14F-4D97-AF65-F5344CB8AC3E}">
        <p14:creationId xmlns:p14="http://schemas.microsoft.com/office/powerpoint/2010/main" val="129467498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switchboard</a:t>
            </a:r>
          </a:p>
        </p:txBody>
      </p:sp>
      <p:sp>
        <p:nvSpPr>
          <p:cNvPr id="2" name="Rettangolo 1"/>
          <p:cNvSpPr/>
          <p:nvPr/>
        </p:nvSpPr>
        <p:spPr>
          <a:xfrm>
            <a:off x="-11448" y="836712"/>
            <a:ext cx="9155448" cy="2169825"/>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it-IT" altLang="it-IT" dirty="0"/>
              <a:t>Come si può vedere dagli esempi di cui sopra, </a:t>
            </a:r>
            <a:r>
              <a:rPr lang="it-IT" altLang="it-IT" b="1" i="1" dirty="0">
                <a:solidFill>
                  <a:schemeClr val="accent6">
                    <a:lumMod val="75000"/>
                  </a:schemeClr>
                </a:solidFill>
              </a:rPr>
              <a:t>per motivi di sicurezza e operatività della nave i carichi connessi alla switchboard sono distribuiti per importanza su più sbarre</a:t>
            </a:r>
            <a:r>
              <a:rPr lang="it-IT" altLang="it-IT" b="1" i="1" dirty="0" smtClean="0">
                <a:solidFill>
                  <a:schemeClr val="accent6">
                    <a:lumMod val="75000"/>
                  </a:schemeClr>
                </a:solidFill>
              </a:rPr>
              <a:t>, </a:t>
            </a:r>
            <a:r>
              <a:rPr lang="it-IT" altLang="it-IT" dirty="0" smtClean="0"/>
              <a:t>ad </a:t>
            </a:r>
            <a:r>
              <a:rPr lang="it-IT" altLang="it-IT" dirty="0"/>
              <a:t>esempio i thrusters sono connessi e distribuiti su più sbarre, come anche i generatori, i compressori dell’aria condizionata, i trasformatori di macchina e dell’hotel, i breaker della propulsione</a:t>
            </a:r>
            <a:r>
              <a:rPr lang="it-IT" altLang="it-IT" dirty="0" smtClean="0"/>
              <a:t>.</a:t>
            </a:r>
            <a:endParaRPr lang="it-IT" altLang="it-IT" dirty="0"/>
          </a:p>
        </p:txBody>
      </p:sp>
      <mc:AlternateContent xmlns:mc="http://schemas.openxmlformats.org/markup-compatibility/2006" xmlns:a14="http://schemas.microsoft.com/office/drawing/2010/main">
        <mc:Choice Requires="a14">
          <p:sp>
            <p:nvSpPr>
              <p:cNvPr id="3" name="Rettangolo 2"/>
              <p:cNvSpPr/>
              <p:nvPr/>
            </p:nvSpPr>
            <p:spPr>
              <a:xfrm>
                <a:off x="0" y="3075925"/>
                <a:ext cx="4223408" cy="2585323"/>
              </a:xfrm>
              <a:prstGeom prst="rect">
                <a:avLst/>
              </a:prstGeom>
            </p:spPr>
            <p:txBody>
              <a:bodyPr wrap="square">
                <a:spAutoFit/>
              </a:bodyPr>
              <a:lstStyle/>
              <a:p>
                <a:pPr algn="just">
                  <a:lnSpc>
                    <a:spcPct val="150000"/>
                  </a:lnSpc>
                </a:pPr>
                <a:r>
                  <a:rPr lang="it-IT" altLang="it-IT" dirty="0" smtClean="0"/>
                  <a:t>Questo perché nel caso in cui una sbarra a </a:t>
                </a:r>
                <a14:m>
                  <m:oMath xmlns:m="http://schemas.openxmlformats.org/officeDocument/2006/math">
                    <m:r>
                      <a:rPr lang="it-IT" altLang="it-IT" b="1" i="1" dirty="0" smtClean="0">
                        <a:latin typeface="Cambria Math" panose="02040503050406030204" pitchFamily="18" charset="0"/>
                      </a:rPr>
                      <m:t>𝟔</m:t>
                    </m:r>
                    <m:r>
                      <a:rPr lang="it-IT" altLang="it-IT" b="1" i="1" dirty="0" smtClean="0">
                        <a:latin typeface="Cambria Math" panose="02040503050406030204" pitchFamily="18" charset="0"/>
                      </a:rPr>
                      <m:t>,</m:t>
                    </m:r>
                    <m:r>
                      <a:rPr lang="it-IT" altLang="it-IT" b="1" i="1" dirty="0" smtClean="0">
                        <a:latin typeface="Cambria Math" panose="02040503050406030204" pitchFamily="18" charset="0"/>
                      </a:rPr>
                      <m:t>𝟔</m:t>
                    </m:r>
                    <m:r>
                      <a:rPr lang="it-IT" altLang="it-IT" b="1" i="1" dirty="0" smtClean="0">
                        <a:latin typeface="Cambria Math" panose="02040503050406030204" pitchFamily="18" charset="0"/>
                      </a:rPr>
                      <m:t> </m:t>
                    </m:r>
                    <m:r>
                      <a:rPr lang="it-IT" altLang="it-IT" b="1" i="1" dirty="0" err="1">
                        <a:latin typeface="Cambria Math" panose="02040503050406030204" pitchFamily="18" charset="0"/>
                      </a:rPr>
                      <m:t>𝒌𝑽</m:t>
                    </m:r>
                    <m:r>
                      <a:rPr lang="it-IT" altLang="it-IT" b="1" i="1" dirty="0" smtClean="0">
                        <a:latin typeface="Cambria Math" panose="02040503050406030204" pitchFamily="18" charset="0"/>
                      </a:rPr>
                      <m:t> </m:t>
                    </m:r>
                  </m:oMath>
                </a14:m>
                <a:r>
                  <a:rPr lang="it-IT" altLang="it-IT" dirty="0" smtClean="0"/>
                  <a:t>è </a:t>
                </a:r>
                <a:r>
                  <a:rPr lang="it-IT" altLang="it-IT" dirty="0"/>
                  <a:t>fuori servizio, per esempio per un guasto verso terra, solo alcuni carichi e alcuni generatori saranno inutilizzabili, mentre il resto della nave è ancora operativa.</a:t>
                </a:r>
              </a:p>
            </p:txBody>
          </p:sp>
        </mc:Choice>
        <mc:Fallback xmlns="">
          <p:sp>
            <p:nvSpPr>
              <p:cNvPr id="3" name="Rettangolo 2"/>
              <p:cNvSpPr>
                <a:spLocks noRot="1" noChangeAspect="1" noMove="1" noResize="1" noEditPoints="1" noAdjustHandles="1" noChangeArrowheads="1" noChangeShapeType="1" noTextEdit="1"/>
              </p:cNvSpPr>
              <p:nvPr/>
            </p:nvSpPr>
            <p:spPr>
              <a:xfrm>
                <a:off x="0" y="3075925"/>
                <a:ext cx="4223408" cy="2585323"/>
              </a:xfrm>
              <a:prstGeom prst="rect">
                <a:avLst/>
              </a:prstGeom>
              <a:blipFill>
                <a:blip r:embed="rId4"/>
                <a:stretch>
                  <a:fillRect l="-1154" r="-1154" b="-1179"/>
                </a:stretch>
              </a:blipFill>
            </p:spPr>
            <p:txBody>
              <a:bodyPr/>
              <a:lstStyle/>
              <a:p>
                <a:r>
                  <a:rPr lang="it-IT">
                    <a:noFill/>
                  </a:rPr>
                  <a:t> </a:t>
                </a:r>
              </a:p>
            </p:txBody>
          </p:sp>
        </mc:Fallback>
      </mc:AlternateContent>
      <p:pic>
        <p:nvPicPr>
          <p:cNvPr id="4" name="Immagine 3"/>
          <p:cNvPicPr>
            <a:picLocks noChangeAspect="1"/>
          </p:cNvPicPr>
          <p:nvPr/>
        </p:nvPicPr>
        <p:blipFill>
          <a:blip r:embed="rId5"/>
          <a:stretch>
            <a:fillRect/>
          </a:stretch>
        </p:blipFill>
        <p:spPr>
          <a:xfrm>
            <a:off x="4355976" y="2995064"/>
            <a:ext cx="4707038" cy="3530279"/>
          </a:xfrm>
          <a:prstGeom prst="rect">
            <a:avLst/>
          </a:prstGeom>
        </p:spPr>
      </p:pic>
    </p:spTree>
    <p:extLst>
      <p:ext uri="{BB962C8B-B14F-4D97-AF65-F5344CB8AC3E}">
        <p14:creationId xmlns:p14="http://schemas.microsoft.com/office/powerpoint/2010/main" val="395165139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switchboard</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3" y="1677869"/>
            <a:ext cx="4176465" cy="4741170"/>
          </a:xfrm>
          <a:prstGeom prst="rect">
            <a:avLst/>
          </a:prstGeom>
          <a:ln/>
          <a:extLst/>
        </p:spPr>
        <p:style>
          <a:lnRef idx="2">
            <a:schemeClr val="dk1"/>
          </a:lnRef>
          <a:fillRef idx="1">
            <a:schemeClr val="lt1"/>
          </a:fillRef>
          <a:effectRef idx="0">
            <a:schemeClr val="dk1"/>
          </a:effectRef>
          <a:fontRef idx="minor">
            <a:schemeClr val="dk1"/>
          </a:fontRef>
        </p:style>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5" y="1675310"/>
            <a:ext cx="4176465" cy="4708560"/>
          </a:xfrm>
          <a:prstGeom prst="rect">
            <a:avLst/>
          </a:prstGeom>
          <a:ln/>
          <a:extLst/>
        </p:spPr>
        <p:style>
          <a:lnRef idx="2">
            <a:schemeClr val="dk1"/>
          </a:lnRef>
          <a:fillRef idx="1">
            <a:schemeClr val="lt1"/>
          </a:fillRef>
          <a:effectRef idx="0">
            <a:schemeClr val="dk1"/>
          </a:effectRef>
          <a:fontRef idx="minor">
            <a:schemeClr val="dk1"/>
          </a:fontRef>
        </p:style>
      </p:pic>
      <p:sp>
        <p:nvSpPr>
          <p:cNvPr id="2" name="Rettangolo 1"/>
          <p:cNvSpPr/>
          <p:nvPr/>
        </p:nvSpPr>
        <p:spPr>
          <a:xfrm>
            <a:off x="0" y="832937"/>
            <a:ext cx="9144000" cy="507831"/>
          </a:xfrm>
          <a:prstGeom prst="rect">
            <a:avLst/>
          </a:prstGeom>
        </p:spPr>
        <p:txBody>
          <a:bodyPr wrap="square">
            <a:spAutoFit/>
          </a:bodyPr>
          <a:lstStyle/>
          <a:p>
            <a:pPr algn="just">
              <a:lnSpc>
                <a:spcPct val="150000"/>
              </a:lnSpc>
            </a:pPr>
            <a:r>
              <a:rPr lang="it-IT" altLang="it-IT" dirty="0">
                <a:solidFill>
                  <a:srgbClr val="000000"/>
                </a:solidFill>
                <a:latin typeface="+mj-lt"/>
              </a:rPr>
              <a:t>Qui di seguito sono rappresentate alcuni tipi di distribuzione delle sbarre </a:t>
            </a:r>
            <a:r>
              <a:rPr lang="it-IT" altLang="it-IT" dirty="0">
                <a:latin typeface="+mj-lt"/>
              </a:rPr>
              <a:t>con</a:t>
            </a:r>
            <a:r>
              <a:rPr lang="it-IT" altLang="it-IT" dirty="0">
                <a:solidFill>
                  <a:srgbClr val="000000"/>
                </a:solidFill>
                <a:latin typeface="+mj-lt"/>
              </a:rPr>
              <a:t> relativo breaker.</a:t>
            </a:r>
          </a:p>
        </p:txBody>
      </p:sp>
    </p:spTree>
    <p:extLst>
      <p:ext uri="{BB962C8B-B14F-4D97-AF65-F5344CB8AC3E}">
        <p14:creationId xmlns:p14="http://schemas.microsoft.com/office/powerpoint/2010/main" val="2034342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18496" y="817806"/>
            <a:ext cx="8725504" cy="5755422"/>
          </a:xfrm>
          <a:prstGeom prst="rect">
            <a:avLst/>
          </a:prstGeom>
        </p:spPr>
        <p:txBody>
          <a:bodyPr wrap="square">
            <a:spAutoFit/>
          </a:bodyPr>
          <a:lstStyle/>
          <a:p>
            <a:pPr marL="285750" indent="-285750" algn="just">
              <a:buFont typeface="Wingdings" pitchFamily="2" charset="2"/>
              <a:buChar char="Ø"/>
            </a:pPr>
            <a:r>
              <a:rPr lang="it-IT" sz="1600" dirty="0"/>
              <a:t>Operare correttamente sui sistemi di interblocco </a:t>
            </a:r>
            <a:r>
              <a:rPr lang="it-IT" sz="1600" dirty="0" smtClean="0"/>
              <a:t>dei dispositivi </a:t>
            </a:r>
            <a:r>
              <a:rPr lang="it-IT" sz="1600" dirty="0"/>
              <a:t>in alta tensione, quali chiavi </a:t>
            </a:r>
            <a:r>
              <a:rPr lang="it-IT" sz="1600" dirty="0" smtClean="0"/>
              <a:t>di sicurezza sugli interruttori </a:t>
            </a:r>
            <a:r>
              <a:rPr lang="it-IT" sz="1600" dirty="0"/>
              <a:t>e serrature dei quadri elettrici munite </a:t>
            </a:r>
            <a:r>
              <a:rPr lang="it-IT" sz="1600" dirty="0" smtClean="0"/>
              <a:t>di sistema </a:t>
            </a:r>
            <a:r>
              <a:rPr lang="it-IT" sz="1600" dirty="0"/>
              <a:t>di interblocco se il quadro è in tensione</a:t>
            </a:r>
            <a:r>
              <a:rPr lang="it-IT" sz="1600" dirty="0" smtClean="0"/>
              <a:t>;</a:t>
            </a:r>
          </a:p>
          <a:p>
            <a:pPr marL="285750" indent="-285750" algn="just">
              <a:buFont typeface="Wingdings" pitchFamily="2" charset="2"/>
              <a:buChar char="Ø"/>
            </a:pPr>
            <a:r>
              <a:rPr lang="it-IT" sz="1600" dirty="0"/>
              <a:t>Analizzare il sistema di protezione della </a:t>
            </a:r>
            <a:r>
              <a:rPr lang="it-IT" sz="1600" dirty="0" smtClean="0"/>
              <a:t>distribuzione dell’energia </a:t>
            </a:r>
            <a:r>
              <a:rPr lang="it-IT" sz="1600" dirty="0"/>
              <a:t>elettrica ad alta tensione con </a:t>
            </a:r>
            <a:r>
              <a:rPr lang="it-IT" sz="1600" dirty="0" smtClean="0"/>
              <a:t>riferimento specifico </a:t>
            </a:r>
            <a:r>
              <a:rPr lang="it-IT" sz="1600" dirty="0"/>
              <a:t>a:</a:t>
            </a:r>
          </a:p>
          <a:p>
            <a:pPr marL="742950" lvl="1" indent="-285750" algn="just">
              <a:buFont typeface="Wingdings" panose="05000000000000000000" pitchFamily="2" charset="2"/>
              <a:buChar char="§"/>
            </a:pPr>
            <a:r>
              <a:rPr lang="it-IT" sz="1600" dirty="0" smtClean="0"/>
              <a:t>Ruolo </a:t>
            </a:r>
            <a:r>
              <a:rPr lang="it-IT" sz="1600" dirty="0"/>
              <a:t>e scopo dei sistemi di protezione;</a:t>
            </a:r>
          </a:p>
          <a:p>
            <a:pPr marL="742950" lvl="1" indent="-285750" algn="just">
              <a:buFont typeface="Wingdings" panose="05000000000000000000" pitchFamily="2" charset="2"/>
              <a:buChar char="§"/>
            </a:pPr>
            <a:r>
              <a:rPr lang="it-IT" sz="1600" dirty="0" smtClean="0"/>
              <a:t>intervento </a:t>
            </a:r>
            <a:r>
              <a:rPr lang="it-IT" sz="1600" dirty="0"/>
              <a:t>coordinato e selettivo di dispositivi </a:t>
            </a:r>
            <a:r>
              <a:rPr lang="it-IT" sz="1600" dirty="0" smtClean="0"/>
              <a:t>di protezione </a:t>
            </a:r>
            <a:r>
              <a:rPr lang="it-IT" sz="1600" dirty="0"/>
              <a:t>contro le sovracorrenti;</a:t>
            </a:r>
          </a:p>
          <a:p>
            <a:pPr marL="742950" lvl="1" indent="-285750" algn="just">
              <a:buFont typeface="Wingdings" panose="05000000000000000000" pitchFamily="2" charset="2"/>
              <a:buChar char="§"/>
            </a:pPr>
            <a:r>
              <a:rPr lang="it-IT" sz="1600" dirty="0" smtClean="0"/>
              <a:t>Dispositivi </a:t>
            </a:r>
            <a:r>
              <a:rPr lang="it-IT" sz="1600" dirty="0"/>
              <a:t>di protezione;</a:t>
            </a:r>
          </a:p>
          <a:p>
            <a:pPr marL="742950" lvl="1" indent="-285750" algn="just">
              <a:buFont typeface="Wingdings" panose="05000000000000000000" pitchFamily="2" charset="2"/>
              <a:buChar char="§"/>
            </a:pPr>
            <a:r>
              <a:rPr lang="it-IT" sz="1600" dirty="0" smtClean="0"/>
              <a:t>Protezione </a:t>
            </a:r>
            <a:r>
              <a:rPr lang="it-IT" sz="1600" dirty="0"/>
              <a:t>degli alimentatori;</a:t>
            </a:r>
          </a:p>
          <a:p>
            <a:pPr marL="742950" lvl="1" indent="-285750" algn="just">
              <a:buFont typeface="Wingdings" panose="05000000000000000000" pitchFamily="2" charset="2"/>
              <a:buChar char="§"/>
            </a:pPr>
            <a:r>
              <a:rPr lang="it-IT" sz="1600" dirty="0" smtClean="0"/>
              <a:t>Protezione </a:t>
            </a:r>
            <a:r>
              <a:rPr lang="it-IT" sz="1600" dirty="0"/>
              <a:t>dei trasformatori;</a:t>
            </a:r>
          </a:p>
          <a:p>
            <a:pPr marL="742950" lvl="1" indent="-285750" algn="just">
              <a:buFont typeface="Wingdings" panose="05000000000000000000" pitchFamily="2" charset="2"/>
              <a:buChar char="§"/>
            </a:pPr>
            <a:r>
              <a:rPr lang="it-IT" sz="1600" dirty="0" smtClean="0"/>
              <a:t>Protezione </a:t>
            </a:r>
            <a:r>
              <a:rPr lang="it-IT" sz="1600" dirty="0"/>
              <a:t>delle macchine elettriche;</a:t>
            </a:r>
          </a:p>
          <a:p>
            <a:pPr marL="742950" lvl="1" indent="-285750" algn="just">
              <a:buFont typeface="Wingdings" panose="05000000000000000000" pitchFamily="2" charset="2"/>
              <a:buChar char="§"/>
            </a:pPr>
            <a:r>
              <a:rPr lang="it-IT" sz="1600" dirty="0" smtClean="0"/>
              <a:t>Generatore </a:t>
            </a:r>
            <a:r>
              <a:rPr lang="it-IT" sz="1600" dirty="0"/>
              <a:t>di emergenza</a:t>
            </a:r>
            <a:r>
              <a:rPr lang="it-IT" sz="1600" dirty="0" smtClean="0"/>
              <a:t>.</a:t>
            </a:r>
          </a:p>
          <a:p>
            <a:pPr marL="285750" indent="-285750" algn="just">
              <a:buFont typeface="Wingdings" pitchFamily="2" charset="2"/>
              <a:buChar char="Ø"/>
            </a:pPr>
            <a:r>
              <a:rPr lang="it-IT" sz="1600" dirty="0"/>
              <a:t>Descrivere il Sistema di Gestione Elettrica (PMS </a:t>
            </a:r>
            <a:r>
              <a:rPr lang="it-IT" sz="1600" i="1" dirty="0" smtClean="0"/>
              <a:t>– Power</a:t>
            </a:r>
            <a:r>
              <a:rPr lang="it-IT" sz="1600" i="1" dirty="0"/>
              <a:t> </a:t>
            </a:r>
            <a:r>
              <a:rPr lang="it-IT" sz="1600" i="1" dirty="0" smtClean="0"/>
              <a:t>Management </a:t>
            </a:r>
            <a:r>
              <a:rPr lang="it-IT" sz="1600" i="1" dirty="0"/>
              <a:t>System</a:t>
            </a:r>
            <a:r>
              <a:rPr lang="it-IT" sz="1600" dirty="0"/>
              <a:t>) per quanto attiene </a:t>
            </a:r>
            <a:r>
              <a:rPr lang="it-IT" sz="1600" dirty="0" smtClean="0"/>
              <a:t>la sincronizzazione </a:t>
            </a:r>
            <a:r>
              <a:rPr lang="it-IT" sz="1600" dirty="0"/>
              <a:t>ed il controllo dei generatori</a:t>
            </a:r>
            <a:r>
              <a:rPr lang="it-IT" sz="1600" dirty="0" smtClean="0"/>
              <a:t>;</a:t>
            </a:r>
          </a:p>
          <a:p>
            <a:pPr marL="285750" indent="-285750" algn="just">
              <a:buFont typeface="Wingdings" pitchFamily="2" charset="2"/>
              <a:buChar char="Ø"/>
            </a:pPr>
            <a:r>
              <a:rPr lang="it-IT" sz="1600" dirty="0"/>
              <a:t>Descrivere correttamente le operazioni del sistema </a:t>
            </a:r>
            <a:r>
              <a:rPr lang="it-IT" sz="1600" dirty="0" smtClean="0"/>
              <a:t>di gestione </a:t>
            </a:r>
            <a:r>
              <a:rPr lang="it-IT" sz="1600" dirty="0"/>
              <a:t>dell’ alimentazione elettrica sia in situazioni </a:t>
            </a:r>
            <a:r>
              <a:rPr lang="it-IT" sz="1600" dirty="0" smtClean="0"/>
              <a:t>di normale </a:t>
            </a:r>
            <a:r>
              <a:rPr lang="it-IT" sz="1600" dirty="0"/>
              <a:t>esercizio che in situazioni di guasto inclusi i </a:t>
            </a:r>
            <a:r>
              <a:rPr lang="it-IT" sz="1600" dirty="0" smtClean="0"/>
              <a:t>casi di </a:t>
            </a:r>
            <a:r>
              <a:rPr lang="it-IT" sz="1600" dirty="0"/>
              <a:t>“Crash Stop” </a:t>
            </a:r>
            <a:r>
              <a:rPr lang="it-IT" sz="1600" dirty="0" smtClean="0"/>
              <a:t>(tutto avanti-tutto addietro) </a:t>
            </a:r>
            <a:r>
              <a:rPr lang="it-IT" sz="1600" dirty="0"/>
              <a:t>dei motori elettrici </a:t>
            </a:r>
            <a:r>
              <a:rPr lang="it-IT" sz="1600" dirty="0" smtClean="0"/>
              <a:t>di propulsione </a:t>
            </a:r>
            <a:r>
              <a:rPr lang="it-IT" sz="1600" dirty="0"/>
              <a:t>e le azioni da intraprendere durante </a:t>
            </a:r>
            <a:r>
              <a:rPr lang="it-IT" sz="1600" dirty="0" smtClean="0"/>
              <a:t>la perdita </a:t>
            </a:r>
            <a:r>
              <a:rPr lang="it-IT" sz="1600" dirty="0"/>
              <a:t>di controllo del sistema di gestione dell’ </a:t>
            </a:r>
            <a:r>
              <a:rPr lang="it-IT" sz="1600" dirty="0" smtClean="0"/>
              <a:t>impianto ad </a:t>
            </a:r>
            <a:r>
              <a:rPr lang="it-IT" sz="1600" dirty="0"/>
              <a:t>alta tensione</a:t>
            </a:r>
            <a:r>
              <a:rPr lang="it-IT" sz="1600" dirty="0" smtClean="0"/>
              <a:t>;</a:t>
            </a:r>
          </a:p>
          <a:p>
            <a:pPr marL="285750" indent="-285750" algn="just">
              <a:buFont typeface="Wingdings" pitchFamily="2" charset="2"/>
              <a:buChar char="Ø"/>
            </a:pPr>
            <a:r>
              <a:rPr lang="it-IT" sz="1600" dirty="0"/>
              <a:t>Eseguire correttamente le procedure di isolamento e </a:t>
            </a:r>
            <a:r>
              <a:rPr lang="it-IT" sz="1600" dirty="0" smtClean="0"/>
              <a:t>di messa </a:t>
            </a:r>
            <a:r>
              <a:rPr lang="it-IT" sz="1600" dirty="0"/>
              <a:t>a terra degli equipaggiamenti ad alta tensione</a:t>
            </a:r>
            <a:r>
              <a:rPr lang="it-IT" sz="1600" dirty="0" smtClean="0"/>
              <a:t>;</a:t>
            </a:r>
          </a:p>
          <a:p>
            <a:pPr marL="285750" indent="-285750" algn="just">
              <a:buFont typeface="Wingdings" pitchFamily="2" charset="2"/>
              <a:buChar char="Ø"/>
            </a:pPr>
            <a:r>
              <a:rPr lang="it-IT" sz="1600" dirty="0"/>
              <a:t>Effettuare la manutenzione pratica sui dispositivi ad </a:t>
            </a:r>
            <a:r>
              <a:rPr lang="it-IT" sz="1600" dirty="0" smtClean="0"/>
              <a:t>alta tensione </a:t>
            </a:r>
            <a:r>
              <a:rPr lang="it-IT" sz="1600" dirty="0"/>
              <a:t>con riferimento specifico a:</a:t>
            </a:r>
          </a:p>
          <a:p>
            <a:pPr marL="742950" lvl="1" indent="-285750" algn="just">
              <a:buFont typeface="Wingdings" panose="05000000000000000000" pitchFamily="2" charset="2"/>
              <a:buChar char="§"/>
            </a:pPr>
            <a:r>
              <a:rPr lang="it-IT" sz="1600" dirty="0" smtClean="0"/>
              <a:t>Controllo </a:t>
            </a:r>
            <a:r>
              <a:rPr lang="it-IT" sz="1600" dirty="0"/>
              <a:t>delle funzionalità degli interruttori ;</a:t>
            </a:r>
          </a:p>
          <a:p>
            <a:pPr marL="742950" lvl="1" indent="-285750" algn="just">
              <a:buFont typeface="Wingdings" panose="05000000000000000000" pitchFamily="2" charset="2"/>
              <a:buChar char="§"/>
            </a:pPr>
            <a:r>
              <a:rPr lang="it-IT" sz="1600" dirty="0" smtClean="0"/>
              <a:t>Controllo </a:t>
            </a:r>
            <a:r>
              <a:rPr lang="it-IT" sz="1600" dirty="0"/>
              <a:t>dell’indice di polarizzazione </a:t>
            </a:r>
            <a:r>
              <a:rPr lang="it-IT" sz="1600" dirty="0" smtClean="0"/>
              <a:t>nei trasformatori </a:t>
            </a:r>
            <a:r>
              <a:rPr lang="it-IT" sz="1600" dirty="0"/>
              <a:t>di alta tensione</a:t>
            </a:r>
            <a:r>
              <a:rPr lang="it-IT" sz="1600" dirty="0" smtClean="0"/>
              <a:t>;</a:t>
            </a:r>
          </a:p>
        </p:txBody>
      </p:sp>
      <p:sp>
        <p:nvSpPr>
          <p:cNvPr id="7" name="CasellaDiTesto 6"/>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Contenuti Corso </a:t>
            </a:r>
          </a:p>
        </p:txBody>
      </p:sp>
      <p:pic>
        <p:nvPicPr>
          <p:cNvPr id="5" name="Immagine 4"/>
          <p:cNvPicPr>
            <a:picLocks noChangeAspect="1"/>
          </p:cNvPicPr>
          <p:nvPr/>
        </p:nvPicPr>
        <p:blipFill>
          <a:blip r:embed="rId3"/>
          <a:stretch>
            <a:fillRect/>
          </a:stretch>
        </p:blipFill>
        <p:spPr>
          <a:xfrm>
            <a:off x="130841" y="67694"/>
            <a:ext cx="619159" cy="742991"/>
          </a:xfrm>
          <a:prstGeom prst="rect">
            <a:avLst/>
          </a:prstGeom>
        </p:spPr>
      </p:pic>
    </p:spTree>
    <p:extLst>
      <p:ext uri="{BB962C8B-B14F-4D97-AF65-F5344CB8AC3E}">
        <p14:creationId xmlns:p14="http://schemas.microsoft.com/office/powerpoint/2010/main" val="153329901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switchboard</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062" y="1340768"/>
            <a:ext cx="4905875" cy="5435873"/>
          </a:xfrm>
          <a:prstGeom prst="rect">
            <a:avLst/>
          </a:prstGeom>
          <a:ln/>
          <a:extLst/>
        </p:spPr>
        <p:style>
          <a:lnRef idx="2">
            <a:schemeClr val="dk1"/>
          </a:lnRef>
          <a:fillRef idx="1">
            <a:schemeClr val="lt1"/>
          </a:fillRef>
          <a:effectRef idx="0">
            <a:schemeClr val="dk1"/>
          </a:effectRef>
          <a:fontRef idx="minor">
            <a:schemeClr val="dk1"/>
          </a:fontRef>
        </p:style>
      </p:pic>
      <p:sp>
        <p:nvSpPr>
          <p:cNvPr id="2" name="Rettangolo 1"/>
          <p:cNvSpPr/>
          <p:nvPr/>
        </p:nvSpPr>
        <p:spPr>
          <a:xfrm>
            <a:off x="0" y="810685"/>
            <a:ext cx="9144000" cy="464871"/>
          </a:xfrm>
          <a:prstGeom prst="rect">
            <a:avLst/>
          </a:prstGeom>
        </p:spPr>
        <p:txBody>
          <a:bodyPr wrap="square">
            <a:spAutoFit/>
          </a:bodyPr>
          <a:lstStyle/>
          <a:p>
            <a:pPr algn="just">
              <a:lnSpc>
                <a:spcPct val="150000"/>
              </a:lnSpc>
            </a:pPr>
            <a:r>
              <a:rPr lang="it-IT" altLang="it-IT" dirty="0"/>
              <a:t>Qui di seguito sono rappresentate alcuni tipi di distribuzione delle sbarre con relativo breaker.</a:t>
            </a:r>
          </a:p>
        </p:txBody>
      </p:sp>
    </p:spTree>
    <p:extLst>
      <p:ext uri="{BB962C8B-B14F-4D97-AF65-F5344CB8AC3E}">
        <p14:creationId xmlns:p14="http://schemas.microsoft.com/office/powerpoint/2010/main" val="232473638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switchboard</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191" y="1096739"/>
            <a:ext cx="353429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ttangolo 1"/>
          <p:cNvSpPr/>
          <p:nvPr/>
        </p:nvSpPr>
        <p:spPr>
          <a:xfrm>
            <a:off x="-1" y="908720"/>
            <a:ext cx="4572001" cy="5493812"/>
          </a:xfrm>
          <a:prstGeom prst="rect">
            <a:avLst/>
          </a:prstGeom>
        </p:spPr>
        <p:txBody>
          <a:bodyPr>
            <a:spAutoFit/>
          </a:bodyPr>
          <a:lstStyle/>
          <a:p>
            <a:pPr algn="just">
              <a:lnSpc>
                <a:spcPct val="150000"/>
              </a:lnSpc>
            </a:pPr>
            <a:r>
              <a:rPr lang="it-IT" altLang="it-IT" dirty="0"/>
              <a:t>Esaminando i </a:t>
            </a:r>
            <a:r>
              <a:rPr lang="it-IT" altLang="it-IT" b="1" dirty="0" smtClean="0">
                <a:solidFill>
                  <a:srgbClr val="FF0000"/>
                </a:solidFill>
              </a:rPr>
              <a:t>CUBICOLI</a:t>
            </a:r>
            <a:r>
              <a:rPr lang="it-IT" altLang="it-IT" dirty="0" smtClean="0"/>
              <a:t> </a:t>
            </a:r>
            <a:r>
              <a:rPr lang="it-IT" altLang="it-IT" dirty="0"/>
              <a:t>di una switchboard, si nota che ognuno di loro è dotato di una parte ad alta tensione ed un vano secondario di bassa tensione in cui sono presenti tutti quei circuiti necessari al controllo, monitoraggio del breaker stesso.</a:t>
            </a:r>
          </a:p>
          <a:p>
            <a:pPr algn="just">
              <a:lnSpc>
                <a:spcPct val="150000"/>
              </a:lnSpc>
            </a:pPr>
            <a:r>
              <a:rPr lang="it-IT" altLang="it-IT" dirty="0"/>
              <a:t>In questo vano è generalmente ubicato anche il relè di protezione, ed i comandi manuali per eseguire azioni da locale (apertura, chiusura, del breaker), prendere visione della lista degli allarmi, e soprattutto la gestione delle chiavi di interblocco, per operazioni di isolamento dello specifico cubicolo o sistema di sbarre.</a:t>
            </a:r>
          </a:p>
        </p:txBody>
      </p:sp>
    </p:spTree>
    <p:extLst>
      <p:ext uri="{BB962C8B-B14F-4D97-AF65-F5344CB8AC3E}">
        <p14:creationId xmlns:p14="http://schemas.microsoft.com/office/powerpoint/2010/main" val="243794280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La switchboard</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810684"/>
            <a:ext cx="3648075" cy="585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ttangolo 1"/>
          <p:cNvSpPr/>
          <p:nvPr/>
        </p:nvSpPr>
        <p:spPr>
          <a:xfrm>
            <a:off x="0" y="836712"/>
            <a:ext cx="4572000" cy="3373359"/>
          </a:xfrm>
          <a:prstGeom prst="rect">
            <a:avLst/>
          </a:prstGeom>
        </p:spPr>
        <p:txBody>
          <a:bodyPr>
            <a:spAutoFit/>
          </a:bodyPr>
          <a:lstStyle/>
          <a:p>
            <a:pPr algn="just">
              <a:lnSpc>
                <a:spcPct val="150000"/>
              </a:lnSpc>
            </a:pPr>
            <a:r>
              <a:rPr lang="it-IT" altLang="it-IT" dirty="0"/>
              <a:t>Altro elemento essenziale nella switchboard sono i pannelli per la sincronizzazione dei vari generatori, il quale si rende necessario per consentire la chiusura di tutti quegli interruttori i quali mettono in parallelo diversi sistemi già alimentati, per esempio i Generatori, i congiuntori, e gli </a:t>
            </a:r>
            <a:r>
              <a:rPr lang="it-IT" altLang="it-IT" dirty="0" smtClean="0">
                <a:solidFill>
                  <a:srgbClr val="FF0000"/>
                </a:solidFill>
              </a:rPr>
              <a:t>INTERCONNETTORI</a:t>
            </a:r>
            <a:r>
              <a:rPr lang="it-IT" altLang="it-IT" dirty="0" smtClean="0"/>
              <a:t>.</a:t>
            </a:r>
            <a:endParaRPr lang="it-IT" altLang="it-IT" dirty="0"/>
          </a:p>
        </p:txBody>
      </p:sp>
    </p:spTree>
    <p:extLst>
      <p:ext uri="{BB962C8B-B14F-4D97-AF65-F5344CB8AC3E}">
        <p14:creationId xmlns:p14="http://schemas.microsoft.com/office/powerpoint/2010/main" val="233793603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Operare correttamente sui sistemi di interblocco dei dispositivi in alta tensione</a:t>
            </a:r>
          </a:p>
        </p:txBody>
      </p:sp>
      <p:sp>
        <p:nvSpPr>
          <p:cNvPr id="2" name="Rettangolo 1"/>
          <p:cNvSpPr/>
          <p:nvPr/>
        </p:nvSpPr>
        <p:spPr>
          <a:xfrm>
            <a:off x="-11469" y="1059701"/>
            <a:ext cx="9155469" cy="2585323"/>
          </a:xfrm>
          <a:prstGeom prst="rect">
            <a:avLst/>
          </a:prstGeom>
        </p:spPr>
        <p:txBody>
          <a:bodyPr wrap="square">
            <a:spAutoFit/>
          </a:bodyPr>
          <a:lstStyle/>
          <a:p>
            <a:pPr algn="just">
              <a:lnSpc>
                <a:spcPct val="150000"/>
              </a:lnSpc>
            </a:pPr>
            <a:r>
              <a:rPr lang="it-IT" altLang="it-IT" dirty="0">
                <a:solidFill>
                  <a:srgbClr val="000000"/>
                </a:solidFill>
              </a:rPr>
              <a:t>Al fine di garantire la sicurezza degli operatori che si apprestano ad eseguire la manutenzione sugli impianti, opportuni sistemi di interblocchi con chiavi, vengono messi in pratica.</a:t>
            </a:r>
          </a:p>
          <a:p>
            <a:pPr algn="just">
              <a:lnSpc>
                <a:spcPct val="150000"/>
              </a:lnSpc>
            </a:pPr>
            <a:r>
              <a:rPr lang="it-IT" altLang="it-IT" dirty="0">
                <a:solidFill>
                  <a:srgbClr val="000000"/>
                </a:solidFill>
              </a:rPr>
              <a:t>Il sistema di interblocco con chiavi è tale da guidare l’operatore nella procedura </a:t>
            </a:r>
            <a:r>
              <a:rPr lang="it-IT" altLang="it-IT" dirty="0" smtClean="0">
                <a:solidFill>
                  <a:srgbClr val="000000"/>
                </a:solidFill>
              </a:rPr>
              <a:t>di </a:t>
            </a:r>
            <a:r>
              <a:rPr lang="it-IT" altLang="it-IT" dirty="0">
                <a:solidFill>
                  <a:srgbClr val="000000"/>
                </a:solidFill>
              </a:rPr>
              <a:t>disconnessione e separazione delle parti di impianti da </a:t>
            </a:r>
            <a:r>
              <a:rPr lang="it-IT" altLang="it-IT" dirty="0" smtClean="0">
                <a:solidFill>
                  <a:srgbClr val="000000"/>
                </a:solidFill>
              </a:rPr>
              <a:t>manutenzionare  </a:t>
            </a:r>
            <a:r>
              <a:rPr lang="it-IT" altLang="it-IT" dirty="0">
                <a:solidFill>
                  <a:srgbClr val="000000"/>
                </a:solidFill>
              </a:rPr>
              <a:t>scongiurando il rischio di errori più o meno gravi che possono compromettere la salute dell’operatore stesso e l’integrità </a:t>
            </a:r>
            <a:r>
              <a:rPr lang="it-IT" altLang="it-IT" dirty="0" smtClean="0">
                <a:solidFill>
                  <a:srgbClr val="000000"/>
                </a:solidFill>
              </a:rPr>
              <a:t>dell’impianto.</a:t>
            </a:r>
            <a:endParaRPr lang="it-IT" altLang="it-IT" dirty="0">
              <a:solidFill>
                <a:srgbClr val="000000"/>
              </a:solidFill>
            </a:endParaRPr>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630" y="3638682"/>
            <a:ext cx="5556740" cy="32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02743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Operare correttamente sui sistemi di interblocco dei dispositivi in alta tensione</a:t>
            </a:r>
          </a:p>
        </p:txBody>
      </p:sp>
      <p:sp>
        <p:nvSpPr>
          <p:cNvPr id="2" name="Rettangolo 1"/>
          <p:cNvSpPr/>
          <p:nvPr/>
        </p:nvSpPr>
        <p:spPr>
          <a:xfrm>
            <a:off x="16950" y="1052736"/>
            <a:ext cx="5059106" cy="3788858"/>
          </a:xfrm>
          <a:prstGeom prst="rect">
            <a:avLst/>
          </a:prstGeom>
        </p:spPr>
        <p:txBody>
          <a:bodyPr wrap="square">
            <a:spAutoFit/>
          </a:bodyPr>
          <a:lstStyle/>
          <a:p>
            <a:pPr marL="285750" indent="-285750" algn="just">
              <a:lnSpc>
                <a:spcPct val="150000"/>
              </a:lnSpc>
              <a:buClr>
                <a:schemeClr val="tx2"/>
              </a:buClr>
              <a:buSzPct val="100000"/>
              <a:buFont typeface="Wingdings" panose="05000000000000000000" pitchFamily="2" charset="2"/>
              <a:buChar char="v"/>
            </a:pPr>
            <a:r>
              <a:rPr lang="it-IT" altLang="it-IT" b="1" dirty="0" smtClean="0"/>
              <a:t>Consentire l’accessibilità all’utilizzatore in funzionamento normale è una enorme responsabilità che, nel caso di dispositivi di interblocco, ricade sui costruttori delle apparecchiature. </a:t>
            </a:r>
          </a:p>
          <a:p>
            <a:pPr marL="285750" indent="-285750" algn="just">
              <a:lnSpc>
                <a:spcPct val="150000"/>
              </a:lnSpc>
              <a:buClr>
                <a:schemeClr val="tx2"/>
              </a:buClr>
              <a:buSzPct val="100000"/>
              <a:buFont typeface="Wingdings" panose="05000000000000000000" pitchFamily="2" charset="2"/>
              <a:buChar char="v"/>
            </a:pPr>
            <a:r>
              <a:rPr lang="it-IT" altLang="it-IT" b="1" dirty="0" smtClean="0"/>
              <a:t>Il fine, d’altronde, è garantire un elevato livello di sicurezza per l’operatore chiamato ad operare durante il normale funzionamento dell’impianto. </a:t>
            </a:r>
            <a:endParaRPr lang="it-IT" altLang="it-IT" b="1" dirty="0"/>
          </a:p>
        </p:txBody>
      </p:sp>
      <p:sp>
        <p:nvSpPr>
          <p:cNvPr id="3" name="Rettangolo 2"/>
          <p:cNvSpPr/>
          <p:nvPr/>
        </p:nvSpPr>
        <p:spPr>
          <a:xfrm>
            <a:off x="0" y="4964975"/>
            <a:ext cx="5076056" cy="1477328"/>
          </a:xfrm>
          <a:prstGeom prst="rect">
            <a:avLst/>
          </a:prstGeom>
        </p:spPr>
        <p:txBody>
          <a:bodyPr wrap="square">
            <a:spAutoFit/>
          </a:bodyPr>
          <a:lstStyle/>
          <a:p>
            <a:pPr marL="285750" indent="-285750" algn="just">
              <a:buFont typeface="Wingdings" panose="05000000000000000000" pitchFamily="2" charset="2"/>
              <a:buChar char="Ø"/>
            </a:pPr>
            <a:r>
              <a:rPr lang="it-IT" altLang="it-IT" dirty="0" smtClean="0"/>
              <a:t>Nel </a:t>
            </a:r>
            <a:r>
              <a:rPr lang="it-IT" altLang="it-IT" dirty="0"/>
              <a:t>caso dei circuiti principali l’estrazione o l’inserimento di un interruttore, di un interruttore di manovra o di un contattore deve essere possibile solo se questi si trovano in posizione di aperto. </a:t>
            </a:r>
            <a:endParaRPr lang="it-IT" dirty="0"/>
          </a:p>
        </p:txBody>
      </p:sp>
      <p:pic>
        <p:nvPicPr>
          <p:cNvPr id="4" name="Immagine 3"/>
          <p:cNvPicPr>
            <a:picLocks noChangeAspect="1"/>
          </p:cNvPicPr>
          <p:nvPr/>
        </p:nvPicPr>
        <p:blipFill>
          <a:blip r:embed="rId4"/>
          <a:stretch>
            <a:fillRect/>
          </a:stretch>
        </p:blipFill>
        <p:spPr>
          <a:xfrm>
            <a:off x="5292080" y="3644095"/>
            <a:ext cx="3674429" cy="2623542"/>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1124538"/>
            <a:ext cx="3851921" cy="215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86894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Operare correttamente sui sistemi di interblocco dei dispositivi in alta tensione</a:t>
            </a:r>
          </a:p>
        </p:txBody>
      </p:sp>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124538"/>
            <a:ext cx="3851921" cy="215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p:cNvPicPr>
            <a:picLocks noChangeAspect="1"/>
          </p:cNvPicPr>
          <p:nvPr/>
        </p:nvPicPr>
        <p:blipFill>
          <a:blip r:embed="rId5"/>
          <a:stretch>
            <a:fillRect/>
          </a:stretch>
        </p:blipFill>
        <p:spPr>
          <a:xfrm>
            <a:off x="5292080" y="3644095"/>
            <a:ext cx="3674429" cy="2623542"/>
          </a:xfrm>
          <a:prstGeom prst="rect">
            <a:avLst/>
          </a:prstGeom>
        </p:spPr>
      </p:pic>
      <p:sp>
        <p:nvSpPr>
          <p:cNvPr id="5" name="Rettangolo 4"/>
          <p:cNvSpPr/>
          <p:nvPr/>
        </p:nvSpPr>
        <p:spPr>
          <a:xfrm>
            <a:off x="0" y="1292567"/>
            <a:ext cx="4993608" cy="1200329"/>
          </a:xfrm>
          <a:prstGeom prst="rect">
            <a:avLst/>
          </a:prstGeom>
        </p:spPr>
        <p:txBody>
          <a:bodyPr wrap="square">
            <a:spAutoFit/>
          </a:bodyPr>
          <a:lstStyle/>
          <a:p>
            <a:pPr marL="285750" indent="-285750" algn="just">
              <a:buClr>
                <a:schemeClr val="tx2"/>
              </a:buClr>
              <a:buFont typeface="Wingdings" panose="05000000000000000000" pitchFamily="2" charset="2"/>
              <a:buChar char="q"/>
            </a:pPr>
            <a:r>
              <a:rPr lang="it-IT" altLang="it-IT" b="1" dirty="0"/>
              <a:t>Deve essere possibile manovrarli solo quando sono in posizione di inserito, sezionato, estratto, di prova o di messa a terra </a:t>
            </a:r>
            <a:r>
              <a:rPr lang="it-IT" altLang="it-IT" b="1" dirty="0" smtClean="0"/>
              <a:t>ma mai </a:t>
            </a:r>
            <a:r>
              <a:rPr lang="it-IT" altLang="it-IT" b="1" dirty="0"/>
              <a:t>in posizioni intermedie. </a:t>
            </a:r>
            <a:endParaRPr lang="it-IT" b="1" dirty="0"/>
          </a:p>
        </p:txBody>
      </p:sp>
      <p:sp>
        <p:nvSpPr>
          <p:cNvPr id="7" name="Rettangolo 6"/>
          <p:cNvSpPr/>
          <p:nvPr/>
        </p:nvSpPr>
        <p:spPr>
          <a:xfrm>
            <a:off x="0" y="2970818"/>
            <a:ext cx="4993608" cy="1754326"/>
          </a:xfrm>
          <a:prstGeom prst="rect">
            <a:avLst/>
          </a:prstGeom>
        </p:spPr>
        <p:txBody>
          <a:bodyPr wrap="square">
            <a:spAutoFit/>
          </a:bodyPr>
          <a:lstStyle/>
          <a:p>
            <a:pPr marL="285750" indent="-285750" algn="just">
              <a:lnSpc>
                <a:spcPct val="150000"/>
              </a:lnSpc>
              <a:buClr>
                <a:srgbClr val="7030A0"/>
              </a:buClr>
              <a:buSzPct val="100000"/>
              <a:buFont typeface="Wingdings" panose="05000000000000000000" pitchFamily="2" charset="2"/>
              <a:buChar char="q"/>
            </a:pPr>
            <a:r>
              <a:rPr lang="it-IT" altLang="it-IT" b="1" dirty="0"/>
              <a:t>L’interblocco deve infine impedirne la chiusura in posizione di servizio se questi apparecchi non sono collegati ai circuiti ausiliari associati all’apertura automatica di questi apparecchi. </a:t>
            </a:r>
          </a:p>
        </p:txBody>
      </p:sp>
      <p:sp>
        <p:nvSpPr>
          <p:cNvPr id="9" name="Rettangolo 8"/>
          <p:cNvSpPr/>
          <p:nvPr/>
        </p:nvSpPr>
        <p:spPr>
          <a:xfrm>
            <a:off x="-1" y="5085184"/>
            <a:ext cx="4868043" cy="1338828"/>
          </a:xfrm>
          <a:prstGeom prst="rect">
            <a:avLst/>
          </a:prstGeom>
        </p:spPr>
        <p:txBody>
          <a:bodyPr wrap="square">
            <a:spAutoFit/>
          </a:bodyPr>
          <a:lstStyle/>
          <a:p>
            <a:pPr marL="285750" indent="-285750" algn="just">
              <a:lnSpc>
                <a:spcPct val="150000"/>
              </a:lnSpc>
              <a:buClr>
                <a:srgbClr val="FF0000"/>
              </a:buClr>
              <a:buSzPct val="100000"/>
              <a:buFont typeface="Wingdings" panose="05000000000000000000" pitchFamily="2" charset="2"/>
              <a:buChar char="q"/>
            </a:pPr>
            <a:r>
              <a:rPr lang="it-IT" altLang="it-IT" b="1" dirty="0"/>
              <a:t>Viceversa, esso deve impedire la sconnessione dei circuiti ausiliari con l’interruttore chiuso nella posizione di servizio. </a:t>
            </a:r>
          </a:p>
        </p:txBody>
      </p:sp>
    </p:spTree>
    <p:extLst>
      <p:ext uri="{BB962C8B-B14F-4D97-AF65-F5344CB8AC3E}">
        <p14:creationId xmlns:p14="http://schemas.microsoft.com/office/powerpoint/2010/main" val="230775093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Operare correttamente sui sistemi di interblocco dei dispositivi in alta tensione</a:t>
            </a:r>
          </a:p>
        </p:txBody>
      </p:sp>
      <p:sp>
        <p:nvSpPr>
          <p:cNvPr id="5" name="CasellaDiTesto 9"/>
          <p:cNvSpPr txBox="1">
            <a:spLocks noChangeArrowheads="1"/>
          </p:cNvSpPr>
          <p:nvPr/>
        </p:nvSpPr>
        <p:spPr bwMode="auto">
          <a:xfrm>
            <a:off x="30800" y="1052736"/>
            <a:ext cx="9113200" cy="159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a:lnSpc>
                <a:spcPct val="150000"/>
              </a:lnSpc>
              <a:buClr>
                <a:srgbClr val="000000"/>
              </a:buClr>
              <a:buSzPct val="100000"/>
              <a:buFont typeface="Times New Roman" panose="02020603050405020304" pitchFamily="18" charset="0"/>
              <a:buNone/>
            </a:pPr>
            <a:r>
              <a:rPr lang="it-IT" altLang="it-IT" dirty="0"/>
              <a:t>Gli apparecchi installati nei circuiti principali, la cui manovra errata può causare danni, o che sono usati per assicurare distanze di sezionamento durante i lavori di manutenzione, devono essere provvisti di possibilità di blocco ad es., attacchi per lucchetti.</a:t>
            </a:r>
          </a:p>
          <a:p>
            <a:pPr eaLnBrk="1">
              <a:lnSpc>
                <a:spcPct val="93000"/>
              </a:lnSpc>
              <a:buClr>
                <a:srgbClr val="000000"/>
              </a:buClr>
              <a:buSzPct val="100000"/>
              <a:buFont typeface="Times New Roman" panose="02020603050405020304" pitchFamily="18" charset="0"/>
              <a:buNone/>
            </a:pPr>
            <a:endParaRPr lang="it-IT" altLang="it-IT" dirty="0"/>
          </a:p>
        </p:txBody>
      </p:sp>
      <p:pic>
        <p:nvPicPr>
          <p:cNvPr id="7" name="Immagin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2780556"/>
            <a:ext cx="5472608"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34083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Operare correttamente sui sistemi di interblocco dei dispositivi in alta tensione</a:t>
            </a:r>
          </a:p>
        </p:txBody>
      </p:sp>
      <p:sp>
        <p:nvSpPr>
          <p:cNvPr id="2" name="Rettangolo 1"/>
          <p:cNvSpPr/>
          <p:nvPr/>
        </p:nvSpPr>
        <p:spPr>
          <a:xfrm>
            <a:off x="-16768" y="1052736"/>
            <a:ext cx="4084712" cy="3000821"/>
          </a:xfrm>
          <a:prstGeom prst="rect">
            <a:avLst/>
          </a:prstGeom>
        </p:spPr>
        <p:txBody>
          <a:bodyPr wrap="square">
            <a:spAutoFit/>
          </a:bodyPr>
          <a:lstStyle/>
          <a:p>
            <a:pPr algn="just">
              <a:lnSpc>
                <a:spcPct val="150000"/>
              </a:lnSpc>
              <a:buClr>
                <a:srgbClr val="000000"/>
              </a:buClr>
              <a:buSzPct val="100000"/>
            </a:pPr>
            <a:r>
              <a:rPr lang="it-IT" altLang="it-IT" dirty="0"/>
              <a:t>Nel caso di messa a terra di un circuito da parte dell’apparecchio di manovra principale (interruttore, interruttore di manovra o contattore) in serie con un sezionatore di terra, il sezionatore di terra deve essere interbloccato con l’apparecchio di manovra principale.</a:t>
            </a:r>
          </a:p>
        </p:txBody>
      </p:sp>
      <p:sp>
        <p:nvSpPr>
          <p:cNvPr id="3" name="Rettangolo 2"/>
          <p:cNvSpPr/>
          <p:nvPr/>
        </p:nvSpPr>
        <p:spPr>
          <a:xfrm>
            <a:off x="-16768" y="5437313"/>
            <a:ext cx="9095834" cy="880369"/>
          </a:xfrm>
          <a:prstGeom prst="rect">
            <a:avLst/>
          </a:prstGeom>
        </p:spPr>
        <p:txBody>
          <a:bodyPr wrap="square">
            <a:spAutoFit/>
          </a:bodyPr>
          <a:lstStyle/>
          <a:p>
            <a:pPr marL="285750" indent="-285750" algn="just">
              <a:lnSpc>
                <a:spcPct val="150000"/>
              </a:lnSpc>
              <a:buClr>
                <a:srgbClr val="000000"/>
              </a:buClr>
              <a:buSzPct val="100000"/>
              <a:buFont typeface="Wingdings" panose="05000000000000000000" pitchFamily="2" charset="2"/>
              <a:buChar char="§"/>
            </a:pPr>
            <a:r>
              <a:rPr lang="it-IT" altLang="it-IT" b="1" i="1" dirty="0"/>
              <a:t>Se sono forniti interblocchi non meccanici</a:t>
            </a:r>
            <a:r>
              <a:rPr lang="it-IT" altLang="it-IT" dirty="0"/>
              <a:t>, questo deve essere tale che non possano verificarsi situazioni inadeguate in caso di assenza dell’alimentazione ausiliaria.</a:t>
            </a:r>
          </a:p>
        </p:txBody>
      </p:sp>
      <p:pic>
        <p:nvPicPr>
          <p:cNvPr id="4" name="Immagine 3"/>
          <p:cNvPicPr>
            <a:picLocks noChangeAspect="1"/>
          </p:cNvPicPr>
          <p:nvPr/>
        </p:nvPicPr>
        <p:blipFill>
          <a:blip r:embed="rId4"/>
          <a:stretch>
            <a:fillRect/>
          </a:stretch>
        </p:blipFill>
        <p:spPr>
          <a:xfrm>
            <a:off x="4125200" y="1052736"/>
            <a:ext cx="4905924" cy="4248471"/>
          </a:xfrm>
          <a:prstGeom prst="rect">
            <a:avLst/>
          </a:prstGeom>
        </p:spPr>
      </p:pic>
    </p:spTree>
    <p:extLst>
      <p:ext uri="{BB962C8B-B14F-4D97-AF65-F5344CB8AC3E}">
        <p14:creationId xmlns:p14="http://schemas.microsoft.com/office/powerpoint/2010/main" val="271274383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Rettangolo 1"/>
          <p:cNvSpPr/>
          <p:nvPr/>
        </p:nvSpPr>
        <p:spPr>
          <a:xfrm>
            <a:off x="0" y="1196752"/>
            <a:ext cx="9144001" cy="4662815"/>
          </a:xfrm>
          <a:prstGeom prst="rect">
            <a:avLst/>
          </a:prstGeom>
        </p:spPr>
        <p:txBody>
          <a:bodyPr wrap="square">
            <a:spAutoFit/>
          </a:bodyPr>
          <a:lstStyle/>
          <a:p>
            <a:pPr marL="285750" indent="-285750" algn="just">
              <a:lnSpc>
                <a:spcPct val="150000"/>
              </a:lnSpc>
              <a:buClr>
                <a:srgbClr val="000000"/>
              </a:buClr>
              <a:buSzPct val="100000"/>
              <a:buFont typeface="Arial" panose="020B0604020202020204" pitchFamily="34" charset="0"/>
              <a:buChar char="•"/>
            </a:pPr>
            <a:r>
              <a:rPr lang="it-IT" altLang="it-IT" dirty="0" smtClean="0"/>
              <a:t>– </a:t>
            </a:r>
            <a:r>
              <a:rPr lang="it-IT" altLang="it-IT" b="1" dirty="0"/>
              <a:t>25 tentativi di apertura</a:t>
            </a:r>
            <a:r>
              <a:rPr lang="it-IT" altLang="it-IT" dirty="0"/>
              <a:t> di qualsiasi porta o pannello interbloccato; </a:t>
            </a:r>
          </a:p>
          <a:p>
            <a:pPr marL="285750" indent="-285750" algn="just">
              <a:lnSpc>
                <a:spcPct val="150000"/>
              </a:lnSpc>
              <a:buClr>
                <a:srgbClr val="000000"/>
              </a:buClr>
              <a:buSzPct val="100000"/>
              <a:buFont typeface="Arial" panose="020B0604020202020204" pitchFamily="34" charset="0"/>
              <a:buChar char="•"/>
            </a:pPr>
            <a:r>
              <a:rPr lang="it-IT" altLang="it-IT" dirty="0"/>
              <a:t>– </a:t>
            </a:r>
            <a:r>
              <a:rPr lang="it-IT" altLang="it-IT" b="1" dirty="0"/>
              <a:t>50 tentativi di accesso </a:t>
            </a:r>
            <a:r>
              <a:rPr lang="it-IT" altLang="it-IT" dirty="0"/>
              <a:t>o impiego dell’interfaccia di manovra, quando l’accesso o l’impiego è impedito da un dispositivo di interblocco (otturatore, leva selettrice, ecc.); </a:t>
            </a:r>
          </a:p>
          <a:p>
            <a:pPr marL="285750" indent="-285750" algn="just">
              <a:lnSpc>
                <a:spcPct val="150000"/>
              </a:lnSpc>
              <a:buClr>
                <a:srgbClr val="000000"/>
              </a:buClr>
              <a:buSzPct val="100000"/>
              <a:buFont typeface="Arial" panose="020B0604020202020204" pitchFamily="34" charset="0"/>
              <a:buChar char="•"/>
            </a:pPr>
            <a:r>
              <a:rPr lang="it-IT" altLang="it-IT" dirty="0"/>
              <a:t>– </a:t>
            </a:r>
            <a:r>
              <a:rPr lang="it-IT" altLang="it-IT" b="1" dirty="0"/>
              <a:t>50 tentativi di manovra manuale</a:t>
            </a:r>
            <a:r>
              <a:rPr lang="it-IT" altLang="it-IT" dirty="0"/>
              <a:t> degli apparecchi di manovra, quando l’interfaccia di manovra è accessibile; </a:t>
            </a:r>
          </a:p>
          <a:p>
            <a:pPr marL="285750" indent="-285750" algn="just">
              <a:lnSpc>
                <a:spcPct val="150000"/>
              </a:lnSpc>
              <a:buClr>
                <a:srgbClr val="000000"/>
              </a:buClr>
              <a:buSzPct val="100000"/>
              <a:buFont typeface="Arial" panose="020B0604020202020204" pitchFamily="34" charset="0"/>
              <a:buChar char="•"/>
            </a:pPr>
            <a:r>
              <a:rPr lang="it-IT" altLang="it-IT" dirty="0"/>
              <a:t>– </a:t>
            </a:r>
            <a:r>
              <a:rPr lang="it-IT" altLang="it-IT" b="1" dirty="0"/>
              <a:t>10 tentativi di manovra manuale</a:t>
            </a:r>
            <a:r>
              <a:rPr lang="it-IT" altLang="it-IT" dirty="0"/>
              <a:t> dell’apparecchio di manovra nella direzione errata devono essere effettuati in aggiunta ed in qualsiasi punto della sequenza di 50 tentativi di cui sopra; </a:t>
            </a:r>
          </a:p>
          <a:p>
            <a:pPr marL="285750" indent="-285750" algn="just">
              <a:lnSpc>
                <a:spcPct val="150000"/>
              </a:lnSpc>
              <a:buClr>
                <a:srgbClr val="000000"/>
              </a:buClr>
              <a:buSzPct val="100000"/>
              <a:buFont typeface="Arial" panose="020B0604020202020204" pitchFamily="34" charset="0"/>
              <a:buChar char="•"/>
            </a:pPr>
            <a:r>
              <a:rPr lang="it-IT" altLang="it-IT" dirty="0"/>
              <a:t>– </a:t>
            </a:r>
            <a:r>
              <a:rPr lang="it-IT" altLang="it-IT" b="1" dirty="0"/>
              <a:t>25 tentativi di inserimento e 25 tentativi di estrazione delle parti asportabili</a:t>
            </a:r>
            <a:r>
              <a:rPr lang="it-IT" altLang="it-IT" dirty="0"/>
              <a:t>. </a:t>
            </a:r>
          </a:p>
          <a:p>
            <a:pPr marL="285750" indent="-285750" algn="just">
              <a:lnSpc>
                <a:spcPct val="150000"/>
              </a:lnSpc>
              <a:buClr>
                <a:srgbClr val="000000"/>
              </a:buClr>
              <a:buSzPct val="100000"/>
              <a:buFont typeface="Arial" panose="020B0604020202020204" pitchFamily="34" charset="0"/>
              <a:buChar char="•"/>
            </a:pPr>
            <a:r>
              <a:rPr lang="it-IT" altLang="it-IT" dirty="0"/>
              <a:t>Per effettuare queste prove si deve utilizzare la maniglia di manovra manuale normale. </a:t>
            </a:r>
            <a:r>
              <a:rPr lang="it-IT" altLang="it-IT" b="1" dirty="0"/>
              <a:t>Durante le prove, le forze normali utilizzate devono essere raddoppiate.</a:t>
            </a:r>
          </a:p>
        </p:txBody>
      </p:sp>
      <p:sp>
        <p:nvSpPr>
          <p:cNvPr id="9" name="CasellaDiTesto 8"/>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I test del costruttore</a:t>
            </a:r>
          </a:p>
          <a:p>
            <a:pPr algn="ctr"/>
            <a:endParaRPr lang="it-IT" sz="2800" b="1" dirty="0">
              <a:solidFill>
                <a:schemeClr val="tx2"/>
              </a:solidFill>
            </a:endParaRPr>
          </a:p>
        </p:txBody>
      </p:sp>
    </p:spTree>
    <p:extLst>
      <p:ext uri="{BB962C8B-B14F-4D97-AF65-F5344CB8AC3E}">
        <p14:creationId xmlns:p14="http://schemas.microsoft.com/office/powerpoint/2010/main" val="284514283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Operare correttamente sui sistemi di interblocco dei dispositivi in alta tensione</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226992"/>
            <a:ext cx="4427984" cy="563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CasellaDiTesto 1"/>
          <p:cNvSpPr txBox="1"/>
          <p:nvPr/>
        </p:nvSpPr>
        <p:spPr>
          <a:xfrm>
            <a:off x="0" y="1178093"/>
            <a:ext cx="4347701" cy="5632311"/>
          </a:xfrm>
          <a:prstGeom prst="rect">
            <a:avLst/>
          </a:prstGeom>
          <a:noFill/>
        </p:spPr>
        <p:txBody>
          <a:bodyPr wrap="square" rtlCol="0">
            <a:spAutoFit/>
          </a:bodyPr>
          <a:lstStyle/>
          <a:p>
            <a:pPr marL="342900" indent="-342900" algn="just">
              <a:buFont typeface="+mj-lt"/>
              <a:buAutoNum type="arabicPeriod"/>
            </a:pPr>
            <a:r>
              <a:rPr lang="it-IT" dirty="0" smtClean="0"/>
              <a:t>Isolamento del motore di propulsione: Per motivi di ridondanza il motore elettrico di propulsione è alimentato da due breakers in quanto lo stesso è costituito da due «mezzi» motori, in tal caso la procedura delle chiavi prevede che per poter isolare il motore entrambe i breakers devono risultare aperti e le linea di alimentazione devono essere collegate a terra. A loro volta i breakers hanno un sistema di interblocco per cui non si può inserire la messa a terra ed in corto circuito della linea se prima il breake non sia stato aperto ed estratto, la propulsione elettrica è dotata di convertitori, e cubicoli per l’eccitazione della macchina elettrica. Tenendo in considerazione tali aspetti, si può affermare che per poter accedere al motore di propulsione occorre:</a:t>
            </a:r>
            <a:endParaRPr lang="it-IT" dirty="0"/>
          </a:p>
        </p:txBody>
      </p:sp>
    </p:spTree>
    <p:extLst>
      <p:ext uri="{BB962C8B-B14F-4D97-AF65-F5344CB8AC3E}">
        <p14:creationId xmlns:p14="http://schemas.microsoft.com/office/powerpoint/2010/main" val="34715903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14353" y="837662"/>
            <a:ext cx="8622143" cy="3600986"/>
          </a:xfrm>
          <a:prstGeom prst="rect">
            <a:avLst/>
          </a:prstGeom>
        </p:spPr>
        <p:txBody>
          <a:bodyPr wrap="square">
            <a:spAutoFit/>
          </a:bodyPr>
          <a:lstStyle/>
          <a:p>
            <a:pPr marL="742950" lvl="1" indent="-285750">
              <a:buFont typeface="Wingdings" panose="05000000000000000000" pitchFamily="2" charset="2"/>
              <a:buChar char="§"/>
            </a:pPr>
            <a:r>
              <a:rPr lang="it-IT" sz="1600" dirty="0" smtClean="0"/>
              <a:t>Prove </a:t>
            </a:r>
            <a:r>
              <a:rPr lang="it-IT" sz="1600" dirty="0"/>
              <a:t>di isolamento sugli interruttori (prova di tensione applicata e misura della resistenza di isolamento);</a:t>
            </a:r>
          </a:p>
          <a:p>
            <a:pPr marL="742950" lvl="1" indent="-285750">
              <a:buFont typeface="Wingdings" panose="05000000000000000000" pitchFamily="2" charset="2"/>
              <a:buChar char="§"/>
            </a:pPr>
            <a:r>
              <a:rPr lang="it-IT" sz="1600" dirty="0" smtClean="0"/>
              <a:t>Monitoraggio </a:t>
            </a:r>
            <a:r>
              <a:rPr lang="it-IT" sz="1600" dirty="0"/>
              <a:t>del sistema di isolamento;</a:t>
            </a:r>
          </a:p>
          <a:p>
            <a:pPr marL="742950" lvl="1" indent="-285750">
              <a:buFont typeface="Wingdings" panose="05000000000000000000" pitchFamily="2" charset="2"/>
              <a:buChar char="§"/>
            </a:pPr>
            <a:r>
              <a:rPr lang="it-IT" sz="1600" dirty="0" smtClean="0"/>
              <a:t>Ispezione </a:t>
            </a:r>
            <a:r>
              <a:rPr lang="it-IT" sz="1600" dirty="0"/>
              <a:t>termografica dei “punti caldi</a:t>
            </a:r>
            <a:r>
              <a:rPr lang="it-IT" sz="1600" dirty="0" smtClean="0"/>
              <a:t>”.</a:t>
            </a:r>
          </a:p>
          <a:p>
            <a:pPr marL="285750" indent="-285750">
              <a:buFont typeface="Wingdings" panose="05000000000000000000" pitchFamily="2" charset="2"/>
              <a:buChar char="§"/>
            </a:pPr>
            <a:endParaRPr lang="it-IT" sz="1600" dirty="0"/>
          </a:p>
          <a:p>
            <a:pPr algn="just"/>
            <a:r>
              <a:rPr lang="it-IT" sz="1600" b="1" i="1" u="sng" dirty="0"/>
              <a:t>Capacità di identificare i guasti sul sistema di distribuzione dell’energia elettrica ad alta tensione e ripristina il sistema mantenendo </a:t>
            </a:r>
            <a:r>
              <a:rPr lang="it-IT" sz="1600" b="1" i="1" u="sng" dirty="0" smtClean="0"/>
              <a:t>l’alimentazione</a:t>
            </a:r>
          </a:p>
          <a:p>
            <a:endParaRPr lang="it-IT" sz="1600" b="1" i="1" u="sng" dirty="0"/>
          </a:p>
          <a:p>
            <a:pPr marL="285750" indent="-285750">
              <a:buFont typeface="Wingdings" pitchFamily="2" charset="2"/>
              <a:buChar char="Ø"/>
            </a:pPr>
            <a:r>
              <a:rPr lang="it-IT" sz="1600" dirty="0"/>
              <a:t>Identificare i livelli di guasto</a:t>
            </a:r>
            <a:r>
              <a:rPr lang="it-IT" sz="1600" dirty="0" smtClean="0"/>
              <a:t>;</a:t>
            </a:r>
          </a:p>
          <a:p>
            <a:pPr marL="285750" indent="-285750">
              <a:buFont typeface="Wingdings" pitchFamily="2" charset="2"/>
              <a:buChar char="Ø"/>
            </a:pPr>
            <a:r>
              <a:rPr lang="it-IT" sz="1600" dirty="0"/>
              <a:t>Identificare a livello operativo almeno tre </a:t>
            </a:r>
            <a:r>
              <a:rPr lang="it-IT" sz="1600" dirty="0" smtClean="0"/>
              <a:t>differenti condizioni </a:t>
            </a:r>
            <a:r>
              <a:rPr lang="it-IT" sz="1600" dirty="0"/>
              <a:t>di guasto di un impianto in alta tensione</a:t>
            </a:r>
            <a:r>
              <a:rPr lang="it-IT" sz="1600" dirty="0" smtClean="0"/>
              <a:t>;</a:t>
            </a:r>
          </a:p>
          <a:p>
            <a:pPr marL="285750" indent="-285750">
              <a:buFont typeface="Wingdings" pitchFamily="2" charset="2"/>
              <a:buChar char="Ø"/>
            </a:pPr>
            <a:r>
              <a:rPr lang="it-IT" sz="1600" dirty="0"/>
              <a:t>Compilare un piano di commutazione per isolare </a:t>
            </a:r>
            <a:r>
              <a:rPr lang="it-IT" sz="1600" dirty="0" smtClean="0"/>
              <a:t>un guasto </a:t>
            </a:r>
            <a:r>
              <a:rPr lang="it-IT" sz="1600" dirty="0"/>
              <a:t>sulla distribuzione ad alta tensione</a:t>
            </a:r>
            <a:r>
              <a:rPr lang="it-IT" sz="1600" dirty="0" smtClean="0"/>
              <a:t>;</a:t>
            </a:r>
          </a:p>
          <a:p>
            <a:pPr marL="285750" indent="-285750">
              <a:buFont typeface="Wingdings" pitchFamily="2" charset="2"/>
              <a:buChar char="Ø"/>
            </a:pPr>
            <a:r>
              <a:rPr lang="it-IT" sz="1600" dirty="0"/>
              <a:t>Mettere in atto un piano di commutazione per isolare </a:t>
            </a:r>
            <a:r>
              <a:rPr lang="it-IT" sz="1600" dirty="0" smtClean="0"/>
              <a:t>un guasto </a:t>
            </a:r>
            <a:r>
              <a:rPr lang="it-IT" sz="1600" dirty="0"/>
              <a:t>sulla distribuzione ad alta tensione.</a:t>
            </a:r>
            <a:endParaRPr lang="it-IT" sz="1600" b="1" i="1" u="sng" dirty="0"/>
          </a:p>
        </p:txBody>
      </p:sp>
      <p:sp>
        <p:nvSpPr>
          <p:cNvPr id="7" name="CasellaDiTesto 6"/>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Contenuti Corso </a:t>
            </a:r>
          </a:p>
        </p:txBody>
      </p:sp>
      <p:pic>
        <p:nvPicPr>
          <p:cNvPr id="5" name="Immagine 4"/>
          <p:cNvPicPr>
            <a:picLocks noChangeAspect="1"/>
          </p:cNvPicPr>
          <p:nvPr/>
        </p:nvPicPr>
        <p:blipFill>
          <a:blip r:embed="rId3"/>
          <a:stretch>
            <a:fillRect/>
          </a:stretch>
        </p:blipFill>
        <p:spPr>
          <a:xfrm>
            <a:off x="130841" y="67694"/>
            <a:ext cx="619159" cy="742991"/>
          </a:xfrm>
          <a:prstGeom prst="rect">
            <a:avLst/>
          </a:prstGeom>
        </p:spPr>
      </p:pic>
    </p:spTree>
    <p:extLst>
      <p:ext uri="{BB962C8B-B14F-4D97-AF65-F5344CB8AC3E}">
        <p14:creationId xmlns:p14="http://schemas.microsoft.com/office/powerpoint/2010/main" val="206088430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Operare correttamente sui sistemi di interblocco dei dispositivi in alta tensione</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296" y="2542517"/>
            <a:ext cx="2860175" cy="284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ttangolo 1"/>
          <p:cNvSpPr/>
          <p:nvPr/>
        </p:nvSpPr>
        <p:spPr>
          <a:xfrm>
            <a:off x="0" y="980728"/>
            <a:ext cx="9144000" cy="1295868"/>
          </a:xfrm>
          <a:prstGeom prst="rect">
            <a:avLst/>
          </a:prstGeom>
        </p:spPr>
        <p:txBody>
          <a:bodyPr wrap="square">
            <a:spAutoFit/>
          </a:bodyPr>
          <a:lstStyle/>
          <a:p>
            <a:pPr algn="just">
              <a:lnSpc>
                <a:spcPct val="150000"/>
              </a:lnSpc>
            </a:pPr>
            <a:r>
              <a:rPr lang="it-IT" altLang="it-IT" dirty="0"/>
              <a:t>Aprire entrambi i breakers che alimentano lo stesso motore di </a:t>
            </a:r>
            <a:r>
              <a:rPr lang="it-IT" altLang="it-IT" dirty="0" smtClean="0"/>
              <a:t>propulsione estrarre </a:t>
            </a:r>
            <a:r>
              <a:rPr lang="it-IT" altLang="it-IT" dirty="0"/>
              <a:t>i due </a:t>
            </a:r>
            <a:r>
              <a:rPr lang="it-IT" altLang="it-IT" dirty="0" smtClean="0"/>
              <a:t>breakers, inerire </a:t>
            </a:r>
            <a:r>
              <a:rPr lang="it-IT" altLang="it-IT" dirty="0"/>
              <a:t>la messa a terra ed in corto circuito, bloccare la messa a terra ed in corto circuito in posizione di chiuso estraendo la chiave</a:t>
            </a:r>
            <a:r>
              <a:rPr lang="it-IT" altLang="it-IT" dirty="0" smtClean="0"/>
              <a:t>.</a:t>
            </a:r>
            <a:endParaRPr lang="it-IT" altLang="it-IT" dirty="0"/>
          </a:p>
        </p:txBody>
      </p:sp>
      <p:sp>
        <p:nvSpPr>
          <p:cNvPr id="3" name="Rettangolo 2"/>
          <p:cNvSpPr/>
          <p:nvPr/>
        </p:nvSpPr>
        <p:spPr>
          <a:xfrm>
            <a:off x="0" y="2420888"/>
            <a:ext cx="6012160" cy="4247317"/>
          </a:xfrm>
          <a:prstGeom prst="rect">
            <a:avLst/>
          </a:prstGeom>
        </p:spPr>
        <p:txBody>
          <a:bodyPr wrap="square">
            <a:spAutoFit/>
          </a:bodyPr>
          <a:lstStyle/>
          <a:p>
            <a:pPr marL="285750" indent="-285750" algn="just">
              <a:lnSpc>
                <a:spcPct val="150000"/>
              </a:lnSpc>
              <a:buClr>
                <a:schemeClr val="accent6"/>
              </a:buClr>
              <a:buFont typeface="Wingdings" panose="05000000000000000000" pitchFamily="2" charset="2"/>
              <a:buChar char="q"/>
            </a:pPr>
            <a:r>
              <a:rPr lang="it-IT" altLang="it-IT" dirty="0"/>
              <a:t>La chiave appena estratta viene utilizzata in un blocchetto contenente altre chiavi bloccate nella posizione inserita, l’inserimento della chiave della messa a terra nell’unico cilindro disponibile, rilascia l’altra chiave. La quale può essere utilizzata per il convertitore. Da un punto di vista della sicurezza, non è sicuro accedere al convertitore se l’eccitazione è ancora </a:t>
            </a:r>
            <a:r>
              <a:rPr lang="it-IT" altLang="it-IT" b="1" i="1" dirty="0" smtClean="0"/>
              <a:t>“ON”, </a:t>
            </a:r>
            <a:r>
              <a:rPr lang="it-IT" altLang="it-IT" dirty="0"/>
              <a:t>per questo dinanzi al decisione di voler aprire l’accesso del convertito si dovrà ottenere anche la chiave dal cubicolo dell’eccitazione. Tale chiave è disponibile solo se l’eccitazione è </a:t>
            </a:r>
            <a:r>
              <a:rPr lang="it-IT" altLang="it-IT" b="1" i="1" dirty="0"/>
              <a:t>“OFF”. </a:t>
            </a:r>
          </a:p>
        </p:txBody>
      </p:sp>
    </p:spTree>
    <p:extLst>
      <p:ext uri="{BB962C8B-B14F-4D97-AF65-F5344CB8AC3E}">
        <p14:creationId xmlns:p14="http://schemas.microsoft.com/office/powerpoint/2010/main" val="247337992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180" y="942638"/>
            <a:ext cx="9123820" cy="2585323"/>
          </a:xfrm>
          <a:prstGeom prst="rect">
            <a:avLst/>
          </a:prstGeom>
        </p:spPr>
        <p:txBody>
          <a:bodyPr wrap="square">
            <a:spAutoFit/>
          </a:bodyPr>
          <a:lstStyle/>
          <a:p>
            <a:pPr algn="just">
              <a:lnSpc>
                <a:spcPct val="150000"/>
              </a:lnSpc>
            </a:pPr>
            <a:r>
              <a:rPr lang="it-IT" altLang="it-IT" dirty="0"/>
              <a:t>A questo punto si hanno due chiavi, una dal breaker (rilasciata perché la linea all’uscita dal breaker è stata messa a terra) e l’altra dall’eccitazione, per cui siamo sicuri che l’impianto è stato disconnesso dalla rete-sezionato, ogni altra fonte di energia (l’eccitazione) è stata inibita, le due chiavi saranno inserite in due cilindri i quali sbloccano il meccanismo per l’apertura del sezionatore dal convertitore verso il motore (ancora una volta questa operazione ora è sicura perché avendo le chiavi del breaker e dell’eccitazione siamo sicuri l’impianto è disconnesso). </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Operare correttamente sui sistemi di interblocco dei dispositivi in alta tensione</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3527961"/>
            <a:ext cx="2987874" cy="320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14658350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180" y="971143"/>
            <a:ext cx="9123820" cy="2169825"/>
          </a:xfrm>
          <a:prstGeom prst="rect">
            <a:avLst/>
          </a:prstGeom>
        </p:spPr>
        <p:txBody>
          <a:bodyPr wrap="square">
            <a:spAutoFit/>
          </a:bodyPr>
          <a:lstStyle/>
          <a:p>
            <a:pPr algn="just">
              <a:lnSpc>
                <a:spcPct val="150000"/>
              </a:lnSpc>
            </a:pPr>
            <a:r>
              <a:rPr lang="it-IT" altLang="it-IT" dirty="0" smtClean="0"/>
              <a:t>L’apertura </a:t>
            </a:r>
            <a:r>
              <a:rPr lang="it-IT" altLang="it-IT" dirty="0"/>
              <a:t>del sezionatore rilascia l’interblocco per la messa a terra del cavo lato motore. Tale procedura va eseguita eseguite anche per l’altro convertitore (abbiamo detto inizialmente che un motore di propulsione è costituito da due “mezzi” motori, per cui ha anche due convertitori ed un numero pari di trasformatori), questo punto siamo ragionevolmente sicuri che il motore di propulsione è isolato dalla rete, e messo a terra</a:t>
            </a:r>
            <a:r>
              <a:rPr lang="it-IT" altLang="it-IT" dirty="0" smtClean="0"/>
              <a:t>.</a:t>
            </a:r>
            <a:endParaRPr lang="it-IT" altLang="it-IT"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Operare correttamente sui sistemi di interblocco dei dispositivi in alta tensione</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8761" y="3068960"/>
            <a:ext cx="3426477" cy="367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29103952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Operare correttamente sui sistemi di interblocco dei dispositivi in alta tensione</a:t>
            </a:r>
          </a:p>
        </p:txBody>
      </p:sp>
      <p:sp>
        <p:nvSpPr>
          <p:cNvPr id="3" name="Rettangolo 2"/>
          <p:cNvSpPr/>
          <p:nvPr/>
        </p:nvSpPr>
        <p:spPr>
          <a:xfrm>
            <a:off x="-188" y="1124744"/>
            <a:ext cx="9144188" cy="3831818"/>
          </a:xfrm>
          <a:prstGeom prst="rect">
            <a:avLst/>
          </a:prstGeom>
        </p:spPr>
        <p:txBody>
          <a:bodyPr wrap="square">
            <a:spAutoFit/>
          </a:bodyPr>
          <a:lstStyle/>
          <a:p>
            <a:pPr marL="342900" indent="-342900" algn="just">
              <a:lnSpc>
                <a:spcPct val="150000"/>
              </a:lnSpc>
              <a:buFont typeface="+mj-lt"/>
              <a:buAutoNum type="arabicPeriod" startAt="2"/>
            </a:pPr>
            <a:r>
              <a:rPr lang="it-IT" altLang="it-IT" b="1" dirty="0">
                <a:solidFill>
                  <a:srgbClr val="FF0000"/>
                </a:solidFill>
              </a:rPr>
              <a:t>Isolamento di un </a:t>
            </a:r>
            <a:r>
              <a:rPr lang="it-IT" altLang="it-IT" b="1" dirty="0" smtClean="0">
                <a:solidFill>
                  <a:srgbClr val="FF0000"/>
                </a:solidFill>
              </a:rPr>
              <a:t>alternatore:</a:t>
            </a:r>
            <a:r>
              <a:rPr lang="it-IT" altLang="it-IT" dirty="0" smtClean="0"/>
              <a:t> </a:t>
            </a:r>
            <a:r>
              <a:rPr lang="it-IT" altLang="it-IT" b="1" dirty="0"/>
              <a:t>Il principio fondamentale</a:t>
            </a:r>
            <a:r>
              <a:rPr lang="it-IT" altLang="it-IT" dirty="0"/>
              <a:t> per un alternatore è quello per cui </a:t>
            </a:r>
            <a:r>
              <a:rPr lang="it-IT" altLang="it-IT" b="1" dirty="0" smtClean="0">
                <a:solidFill>
                  <a:srgbClr val="00B0F0"/>
                </a:solidFill>
              </a:rPr>
              <a:t>IL SUO ASSE NON DEVE ASSOLUTAMENTE RUOTARE DURANTE UN’ISPEZIONE</a:t>
            </a:r>
            <a:r>
              <a:rPr lang="it-IT" altLang="it-IT" dirty="0" smtClean="0"/>
              <a:t> </a:t>
            </a:r>
            <a:r>
              <a:rPr lang="it-IT" altLang="it-IT" dirty="0"/>
              <a:t>(tranne nel caso in cui si vuole usare la </a:t>
            </a:r>
            <a:r>
              <a:rPr lang="it-IT" altLang="it-IT" i="1" dirty="0" smtClean="0">
                <a:solidFill>
                  <a:srgbClr val="00B050"/>
                </a:solidFill>
              </a:rPr>
              <a:t>TURNING GEAR</a:t>
            </a:r>
            <a:r>
              <a:rPr lang="it-IT" altLang="it-IT" dirty="0" smtClean="0"/>
              <a:t>). </a:t>
            </a:r>
            <a:r>
              <a:rPr lang="it-IT" altLang="it-IT" dirty="0"/>
              <a:t>Poiché l’asse dell’alternatore è solidalmente connesso ad un motore diesel, allora le condizioni di interblocco devono essere tali per cui il motore diesel deve essere incapace di auto sostenersi, ed in caso in cui non è in moto, deve essere impedita la sua partenza (poiché i diesel si avviano con l’utilizzo dell’aria compressa allora la valvola della </a:t>
            </a:r>
            <a:r>
              <a:rPr lang="it-IT" altLang="it-IT" b="1" i="1" dirty="0" smtClean="0"/>
              <a:t>“STARTING AIR”</a:t>
            </a:r>
            <a:r>
              <a:rPr lang="it-IT" altLang="it-IT" dirty="0" smtClean="0"/>
              <a:t> </a:t>
            </a:r>
            <a:r>
              <a:rPr lang="it-IT" altLang="it-IT" dirty="0"/>
              <a:t>deve essere chiusa e bloccata</a:t>
            </a:r>
            <a:r>
              <a:rPr lang="it-IT" altLang="it-IT" dirty="0" smtClean="0"/>
              <a:t>).</a:t>
            </a:r>
          </a:p>
          <a:p>
            <a:pPr marL="285750" indent="-285750" algn="just">
              <a:lnSpc>
                <a:spcPct val="150000"/>
              </a:lnSpc>
              <a:buClr>
                <a:srgbClr val="FF0000"/>
              </a:buClr>
              <a:buFont typeface="Wingdings" panose="05000000000000000000" pitchFamily="2" charset="2"/>
              <a:buChar char="Ø"/>
            </a:pPr>
            <a:r>
              <a:rPr lang="it-IT" altLang="it-IT" dirty="0" smtClean="0"/>
              <a:t>Alla </a:t>
            </a:r>
            <a:r>
              <a:rPr lang="it-IT" altLang="it-IT" dirty="0"/>
              <a:t>luce di ciò si evidenzia chiaramente </a:t>
            </a:r>
            <a:r>
              <a:rPr lang="it-IT" altLang="it-IT" dirty="0" smtClean="0"/>
              <a:t>che: </a:t>
            </a:r>
            <a:r>
              <a:rPr lang="it-IT" altLang="it-IT" b="1" i="1" dirty="0" smtClean="0">
                <a:solidFill>
                  <a:srgbClr val="002060"/>
                </a:solidFill>
              </a:rPr>
              <a:t>la </a:t>
            </a:r>
            <a:r>
              <a:rPr lang="it-IT" altLang="it-IT" b="1" i="1" dirty="0">
                <a:solidFill>
                  <a:srgbClr val="002060"/>
                </a:solidFill>
              </a:rPr>
              <a:t>valvola della dell’aria deve essere chiusa a bloccata a mezzo chiave in tale posizione. </a:t>
            </a:r>
          </a:p>
        </p:txBody>
      </p:sp>
      <p:sp>
        <p:nvSpPr>
          <p:cNvPr id="2" name="Rettangolo 1"/>
          <p:cNvSpPr/>
          <p:nvPr/>
        </p:nvSpPr>
        <p:spPr>
          <a:xfrm>
            <a:off x="493512" y="5445224"/>
            <a:ext cx="8156975" cy="923330"/>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it-IT" altLang="it-IT" b="1" dirty="0" smtClean="0"/>
              <a:t>A SECONDA DEI SISTEMI DI BORDO, EXTRA SICUREZZA VENGONO APPLICATE COME AD ESEMPIO: FUEL OFF, EMERGENCY STOP, TURNING GEAR INGRANATA.</a:t>
            </a:r>
            <a:endParaRPr lang="it-IT" altLang="it-IT" b="1" dirty="0"/>
          </a:p>
        </p:txBody>
      </p:sp>
    </p:spTree>
    <p:extLst>
      <p:ext uri="{BB962C8B-B14F-4D97-AF65-F5344CB8AC3E}">
        <p14:creationId xmlns:p14="http://schemas.microsoft.com/office/powerpoint/2010/main" val="325159424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Operare correttamente sui sistemi di interblocco dei dispositivi in alta tensione</a:t>
            </a:r>
          </a:p>
        </p:txBody>
      </p:sp>
      <p:sp>
        <p:nvSpPr>
          <p:cNvPr id="2" name="Rettangolo 1"/>
          <p:cNvSpPr/>
          <p:nvPr/>
        </p:nvSpPr>
        <p:spPr>
          <a:xfrm>
            <a:off x="-8451" y="1052736"/>
            <a:ext cx="9152451" cy="171136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it-IT" altLang="it-IT" dirty="0"/>
              <a:t>Utilizzando lo stesso principio di cui prima, allora le due chiavi devono essere inserite in un blocchetto di chiavi il quale rilascia una terza chiave che è quella che permetterà la messa a terra dei cavi dell’alternatore. Disponendo quindi della chiave per la messa a terra dei cavi dell’alternatore a mezzo di leva nel cubicolo, la sequenza corretta sarà: </a:t>
            </a:r>
          </a:p>
        </p:txBody>
      </p:sp>
      <p:graphicFrame>
        <p:nvGraphicFramePr>
          <p:cNvPr id="4" name="Diagramma 3"/>
          <p:cNvGraphicFramePr/>
          <p:nvPr>
            <p:extLst>
              <p:ext uri="{D42A27DB-BD31-4B8C-83A1-F6EECF244321}">
                <p14:modId xmlns:p14="http://schemas.microsoft.com/office/powerpoint/2010/main" val="432256012"/>
              </p:ext>
            </p:extLst>
          </p:nvPr>
        </p:nvGraphicFramePr>
        <p:xfrm>
          <a:off x="1763688" y="2907805"/>
          <a:ext cx="5472608" cy="37615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0148979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Operare correttamente sui sistemi di interblocco dei dispositivi in alta tensione</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926723"/>
            <a:ext cx="8010525" cy="568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83821229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Operare correttamente sui sistemi di interblocco dei dispositivi in alta tensione</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9" y="1052736"/>
            <a:ext cx="575945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ttangolo 1"/>
          <p:cNvSpPr/>
          <p:nvPr/>
        </p:nvSpPr>
        <p:spPr>
          <a:xfrm>
            <a:off x="5436096" y="1484784"/>
            <a:ext cx="3707904" cy="3693319"/>
          </a:xfrm>
          <a:prstGeom prst="rect">
            <a:avLst/>
          </a:prstGeom>
        </p:spPr>
        <p:txBody>
          <a:bodyPr wrap="square">
            <a:spAutoFit/>
          </a:bodyPr>
          <a:lstStyle/>
          <a:p>
            <a:pPr algn="just"/>
            <a:r>
              <a:rPr lang="it-IT" altLang="it-IT" dirty="0"/>
              <a:t>Isolamento sbarra di sinistra:</a:t>
            </a:r>
          </a:p>
          <a:p>
            <a:pPr algn="just"/>
            <a:r>
              <a:rPr lang="it-IT" altLang="it-IT" b="1" i="1" dirty="0"/>
              <a:t>DG1,Dg3, E.R</a:t>
            </a:r>
            <a:r>
              <a:rPr lang="it-IT" altLang="it-IT" dirty="0"/>
              <a:t>. </a:t>
            </a:r>
            <a:r>
              <a:rPr lang="it-IT" altLang="it-IT" b="1" dirty="0" err="1"/>
              <a:t>Trasfo</a:t>
            </a:r>
            <a:r>
              <a:rPr lang="it-IT" altLang="it-IT" b="1" dirty="0"/>
              <a:t>, Bus </a:t>
            </a:r>
            <a:r>
              <a:rPr lang="it-IT" altLang="it-IT" b="1" dirty="0" err="1"/>
              <a:t>Tie</a:t>
            </a:r>
            <a:r>
              <a:rPr lang="it-IT" altLang="it-IT" b="1" dirty="0"/>
              <a:t> devono essere isolati;</a:t>
            </a:r>
          </a:p>
          <a:p>
            <a:pPr algn="just"/>
            <a:r>
              <a:rPr lang="it-IT" altLang="it-IT" dirty="0"/>
              <a:t>Dopo l'isolamento, le chiavi A,B,C,D sono libere e possono essere inserite nel blocchetto sottostante;</a:t>
            </a:r>
          </a:p>
          <a:p>
            <a:pPr algn="just"/>
            <a:r>
              <a:rPr lang="it-IT" altLang="it-IT" dirty="0"/>
              <a:t>A questo punto la chiave “L” può essere inserita in uno dei cubicoli dei </a:t>
            </a:r>
            <a:r>
              <a:rPr lang="it-IT" altLang="it-IT" dirty="0" err="1"/>
              <a:t>Dgs</a:t>
            </a:r>
            <a:r>
              <a:rPr lang="it-IT" altLang="it-IT" dirty="0"/>
              <a:t> per sbloccare la chiusura verso Terra del breaker del DG (in condizioni normali questo non può avvenire)</a:t>
            </a:r>
          </a:p>
          <a:p>
            <a:pPr algn="just"/>
            <a:endParaRPr lang="it-IT" altLang="it-IT" dirty="0"/>
          </a:p>
        </p:txBody>
      </p:sp>
    </p:spTree>
    <p:extLst>
      <p:ext uri="{BB962C8B-B14F-4D97-AF65-F5344CB8AC3E}">
        <p14:creationId xmlns:p14="http://schemas.microsoft.com/office/powerpoint/2010/main" val="23103124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(PMS – Power Management System) </a:t>
            </a:r>
          </a:p>
        </p:txBody>
      </p:sp>
      <p:sp>
        <p:nvSpPr>
          <p:cNvPr id="2" name="Rettangolo 1"/>
          <p:cNvSpPr/>
          <p:nvPr/>
        </p:nvSpPr>
        <p:spPr>
          <a:xfrm>
            <a:off x="0" y="810096"/>
            <a:ext cx="9144000" cy="880369"/>
          </a:xfrm>
          <a:prstGeom prst="rect">
            <a:avLst/>
          </a:prstGeom>
        </p:spPr>
        <p:txBody>
          <a:bodyPr wrap="square">
            <a:spAutoFit/>
          </a:bodyPr>
          <a:lstStyle/>
          <a:p>
            <a:pPr algn="just">
              <a:lnSpc>
                <a:spcPct val="150000"/>
              </a:lnSpc>
            </a:pPr>
            <a:r>
              <a:rPr lang="it-IT" altLang="it-IT" dirty="0"/>
              <a:t>Il </a:t>
            </a:r>
            <a:r>
              <a:rPr lang="it-IT" altLang="it-IT" b="1" dirty="0">
                <a:solidFill>
                  <a:srgbClr val="92D050"/>
                </a:solidFill>
              </a:rPr>
              <a:t>Power Management System (PMS) </a:t>
            </a:r>
            <a:r>
              <a:rPr lang="it-IT" altLang="it-IT" dirty="0" smtClean="0"/>
              <a:t>generalmente </a:t>
            </a:r>
            <a:r>
              <a:rPr lang="it-IT" altLang="it-IT" dirty="0"/>
              <a:t>integrato con il sistema di automazione, le </a:t>
            </a:r>
            <a:r>
              <a:rPr lang="it-IT" altLang="it-IT" dirty="0" smtClean="0"/>
              <a:t>cui funzioni </a:t>
            </a:r>
            <a:r>
              <a:rPr lang="it-IT" altLang="it-IT" dirty="0"/>
              <a:t>principali sono: </a:t>
            </a:r>
          </a:p>
        </p:txBody>
      </p:sp>
      <p:graphicFrame>
        <p:nvGraphicFramePr>
          <p:cNvPr id="7" name="Diagramma 6"/>
          <p:cNvGraphicFramePr/>
          <p:nvPr>
            <p:extLst>
              <p:ext uri="{D42A27DB-BD31-4B8C-83A1-F6EECF244321}">
                <p14:modId xmlns:p14="http://schemas.microsoft.com/office/powerpoint/2010/main" val="3770198077"/>
              </p:ext>
            </p:extLst>
          </p:nvPr>
        </p:nvGraphicFramePr>
        <p:xfrm>
          <a:off x="0" y="1772816"/>
          <a:ext cx="9144000" cy="5013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3295319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4" name="CasellaDiTesto 3"/>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(PMS – Power Management System) </a:t>
            </a:r>
          </a:p>
        </p:txBody>
      </p:sp>
      <p:graphicFrame>
        <p:nvGraphicFramePr>
          <p:cNvPr id="2" name="Diagramma 1"/>
          <p:cNvGraphicFramePr/>
          <p:nvPr>
            <p:extLst>
              <p:ext uri="{D42A27DB-BD31-4B8C-83A1-F6EECF244321}">
                <p14:modId xmlns:p14="http://schemas.microsoft.com/office/powerpoint/2010/main" val="3998507002"/>
              </p:ext>
            </p:extLst>
          </p:nvPr>
        </p:nvGraphicFramePr>
        <p:xfrm>
          <a:off x="65420" y="1052736"/>
          <a:ext cx="9078580"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854539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(PMS – Power Management System) </a:t>
            </a:r>
          </a:p>
        </p:txBody>
      </p:sp>
      <p:sp>
        <p:nvSpPr>
          <p:cNvPr id="2" name="Rettangolo 1"/>
          <p:cNvSpPr/>
          <p:nvPr/>
        </p:nvSpPr>
        <p:spPr>
          <a:xfrm>
            <a:off x="2123728" y="810685"/>
            <a:ext cx="4572000" cy="3416320"/>
          </a:xfrm>
          <a:prstGeom prst="rect">
            <a:avLst/>
          </a:prstGeom>
        </p:spPr>
        <p:txBody>
          <a:bodyPr>
            <a:spAutoFit/>
          </a:bodyPr>
          <a:lstStyle/>
          <a:p>
            <a:pPr algn="ctr">
              <a:lnSpc>
                <a:spcPct val="150000"/>
              </a:lnSpc>
              <a:buSzPct val="47000"/>
            </a:pPr>
            <a:r>
              <a:rPr lang="it-IT" altLang="it-IT" sz="2400" dirty="0"/>
              <a:t>Gerarchia dei Diesel Generatori</a:t>
            </a:r>
          </a:p>
          <a:p>
            <a:pPr algn="ctr">
              <a:lnSpc>
                <a:spcPct val="150000"/>
              </a:lnSpc>
            </a:pPr>
            <a:r>
              <a:rPr lang="it-IT" altLang="it-IT" sz="2400" dirty="0"/>
              <a:t>Il controllo dei </a:t>
            </a:r>
            <a:r>
              <a:rPr lang="it-IT" altLang="it-IT" sz="2400" dirty="0" err="1"/>
              <a:t>DDGs</a:t>
            </a:r>
            <a:r>
              <a:rPr lang="it-IT" altLang="it-IT" sz="2400" dirty="0"/>
              <a:t> è possibile a tre livelli:</a:t>
            </a:r>
          </a:p>
          <a:p>
            <a:pPr algn="ctr">
              <a:lnSpc>
                <a:spcPct val="150000"/>
              </a:lnSpc>
              <a:buSzPct val="47000"/>
              <a:buBlip>
                <a:blip r:embed="rId4"/>
              </a:buBlip>
            </a:pPr>
            <a:r>
              <a:rPr lang="it-IT" altLang="it-IT" sz="2400" dirty="0"/>
              <a:t> Controllo Locale</a:t>
            </a:r>
          </a:p>
          <a:p>
            <a:pPr algn="ctr">
              <a:lnSpc>
                <a:spcPct val="150000"/>
              </a:lnSpc>
              <a:buSzPct val="47000"/>
              <a:buBlip>
                <a:blip r:embed="rId4"/>
              </a:buBlip>
            </a:pPr>
            <a:r>
              <a:rPr lang="it-IT" altLang="it-IT" sz="2400" dirty="0"/>
              <a:t> Controllo </a:t>
            </a:r>
            <a:r>
              <a:rPr lang="it-IT" altLang="it-IT" sz="2400" dirty="0" smtClean="0"/>
              <a:t>remoto</a:t>
            </a:r>
            <a:endParaRPr lang="it-IT" altLang="it-IT" sz="2400" dirty="0"/>
          </a:p>
          <a:p>
            <a:pPr algn="ctr">
              <a:lnSpc>
                <a:spcPct val="150000"/>
              </a:lnSpc>
              <a:buSzPct val="47000"/>
              <a:buBlip>
                <a:blip r:embed="rId4"/>
              </a:buBlip>
            </a:pPr>
            <a:r>
              <a:rPr lang="it-IT" altLang="it-IT" sz="2400" dirty="0"/>
              <a:t> Controllo automatico dal PMS</a:t>
            </a:r>
          </a:p>
        </p:txBody>
      </p:sp>
      <p:pic>
        <p:nvPicPr>
          <p:cNvPr id="348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000" y="4509120"/>
            <a:ext cx="3274371" cy="183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4508410"/>
            <a:ext cx="3095567" cy="183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668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49695" y="908720"/>
            <a:ext cx="8622143" cy="2431435"/>
          </a:xfrm>
          <a:prstGeom prst="rect">
            <a:avLst/>
          </a:prstGeom>
        </p:spPr>
        <p:txBody>
          <a:bodyPr wrap="square">
            <a:spAutoFit/>
          </a:bodyPr>
          <a:lstStyle/>
          <a:p>
            <a:r>
              <a:rPr lang="it-IT" sz="3200" b="1" i="1" u="sng" dirty="0">
                <a:hlinkClick r:id="rId3"/>
              </a:rPr>
              <a:t>WWW.IMATSRL.ORG</a:t>
            </a:r>
            <a:endParaRPr lang="it-IT" sz="3200" b="1" i="1" u="sng" dirty="0"/>
          </a:p>
          <a:p>
            <a:endParaRPr lang="it-IT" sz="2800" b="1" i="1" u="sng" dirty="0"/>
          </a:p>
          <a:p>
            <a:r>
              <a:rPr lang="it-IT" sz="3200" b="1" i="1" u="sng" dirty="0"/>
              <a:t>HIGH VOLTAGE</a:t>
            </a:r>
          </a:p>
          <a:p>
            <a:endParaRPr lang="it-IT" sz="2800" b="1" i="1" u="sng" dirty="0"/>
          </a:p>
          <a:p>
            <a:r>
              <a:rPr lang="it-IT" sz="3200" b="1" i="1" u="sng" dirty="0"/>
              <a:t>PSW: HVIMAT</a:t>
            </a:r>
          </a:p>
        </p:txBody>
      </p:sp>
      <p:sp>
        <p:nvSpPr>
          <p:cNvPr id="7" name="CasellaDiTesto 6"/>
          <p:cNvSpPr txBox="1"/>
          <p:nvPr/>
        </p:nvSpPr>
        <p:spPr>
          <a:xfrm>
            <a:off x="1259632" y="56777"/>
            <a:ext cx="7200800" cy="523220"/>
          </a:xfrm>
          <a:prstGeom prst="rect">
            <a:avLst/>
          </a:prstGeom>
          <a:noFill/>
        </p:spPr>
        <p:txBody>
          <a:bodyPr wrap="square" rtlCol="0">
            <a:spAutoFit/>
          </a:bodyPr>
          <a:lstStyle/>
          <a:p>
            <a:pPr algn="ctr"/>
            <a:r>
              <a:rPr lang="it-IT" sz="2800" b="1" dirty="0" smtClean="0">
                <a:solidFill>
                  <a:schemeClr val="tx2"/>
                </a:solidFill>
              </a:rPr>
              <a:t>Materiale didattico</a:t>
            </a:r>
            <a:endParaRPr lang="it-IT" sz="2800" b="1" dirty="0">
              <a:solidFill>
                <a:schemeClr val="tx2"/>
              </a:solidFill>
            </a:endParaRPr>
          </a:p>
        </p:txBody>
      </p:sp>
      <p:pic>
        <p:nvPicPr>
          <p:cNvPr id="5" name="Immagine 4"/>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335356390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(PMS – Power Management System) </a:t>
            </a:r>
          </a:p>
        </p:txBody>
      </p:sp>
      <p:sp>
        <p:nvSpPr>
          <p:cNvPr id="2" name="Rettangolo 1"/>
          <p:cNvSpPr/>
          <p:nvPr/>
        </p:nvSpPr>
        <p:spPr>
          <a:xfrm>
            <a:off x="130841" y="846390"/>
            <a:ext cx="5436096" cy="5909310"/>
          </a:xfrm>
          <a:prstGeom prst="rect">
            <a:avLst/>
          </a:prstGeom>
        </p:spPr>
        <p:txBody>
          <a:bodyPr wrap="square">
            <a:spAutoFit/>
          </a:bodyPr>
          <a:lstStyle/>
          <a:p>
            <a:pPr>
              <a:lnSpc>
                <a:spcPct val="150000"/>
              </a:lnSpc>
              <a:buSzPct val="47000"/>
            </a:pPr>
            <a:r>
              <a:rPr lang="it-IT" altLang="it-IT" dirty="0"/>
              <a:t>Gerarchia dei Diesel Generatori:</a:t>
            </a:r>
          </a:p>
          <a:p>
            <a:pPr indent="-285750" algn="ctr">
              <a:lnSpc>
                <a:spcPct val="150000"/>
              </a:lnSpc>
              <a:buSzPct val="47000"/>
              <a:buBlip>
                <a:blip r:embed="rId4"/>
              </a:buBlip>
            </a:pPr>
            <a:r>
              <a:rPr lang="it-IT" altLang="it-IT" dirty="0"/>
              <a:t> </a:t>
            </a:r>
            <a:r>
              <a:rPr lang="it-IT" altLang="it-IT" b="1" dirty="0"/>
              <a:t>Controllo Locale</a:t>
            </a:r>
          </a:p>
          <a:p>
            <a:pPr algn="ctr">
              <a:lnSpc>
                <a:spcPct val="150000"/>
              </a:lnSpc>
              <a:buSzPct val="47000"/>
            </a:pPr>
            <a:r>
              <a:rPr lang="it-IT" altLang="it-IT" dirty="0"/>
              <a:t>Il Diesel può essere avviato o fermato da locale, </a:t>
            </a:r>
          </a:p>
          <a:p>
            <a:pPr algn="ctr">
              <a:lnSpc>
                <a:spcPct val="150000"/>
              </a:lnSpc>
              <a:buSzPct val="47000"/>
            </a:pPr>
            <a:r>
              <a:rPr lang="it-IT" altLang="it-IT" dirty="0"/>
              <a:t>Il breaker deve essere selezionato in locale e chiuso manualmente</a:t>
            </a:r>
          </a:p>
          <a:p>
            <a:pPr algn="ctr">
              <a:lnSpc>
                <a:spcPct val="150000"/>
              </a:lnSpc>
              <a:buSzPct val="47000"/>
            </a:pPr>
            <a:r>
              <a:rPr lang="it-IT" altLang="it-IT" dirty="0"/>
              <a:t>dopo aver operato sul Governor per la sincronizzazione.</a:t>
            </a:r>
          </a:p>
          <a:p>
            <a:pPr algn="ctr">
              <a:lnSpc>
                <a:spcPct val="150000"/>
              </a:lnSpc>
              <a:buSzPct val="47000"/>
              <a:buBlip>
                <a:blip r:embed="rId4"/>
              </a:buBlip>
            </a:pPr>
            <a:r>
              <a:rPr lang="it-IT" altLang="it-IT" dirty="0"/>
              <a:t> </a:t>
            </a:r>
            <a:r>
              <a:rPr lang="it-IT" altLang="it-IT" b="1" dirty="0"/>
              <a:t>Controllo Remoto</a:t>
            </a:r>
          </a:p>
          <a:p>
            <a:pPr algn="ctr">
              <a:lnSpc>
                <a:spcPct val="150000"/>
              </a:lnSpc>
              <a:buSzPct val="47000"/>
            </a:pPr>
            <a:r>
              <a:rPr lang="it-IT" altLang="it-IT" dirty="0"/>
              <a:t>In tal caso il Diesel può essere avviato dall'operatore in ECR, </a:t>
            </a:r>
          </a:p>
          <a:p>
            <a:pPr algn="ctr">
              <a:lnSpc>
                <a:spcPct val="150000"/>
              </a:lnSpc>
              <a:buSzPct val="47000"/>
            </a:pPr>
            <a:r>
              <a:rPr lang="it-IT" altLang="it-IT" dirty="0"/>
              <a:t>il breaker può anch'esso essere chiuso o aperto dall'operatore,</a:t>
            </a:r>
          </a:p>
          <a:p>
            <a:pPr algn="ctr">
              <a:lnSpc>
                <a:spcPct val="150000"/>
              </a:lnSpc>
              <a:buSzPct val="47000"/>
            </a:pPr>
            <a:r>
              <a:rPr lang="it-IT" altLang="it-IT" dirty="0"/>
              <a:t>il sincronismo prima della chiusura è gestito dall'automazione ed </a:t>
            </a:r>
          </a:p>
          <a:p>
            <a:pPr algn="ctr">
              <a:lnSpc>
                <a:spcPct val="150000"/>
              </a:lnSpc>
              <a:buSzPct val="47000"/>
            </a:pPr>
            <a:r>
              <a:rPr lang="it-IT" altLang="it-IT" dirty="0"/>
              <a:t>è trasparente all'operatore.</a:t>
            </a:r>
          </a:p>
        </p:txBody>
      </p:sp>
      <p:pic>
        <p:nvPicPr>
          <p:cNvPr id="3" name="Immagine 2"/>
          <p:cNvPicPr>
            <a:picLocks noChangeAspect="1"/>
          </p:cNvPicPr>
          <p:nvPr/>
        </p:nvPicPr>
        <p:blipFill>
          <a:blip r:embed="rId5"/>
          <a:stretch>
            <a:fillRect/>
          </a:stretch>
        </p:blipFill>
        <p:spPr>
          <a:xfrm>
            <a:off x="5364088" y="834381"/>
            <a:ext cx="3707904" cy="3026668"/>
          </a:xfrm>
          <a:prstGeom prst="rect">
            <a:avLst/>
          </a:prstGeom>
        </p:spPr>
      </p:pic>
    </p:spTree>
    <p:extLst>
      <p:ext uri="{BB962C8B-B14F-4D97-AF65-F5344CB8AC3E}">
        <p14:creationId xmlns:p14="http://schemas.microsoft.com/office/powerpoint/2010/main" val="136744352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(PMS – Power Management System) </a:t>
            </a:r>
          </a:p>
        </p:txBody>
      </p:sp>
      <p:sp>
        <p:nvSpPr>
          <p:cNvPr id="3" name="Rettangolo 2"/>
          <p:cNvSpPr/>
          <p:nvPr/>
        </p:nvSpPr>
        <p:spPr>
          <a:xfrm>
            <a:off x="-1" y="810685"/>
            <a:ext cx="9144001" cy="3000821"/>
          </a:xfrm>
          <a:prstGeom prst="rect">
            <a:avLst/>
          </a:prstGeom>
        </p:spPr>
        <p:txBody>
          <a:bodyPr wrap="square">
            <a:spAutoFit/>
          </a:bodyPr>
          <a:lstStyle/>
          <a:p>
            <a:pPr algn="just">
              <a:lnSpc>
                <a:spcPct val="150000"/>
              </a:lnSpc>
            </a:pPr>
            <a:r>
              <a:rPr lang="it-IT" altLang="it-IT" b="1" dirty="0" smtClean="0"/>
              <a:t>Controllo </a:t>
            </a:r>
            <a:r>
              <a:rPr lang="it-IT" altLang="it-IT" b="1" dirty="0"/>
              <a:t>Automatico: </a:t>
            </a:r>
            <a:r>
              <a:rPr lang="it-IT" altLang="it-IT" b="1" dirty="0" smtClean="0">
                <a:solidFill>
                  <a:srgbClr val="92D050"/>
                </a:solidFill>
              </a:rPr>
              <a:t>IL DIESEL ED IL SUO BREAKER È GESTITO DAL PMS.</a:t>
            </a:r>
          </a:p>
          <a:p>
            <a:pPr algn="just">
              <a:lnSpc>
                <a:spcPct val="150000"/>
              </a:lnSpc>
            </a:pPr>
            <a:r>
              <a:rPr lang="it-IT" altLang="it-IT" dirty="0" smtClean="0"/>
              <a:t>Il </a:t>
            </a:r>
            <a:r>
              <a:rPr lang="it-IT" altLang="it-IT" dirty="0"/>
              <a:t>PMS valuta le richieste di potenza e, se nel caso, avvia o ferma (chiude o apre il breaker) uno o più generatori.</a:t>
            </a:r>
          </a:p>
          <a:p>
            <a:pPr algn="just">
              <a:lnSpc>
                <a:spcPct val="150000"/>
              </a:lnSpc>
            </a:pPr>
            <a:r>
              <a:rPr lang="it-IT" altLang="it-IT" dirty="0"/>
              <a:t>Immediatamente dopo un </a:t>
            </a:r>
            <a:r>
              <a:rPr lang="it-IT" altLang="it-IT" b="1" dirty="0" smtClean="0"/>
              <a:t>BLACK</a:t>
            </a:r>
            <a:r>
              <a:rPr lang="it-IT" altLang="it-IT" dirty="0" smtClean="0"/>
              <a:t> </a:t>
            </a:r>
            <a:r>
              <a:rPr lang="it-IT" altLang="it-IT" dirty="0"/>
              <a:t>out il PMS chiuderà il breaker del primo Diesel avviato e running con velocità nominale e stabile, e con tensione nominale in uscita (macchina eccitata)</a:t>
            </a:r>
          </a:p>
          <a:p>
            <a:pPr algn="just">
              <a:lnSpc>
                <a:spcPct val="150000"/>
              </a:lnSpc>
            </a:pPr>
            <a:r>
              <a:rPr lang="it-IT" altLang="it-IT" dirty="0"/>
              <a:t>Per ogni altro generatore che sarà avviato in seguito, è necessario il sincronismo prima di chiudere il breaker</a:t>
            </a:r>
            <a:r>
              <a:rPr lang="it-IT" altLang="it-IT" dirty="0" smtClean="0"/>
              <a:t>.</a:t>
            </a:r>
            <a:endParaRPr lang="it-IT" altLang="it-IT" dirty="0"/>
          </a:p>
        </p:txBody>
      </p:sp>
      <p:pic>
        <p:nvPicPr>
          <p:cNvPr id="4" name="Immagine 3"/>
          <p:cNvPicPr>
            <a:picLocks noChangeAspect="1"/>
          </p:cNvPicPr>
          <p:nvPr/>
        </p:nvPicPr>
        <p:blipFill>
          <a:blip r:embed="rId4"/>
          <a:stretch>
            <a:fillRect/>
          </a:stretch>
        </p:blipFill>
        <p:spPr>
          <a:xfrm>
            <a:off x="2157949" y="3600692"/>
            <a:ext cx="4828101" cy="3212684"/>
          </a:xfrm>
          <a:prstGeom prst="rect">
            <a:avLst/>
          </a:prstGeom>
        </p:spPr>
      </p:pic>
    </p:spTree>
    <p:extLst>
      <p:ext uri="{BB962C8B-B14F-4D97-AF65-F5344CB8AC3E}">
        <p14:creationId xmlns:p14="http://schemas.microsoft.com/office/powerpoint/2010/main" val="285085098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de-DE" sz="2800" b="1" dirty="0">
                <a:solidFill>
                  <a:schemeClr val="tx2"/>
                </a:solidFill>
              </a:rPr>
              <a:t>Safety System </a:t>
            </a:r>
            <a:r>
              <a:rPr lang="de-DE" sz="2800" b="1" dirty="0" err="1">
                <a:solidFill>
                  <a:schemeClr val="tx2"/>
                </a:solidFill>
              </a:rPr>
              <a:t>dei</a:t>
            </a:r>
            <a:r>
              <a:rPr lang="de-DE" sz="2800" b="1" dirty="0">
                <a:solidFill>
                  <a:schemeClr val="tx2"/>
                </a:solidFill>
              </a:rPr>
              <a:t> Diesel </a:t>
            </a:r>
            <a:r>
              <a:rPr lang="de-DE" sz="2800" b="1" dirty="0" err="1">
                <a:solidFill>
                  <a:schemeClr val="tx2"/>
                </a:solidFill>
              </a:rPr>
              <a:t>Generatori</a:t>
            </a:r>
            <a:r>
              <a:rPr lang="de-DE" sz="2800" b="1" dirty="0">
                <a:solidFill>
                  <a:schemeClr val="tx2"/>
                </a:solidFill>
              </a:rPr>
              <a:t> </a:t>
            </a:r>
          </a:p>
        </p:txBody>
      </p:sp>
      <p:sp>
        <p:nvSpPr>
          <p:cNvPr id="2" name="Rettangolo 1"/>
          <p:cNvSpPr/>
          <p:nvPr/>
        </p:nvSpPr>
        <p:spPr>
          <a:xfrm>
            <a:off x="12737" y="810685"/>
            <a:ext cx="9131263" cy="1754326"/>
          </a:xfrm>
          <a:prstGeom prst="rect">
            <a:avLst/>
          </a:prstGeom>
        </p:spPr>
        <p:txBody>
          <a:bodyPr wrap="square">
            <a:spAutoFit/>
          </a:bodyPr>
          <a:lstStyle/>
          <a:p>
            <a:pPr algn="just">
              <a:lnSpc>
                <a:spcPct val="150000"/>
              </a:lnSpc>
              <a:buSzPct val="47000"/>
            </a:pPr>
            <a:r>
              <a:rPr lang="it-IT" altLang="it-IT" dirty="0"/>
              <a:t>Il sistema di sicurezza </a:t>
            </a:r>
            <a:r>
              <a:rPr lang="it-IT" altLang="it-IT" b="1" i="1" dirty="0"/>
              <a:t>(Safety System) </a:t>
            </a:r>
            <a:r>
              <a:rPr lang="it-IT" altLang="it-IT" dirty="0"/>
              <a:t>dei generatori </a:t>
            </a:r>
            <a:r>
              <a:rPr lang="it-IT" altLang="it-IT" dirty="0" smtClean="0"/>
              <a:t>è indipendente </a:t>
            </a:r>
            <a:r>
              <a:rPr lang="it-IT" altLang="it-IT" dirty="0"/>
              <a:t>dal tipo di controllo utilizzato (Locale/Remoto/Automatico</a:t>
            </a:r>
            <a:r>
              <a:rPr lang="it-IT" altLang="it-IT" dirty="0" smtClean="0"/>
              <a:t>) Il </a:t>
            </a:r>
            <a:r>
              <a:rPr lang="it-IT" altLang="it-IT" dirty="0"/>
              <a:t>Safety System è gestito da un PLC indipendente, la logica di controllo è di tipo </a:t>
            </a:r>
            <a:r>
              <a:rPr lang="it-IT" altLang="it-IT" b="1" dirty="0" smtClean="0">
                <a:solidFill>
                  <a:srgbClr val="00B050"/>
                </a:solidFill>
              </a:rPr>
              <a:t>FAIL SAFE </a:t>
            </a:r>
            <a:r>
              <a:rPr lang="it-IT" altLang="it-IT" dirty="0" smtClean="0"/>
              <a:t>(</a:t>
            </a:r>
            <a:r>
              <a:rPr lang="it-IT" altLang="it-IT" dirty="0"/>
              <a:t>contatti normalmente chiusi) oppure a controllo del </a:t>
            </a:r>
            <a:r>
              <a:rPr lang="it-IT" altLang="it-IT" b="1" dirty="0"/>
              <a:t>loop</a:t>
            </a:r>
            <a:r>
              <a:rPr lang="it-IT" altLang="it-IT" dirty="0"/>
              <a:t> </a:t>
            </a:r>
            <a:r>
              <a:rPr lang="it-IT" altLang="it-IT" dirty="0" smtClean="0"/>
              <a:t>(</a:t>
            </a:r>
            <a:r>
              <a:rPr lang="it-IT" altLang="it-IT" b="1" dirty="0" smtClean="0"/>
              <a:t>CABLE BREAK</a:t>
            </a:r>
            <a:r>
              <a:rPr lang="it-IT" altLang="it-IT" dirty="0" smtClean="0"/>
              <a:t>). </a:t>
            </a:r>
            <a:endParaRPr lang="it-IT" altLang="it-IT" dirty="0"/>
          </a:p>
        </p:txBody>
      </p:sp>
      <p:sp>
        <p:nvSpPr>
          <p:cNvPr id="4" name="Rettangolo 3"/>
          <p:cNvSpPr/>
          <p:nvPr/>
        </p:nvSpPr>
        <p:spPr>
          <a:xfrm>
            <a:off x="0" y="2879860"/>
            <a:ext cx="4163135" cy="2585323"/>
          </a:xfrm>
          <a:prstGeom prst="rect">
            <a:avLst/>
          </a:prstGeom>
        </p:spPr>
        <p:txBody>
          <a:bodyPr wrap="square">
            <a:spAutoFit/>
          </a:bodyPr>
          <a:lstStyle/>
          <a:p>
            <a:pPr marL="285750" indent="-285750" algn="just">
              <a:lnSpc>
                <a:spcPct val="150000"/>
              </a:lnSpc>
              <a:buSzPct val="100000"/>
              <a:buFont typeface="Wingdings" panose="05000000000000000000" pitchFamily="2" charset="2"/>
              <a:buChar char="q"/>
            </a:pPr>
            <a:r>
              <a:rPr lang="it-IT" altLang="it-IT" b="1" dirty="0"/>
              <a:t>In caso di uno stop di emergenza (triggerato su alcuni segnali critici), il Safety System del generatore invia un comando di apertura del breaker, di stop del motore al Governor e/o alla MSWBD</a:t>
            </a:r>
          </a:p>
        </p:txBody>
      </p:sp>
      <p:pic>
        <p:nvPicPr>
          <p:cNvPr id="6" name="Immagine 5"/>
          <p:cNvPicPr>
            <a:picLocks noChangeAspect="1"/>
          </p:cNvPicPr>
          <p:nvPr/>
        </p:nvPicPr>
        <p:blipFill>
          <a:blip r:embed="rId4"/>
          <a:stretch>
            <a:fillRect/>
          </a:stretch>
        </p:blipFill>
        <p:spPr>
          <a:xfrm>
            <a:off x="4271859" y="2132856"/>
            <a:ext cx="4857750" cy="3657600"/>
          </a:xfrm>
          <a:prstGeom prst="rect">
            <a:avLst/>
          </a:prstGeom>
        </p:spPr>
      </p:pic>
    </p:spTree>
    <p:extLst>
      <p:ext uri="{BB962C8B-B14F-4D97-AF65-F5344CB8AC3E}">
        <p14:creationId xmlns:p14="http://schemas.microsoft.com/office/powerpoint/2010/main" val="208616506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de-DE" sz="2800" b="1" dirty="0">
                <a:solidFill>
                  <a:schemeClr val="tx2"/>
                </a:solidFill>
              </a:rPr>
              <a:t>Safety System </a:t>
            </a:r>
            <a:r>
              <a:rPr lang="de-DE" sz="2800" b="1" dirty="0" err="1">
                <a:solidFill>
                  <a:schemeClr val="tx2"/>
                </a:solidFill>
              </a:rPr>
              <a:t>dei</a:t>
            </a:r>
            <a:r>
              <a:rPr lang="de-DE" sz="2800" b="1" dirty="0">
                <a:solidFill>
                  <a:schemeClr val="tx2"/>
                </a:solidFill>
              </a:rPr>
              <a:t> Diesel </a:t>
            </a:r>
            <a:r>
              <a:rPr lang="de-DE" sz="2800" b="1" dirty="0" err="1">
                <a:solidFill>
                  <a:schemeClr val="tx2"/>
                </a:solidFill>
              </a:rPr>
              <a:t>Generatori</a:t>
            </a:r>
            <a:r>
              <a:rPr lang="de-DE" sz="2800" b="1" dirty="0">
                <a:solidFill>
                  <a:schemeClr val="tx2"/>
                </a:solidFill>
              </a:rPr>
              <a:t> </a:t>
            </a:r>
          </a:p>
        </p:txBody>
      </p:sp>
      <p:sp>
        <p:nvSpPr>
          <p:cNvPr id="2" name="Rettangolo 1"/>
          <p:cNvSpPr/>
          <p:nvPr/>
        </p:nvSpPr>
        <p:spPr>
          <a:xfrm>
            <a:off x="0" y="873831"/>
            <a:ext cx="3923928" cy="464871"/>
          </a:xfrm>
          <a:prstGeom prst="rect">
            <a:avLst/>
          </a:prstGeom>
        </p:spPr>
        <p:txBody>
          <a:bodyPr wrap="square">
            <a:spAutoFit/>
          </a:bodyPr>
          <a:lstStyle/>
          <a:p>
            <a:pPr>
              <a:lnSpc>
                <a:spcPct val="150000"/>
              </a:lnSpc>
              <a:buSzPct val="47000"/>
            </a:pPr>
            <a:r>
              <a:rPr lang="it-IT" altLang="it-IT" b="1" i="1" u="sng" dirty="0">
                <a:solidFill>
                  <a:srgbClr val="FF0000"/>
                </a:solidFill>
              </a:rPr>
              <a:t>Tipicamente i segnali monitorati sono</a:t>
            </a:r>
            <a:r>
              <a:rPr lang="it-IT" altLang="it-IT" b="1" i="1" u="sng" dirty="0" smtClean="0">
                <a:solidFill>
                  <a:srgbClr val="FF0000"/>
                </a:solidFill>
              </a:rPr>
              <a:t>:</a:t>
            </a:r>
            <a:endParaRPr lang="it-IT" altLang="it-IT" b="1" i="1" u="sng" dirty="0">
              <a:solidFill>
                <a:srgbClr val="FF0000"/>
              </a:solidFill>
            </a:endParaRPr>
          </a:p>
        </p:txBody>
      </p:sp>
      <p:sp>
        <p:nvSpPr>
          <p:cNvPr id="5" name="Rettangolo 4"/>
          <p:cNvSpPr/>
          <p:nvPr/>
        </p:nvSpPr>
        <p:spPr>
          <a:xfrm>
            <a:off x="0" y="1556792"/>
            <a:ext cx="4624991" cy="1754326"/>
          </a:xfrm>
          <a:prstGeom prst="rect">
            <a:avLst/>
          </a:prstGeom>
        </p:spPr>
        <p:txBody>
          <a:bodyPr wrap="square">
            <a:spAutoFit/>
          </a:bodyPr>
          <a:lstStyle/>
          <a:p>
            <a:pPr marL="285750" indent="-285750" algn="just">
              <a:lnSpc>
                <a:spcPct val="150000"/>
              </a:lnSpc>
              <a:buSzPct val="100000"/>
              <a:buFont typeface="Wingdings" panose="05000000000000000000" pitchFamily="2" charset="2"/>
              <a:buChar char="q"/>
            </a:pPr>
            <a:r>
              <a:rPr lang="it-IT" altLang="it-IT" b="1" dirty="0"/>
              <a:t>Temperatura cuscinetti (</a:t>
            </a:r>
            <a:r>
              <a:rPr lang="it-IT" altLang="it-IT" b="1" dirty="0" err="1"/>
              <a:t>engine</a:t>
            </a:r>
            <a:r>
              <a:rPr lang="it-IT" altLang="it-IT" b="1" dirty="0"/>
              <a:t> ed alternatore)</a:t>
            </a:r>
          </a:p>
          <a:p>
            <a:pPr marL="285750" indent="-285750" algn="just">
              <a:lnSpc>
                <a:spcPct val="150000"/>
              </a:lnSpc>
              <a:buSzPct val="100000"/>
              <a:buFont typeface="Wingdings" panose="05000000000000000000" pitchFamily="2" charset="2"/>
              <a:buChar char="q"/>
            </a:pPr>
            <a:r>
              <a:rPr lang="it-IT" altLang="it-IT" b="1" dirty="0"/>
              <a:t> Corto Circuito avvolgimenti (protezione 87G</a:t>
            </a:r>
            <a:r>
              <a:rPr lang="it-IT" altLang="it-IT" b="1" dirty="0" smtClean="0"/>
              <a:t>)</a:t>
            </a:r>
            <a:endParaRPr lang="it-IT" altLang="it-IT" b="1" dirty="0"/>
          </a:p>
        </p:txBody>
      </p:sp>
      <p:pic>
        <p:nvPicPr>
          <p:cNvPr id="10" name="Immagine 9"/>
          <p:cNvPicPr>
            <a:picLocks noChangeAspect="1"/>
          </p:cNvPicPr>
          <p:nvPr/>
        </p:nvPicPr>
        <p:blipFill>
          <a:blip r:embed="rId4"/>
          <a:stretch>
            <a:fillRect/>
          </a:stretch>
        </p:blipFill>
        <p:spPr>
          <a:xfrm>
            <a:off x="5148064" y="3786686"/>
            <a:ext cx="3792998" cy="3019178"/>
          </a:xfrm>
          <a:prstGeom prst="rect">
            <a:avLst/>
          </a:prstGeom>
        </p:spPr>
      </p:pic>
      <p:sp>
        <p:nvSpPr>
          <p:cNvPr id="9" name="CasellaDiTesto 8"/>
          <p:cNvSpPr txBox="1"/>
          <p:nvPr/>
        </p:nvSpPr>
        <p:spPr>
          <a:xfrm>
            <a:off x="0" y="3321746"/>
            <a:ext cx="3793087" cy="1754326"/>
          </a:xfrm>
          <a:prstGeom prst="rect">
            <a:avLst/>
          </a:prstGeom>
          <a:noFill/>
        </p:spPr>
        <p:txBody>
          <a:bodyPr wrap="square" rtlCol="0">
            <a:spAutoFit/>
          </a:bodyPr>
          <a:lstStyle/>
          <a:p>
            <a:pPr marL="285750" indent="-285750" algn="just">
              <a:lnSpc>
                <a:spcPct val="150000"/>
              </a:lnSpc>
              <a:buSzPct val="100000"/>
              <a:buFont typeface="Wingdings" panose="05000000000000000000" pitchFamily="2" charset="2"/>
              <a:buChar char="q"/>
            </a:pPr>
            <a:r>
              <a:rPr lang="it-IT" altLang="it-IT" b="1" dirty="0" err="1"/>
              <a:t>Governor</a:t>
            </a:r>
            <a:r>
              <a:rPr lang="it-IT" altLang="it-IT" b="1" dirty="0"/>
              <a:t> Major </a:t>
            </a:r>
            <a:r>
              <a:rPr lang="it-IT" altLang="it-IT" b="1" dirty="0" err="1"/>
              <a:t>alarm</a:t>
            </a:r>
            <a:r>
              <a:rPr lang="it-IT" altLang="it-IT" b="1" dirty="0"/>
              <a:t> </a:t>
            </a:r>
          </a:p>
          <a:p>
            <a:pPr marL="285750" indent="-285750" algn="just">
              <a:lnSpc>
                <a:spcPct val="150000"/>
              </a:lnSpc>
              <a:buSzPct val="100000"/>
              <a:buFont typeface="Wingdings" panose="05000000000000000000" pitchFamily="2" charset="2"/>
              <a:buChar char="q"/>
            </a:pPr>
            <a:r>
              <a:rPr lang="it-IT" altLang="it-IT" b="1" dirty="0"/>
              <a:t> </a:t>
            </a:r>
            <a:r>
              <a:rPr lang="it-IT" altLang="it-IT" b="1" dirty="0" err="1"/>
              <a:t>Overspeed</a:t>
            </a:r>
            <a:r>
              <a:rPr lang="it-IT" altLang="it-IT" b="1" dirty="0"/>
              <a:t> meccanico </a:t>
            </a:r>
          </a:p>
          <a:p>
            <a:pPr marL="285750" indent="-285750" algn="just">
              <a:lnSpc>
                <a:spcPct val="150000"/>
              </a:lnSpc>
              <a:buSzPct val="100000"/>
              <a:buFont typeface="Wingdings" panose="05000000000000000000" pitchFamily="2" charset="2"/>
              <a:buChar char="q"/>
            </a:pPr>
            <a:r>
              <a:rPr lang="it-IT" altLang="it-IT" b="1" dirty="0"/>
              <a:t> Bassa Pressione </a:t>
            </a:r>
            <a:r>
              <a:rPr lang="it-IT" altLang="it-IT" b="1" dirty="0" err="1"/>
              <a:t>Lub</a:t>
            </a:r>
            <a:r>
              <a:rPr lang="it-IT" altLang="it-IT" b="1" dirty="0"/>
              <a:t> </a:t>
            </a:r>
            <a:r>
              <a:rPr lang="it-IT" altLang="it-IT" b="1" dirty="0" err="1"/>
              <a:t>Oil</a:t>
            </a:r>
            <a:r>
              <a:rPr lang="it-IT" altLang="it-IT" b="1" dirty="0"/>
              <a:t> </a:t>
            </a:r>
          </a:p>
          <a:p>
            <a:pPr marL="285750" indent="-285750" algn="just">
              <a:lnSpc>
                <a:spcPct val="150000"/>
              </a:lnSpc>
              <a:buSzPct val="100000"/>
              <a:buFont typeface="Wingdings" panose="05000000000000000000" pitchFamily="2" charset="2"/>
              <a:buChar char="q"/>
            </a:pPr>
            <a:r>
              <a:rPr lang="it-IT" altLang="it-IT" b="1" dirty="0"/>
              <a:t> Bassa Pressione HT</a:t>
            </a:r>
          </a:p>
        </p:txBody>
      </p:sp>
      <p:sp>
        <p:nvSpPr>
          <p:cNvPr id="11" name="Rettangolo 10"/>
          <p:cNvSpPr/>
          <p:nvPr/>
        </p:nvSpPr>
        <p:spPr>
          <a:xfrm>
            <a:off x="0" y="5051538"/>
            <a:ext cx="4702841" cy="1754326"/>
          </a:xfrm>
          <a:prstGeom prst="rect">
            <a:avLst/>
          </a:prstGeom>
        </p:spPr>
        <p:txBody>
          <a:bodyPr wrap="square">
            <a:spAutoFit/>
          </a:bodyPr>
          <a:lstStyle/>
          <a:p>
            <a:pPr marL="285750" indent="-285750" algn="just">
              <a:lnSpc>
                <a:spcPct val="150000"/>
              </a:lnSpc>
              <a:buClr>
                <a:schemeClr val="tx1"/>
              </a:buClr>
              <a:buSzPct val="100000"/>
              <a:buFont typeface="Wingdings" panose="05000000000000000000" pitchFamily="2" charset="2"/>
              <a:buChar char="q"/>
            </a:pPr>
            <a:r>
              <a:rPr lang="it-IT" altLang="it-IT" b="1" dirty="0"/>
              <a:t>Alta temperatura </a:t>
            </a:r>
            <a:r>
              <a:rPr lang="it-IT" altLang="it-IT" b="1" dirty="0" err="1" smtClean="0"/>
              <a:t>Lub</a:t>
            </a:r>
            <a:r>
              <a:rPr lang="it-IT" altLang="it-IT" b="1" dirty="0" smtClean="0"/>
              <a:t>. </a:t>
            </a:r>
            <a:r>
              <a:rPr lang="it-IT" altLang="it-IT" b="1" dirty="0" err="1" smtClean="0"/>
              <a:t>Oil</a:t>
            </a:r>
            <a:endParaRPr lang="it-IT" altLang="it-IT" b="1" dirty="0" smtClean="0"/>
          </a:p>
          <a:p>
            <a:pPr marL="285750" indent="-285750" algn="just">
              <a:lnSpc>
                <a:spcPct val="150000"/>
              </a:lnSpc>
              <a:buClr>
                <a:schemeClr val="tx1"/>
              </a:buClr>
              <a:buSzPct val="100000"/>
              <a:buFont typeface="Wingdings" panose="05000000000000000000" pitchFamily="2" charset="2"/>
              <a:buChar char="q"/>
            </a:pPr>
            <a:r>
              <a:rPr lang="it-IT" altLang="it-IT" b="1" dirty="0" smtClean="0"/>
              <a:t>Alta </a:t>
            </a:r>
            <a:r>
              <a:rPr lang="it-IT" altLang="it-IT" b="1" dirty="0"/>
              <a:t>temperatura </a:t>
            </a:r>
            <a:r>
              <a:rPr lang="it-IT" altLang="it-IT" b="1" dirty="0" smtClean="0"/>
              <a:t>H.T</a:t>
            </a:r>
            <a:endParaRPr lang="it-IT" altLang="it-IT" b="1" dirty="0"/>
          </a:p>
          <a:p>
            <a:pPr marL="285750" indent="-285750" algn="just">
              <a:lnSpc>
                <a:spcPct val="150000"/>
              </a:lnSpc>
              <a:buClr>
                <a:schemeClr val="tx1"/>
              </a:buClr>
              <a:buSzPct val="100000"/>
              <a:buFont typeface="Wingdings" panose="05000000000000000000" pitchFamily="2" charset="2"/>
              <a:buChar char="q"/>
            </a:pPr>
            <a:r>
              <a:rPr lang="it-IT" altLang="it-IT" b="1" dirty="0" err="1"/>
              <a:t>Oil</a:t>
            </a:r>
            <a:r>
              <a:rPr lang="it-IT" altLang="it-IT" b="1" dirty="0"/>
              <a:t> </a:t>
            </a:r>
            <a:r>
              <a:rPr lang="it-IT" altLang="it-IT" b="1" dirty="0" err="1"/>
              <a:t>mist</a:t>
            </a:r>
            <a:r>
              <a:rPr lang="it-IT" altLang="it-IT" b="1" dirty="0"/>
              <a:t> </a:t>
            </a:r>
            <a:r>
              <a:rPr lang="it-IT" altLang="it-IT" b="1" dirty="0" err="1"/>
              <a:t>alarm</a:t>
            </a:r>
            <a:endParaRPr lang="it-IT" altLang="it-IT" b="1" dirty="0"/>
          </a:p>
          <a:p>
            <a:pPr marL="285750" indent="-285750" algn="just">
              <a:lnSpc>
                <a:spcPct val="150000"/>
              </a:lnSpc>
              <a:buClr>
                <a:schemeClr val="tx1"/>
              </a:buClr>
              <a:buSzPct val="100000"/>
              <a:buFont typeface="Wingdings" panose="05000000000000000000" pitchFamily="2" charset="2"/>
              <a:buChar char="q"/>
            </a:pPr>
            <a:r>
              <a:rPr lang="it-IT" altLang="it-IT" b="1" dirty="0" err="1"/>
              <a:t>Overspeed</a:t>
            </a:r>
            <a:r>
              <a:rPr lang="it-IT" altLang="it-IT" b="1" dirty="0"/>
              <a:t> elettrico</a:t>
            </a:r>
            <a:endParaRPr lang="it-IT" b="1" dirty="0"/>
          </a:p>
        </p:txBody>
      </p:sp>
      <p:pic>
        <p:nvPicPr>
          <p:cNvPr id="12" name="Immagine 11"/>
          <p:cNvPicPr>
            <a:picLocks noChangeAspect="1"/>
          </p:cNvPicPr>
          <p:nvPr/>
        </p:nvPicPr>
        <p:blipFill>
          <a:blip r:embed="rId5"/>
          <a:stretch>
            <a:fillRect/>
          </a:stretch>
        </p:blipFill>
        <p:spPr>
          <a:xfrm>
            <a:off x="5151693" y="873830"/>
            <a:ext cx="3789369" cy="2777019"/>
          </a:xfrm>
          <a:prstGeom prst="rect">
            <a:avLst/>
          </a:prstGeom>
        </p:spPr>
      </p:pic>
    </p:spTree>
    <p:extLst>
      <p:ext uri="{BB962C8B-B14F-4D97-AF65-F5344CB8AC3E}">
        <p14:creationId xmlns:p14="http://schemas.microsoft.com/office/powerpoint/2010/main" val="60333748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Termografia</a:t>
            </a:r>
            <a:endParaRPr lang="de-DE" sz="2800" b="1" dirty="0">
              <a:solidFill>
                <a:schemeClr val="tx2"/>
              </a:solidFill>
            </a:endParaRPr>
          </a:p>
        </p:txBody>
      </p:sp>
      <p:sp>
        <p:nvSpPr>
          <p:cNvPr id="2" name="Rettangolo 1"/>
          <p:cNvSpPr/>
          <p:nvPr/>
        </p:nvSpPr>
        <p:spPr>
          <a:xfrm>
            <a:off x="-1" y="836712"/>
            <a:ext cx="9144001" cy="1200329"/>
          </a:xfrm>
          <a:prstGeom prst="rect">
            <a:avLst/>
          </a:prstGeom>
        </p:spPr>
        <p:txBody>
          <a:bodyPr wrap="square">
            <a:spAutoFit/>
          </a:bodyPr>
          <a:lstStyle/>
          <a:p>
            <a:pPr algn="just">
              <a:lnSpc>
                <a:spcPct val="100000"/>
              </a:lnSpc>
              <a:spcAft>
                <a:spcPct val="0"/>
              </a:spcAft>
            </a:pPr>
            <a:r>
              <a:rPr lang="it-IT" altLang="it-IT" dirty="0"/>
              <a:t>La termografia (misura della temperatura con una termocamera) è un metodo di misura passivo, senza contatto. Oggi giorno, i crescenti  prezzi dell’energia e gli elevati costi per i tempi di fermo macchina o impianto, hanno comportato che la termografia si sia affermata sempre più anche per la manutenzione di impianti navali</a:t>
            </a:r>
            <a:r>
              <a:rPr lang="it-IT" altLang="it-IT" dirty="0" smtClean="0"/>
              <a:t>.</a:t>
            </a:r>
            <a:endParaRPr lang="it-IT" altLang="it-IT" dirty="0"/>
          </a:p>
        </p:txBody>
      </p:sp>
      <p:pic>
        <p:nvPicPr>
          <p:cNvPr id="3" name="Immagine 2"/>
          <p:cNvPicPr>
            <a:picLocks noChangeAspect="1"/>
          </p:cNvPicPr>
          <p:nvPr/>
        </p:nvPicPr>
        <p:blipFill>
          <a:blip r:embed="rId4"/>
          <a:stretch>
            <a:fillRect/>
          </a:stretch>
        </p:blipFill>
        <p:spPr>
          <a:xfrm>
            <a:off x="156174" y="3584964"/>
            <a:ext cx="4773664" cy="3181200"/>
          </a:xfrm>
          <a:prstGeom prst="rect">
            <a:avLst/>
          </a:prstGeom>
        </p:spPr>
      </p:pic>
      <p:pic>
        <p:nvPicPr>
          <p:cNvPr id="4" name="Immagine 3"/>
          <p:cNvPicPr>
            <a:picLocks noChangeAspect="1"/>
          </p:cNvPicPr>
          <p:nvPr/>
        </p:nvPicPr>
        <p:blipFill>
          <a:blip r:embed="rId5"/>
          <a:stretch>
            <a:fillRect/>
          </a:stretch>
        </p:blipFill>
        <p:spPr>
          <a:xfrm>
            <a:off x="5724128" y="3584964"/>
            <a:ext cx="3260608" cy="3181200"/>
          </a:xfrm>
          <a:prstGeom prst="rect">
            <a:avLst/>
          </a:prstGeom>
        </p:spPr>
      </p:pic>
      <p:sp>
        <p:nvSpPr>
          <p:cNvPr id="5" name="Rettangolo 4"/>
          <p:cNvSpPr/>
          <p:nvPr/>
        </p:nvSpPr>
        <p:spPr>
          <a:xfrm>
            <a:off x="0" y="2063068"/>
            <a:ext cx="9144000" cy="1200329"/>
          </a:xfrm>
          <a:prstGeom prst="rect">
            <a:avLst/>
          </a:prstGeom>
        </p:spPr>
        <p:txBody>
          <a:bodyPr wrap="square">
            <a:spAutoFit/>
          </a:bodyPr>
          <a:lstStyle/>
          <a:p>
            <a:pPr algn="just"/>
            <a:r>
              <a:rPr lang="it-IT" altLang="it-IT" dirty="0"/>
              <a:t>I surriscaldamenti costituiscono la causa del 75% dei guasti negli impianti elettrici e sono causa di guasti anche nei motori. Le ispezioni sono condotte di norma sotto carico e senza interrompere la produzione. Tale procedura operativa espone l'operatore ad un rischio elettrico in particolare modo per la verifica degli impianti elettrici ad alta tensione.</a:t>
            </a:r>
          </a:p>
        </p:txBody>
      </p:sp>
    </p:spTree>
    <p:extLst>
      <p:ext uri="{BB962C8B-B14F-4D97-AF65-F5344CB8AC3E}">
        <p14:creationId xmlns:p14="http://schemas.microsoft.com/office/powerpoint/2010/main" val="345112236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344816"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sp>
        <p:nvSpPr>
          <p:cNvPr id="2" name="Rettangolo 1"/>
          <p:cNvSpPr/>
          <p:nvPr/>
        </p:nvSpPr>
        <p:spPr>
          <a:xfrm>
            <a:off x="323528" y="5385990"/>
            <a:ext cx="8496944"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b="1" dirty="0" smtClean="0"/>
              <a:t>IN OGNI CASO QUANDO UN BREAKER VIENE TRIPPATO PER INTERVENTO DELLA PROTEZIONE, ESSO È IN GENERE LOCKED OUT (K86) ED E’ SETTATO IN “MANUALE” AL FINE DI EVITARE RICHIUSURE INDESIDERATE. E, COMPITO DELL'OPERATORE RESETTARLO E RIMETTERLO IN AUTOMATICO QUANDO È STATO RISOLTO IL PROBLEMA.</a:t>
            </a:r>
            <a:endParaRPr lang="en-US" b="1" dirty="0"/>
          </a:p>
        </p:txBody>
      </p:sp>
      <p:graphicFrame>
        <p:nvGraphicFramePr>
          <p:cNvPr id="12" name="Diagramma 11"/>
          <p:cNvGraphicFramePr/>
          <p:nvPr>
            <p:extLst>
              <p:ext uri="{D42A27DB-BD31-4B8C-83A1-F6EECF244321}">
                <p14:modId xmlns:p14="http://schemas.microsoft.com/office/powerpoint/2010/main" val="2392957506"/>
              </p:ext>
            </p:extLst>
          </p:nvPr>
        </p:nvGraphicFramePr>
        <p:xfrm>
          <a:off x="1979712" y="1415613"/>
          <a:ext cx="5832648" cy="25653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asellaDiTesto 9"/>
          <p:cNvSpPr txBox="1"/>
          <p:nvPr/>
        </p:nvSpPr>
        <p:spPr>
          <a:xfrm>
            <a:off x="19146" y="836712"/>
            <a:ext cx="9124853" cy="646331"/>
          </a:xfrm>
          <a:prstGeom prst="rect">
            <a:avLst/>
          </a:prstGeom>
          <a:noFill/>
        </p:spPr>
        <p:txBody>
          <a:bodyPr wrap="square" rtlCol="0">
            <a:spAutoFit/>
          </a:bodyPr>
          <a:lstStyle/>
          <a:p>
            <a:r>
              <a:rPr lang="it-IT" dirty="0" smtClean="0"/>
              <a:t>I criteri che seguono sono, in genere, presi in considerazione dal PMS per l'avviamento  di un DG in stand by:</a:t>
            </a:r>
            <a:endParaRPr lang="it-IT" dirty="0"/>
          </a:p>
        </p:txBody>
      </p:sp>
      <p:sp>
        <p:nvSpPr>
          <p:cNvPr id="11" name="CasellaDiTesto 10"/>
          <p:cNvSpPr txBox="1"/>
          <p:nvPr/>
        </p:nvSpPr>
        <p:spPr>
          <a:xfrm>
            <a:off x="19146" y="4233862"/>
            <a:ext cx="9124852" cy="923330"/>
          </a:xfrm>
          <a:prstGeom prst="rect">
            <a:avLst/>
          </a:prstGeom>
          <a:noFill/>
        </p:spPr>
        <p:txBody>
          <a:bodyPr wrap="square" rtlCol="0">
            <a:spAutoFit/>
          </a:bodyPr>
          <a:lstStyle/>
          <a:p>
            <a:r>
              <a:rPr lang="it-IT" dirty="0" smtClean="0"/>
              <a:t>A seconda del tipo di protezione intervenuta, il PMS può fermare immediatamente </a:t>
            </a:r>
            <a:r>
              <a:rPr lang="it-IT" b="1" i="1" dirty="0" smtClean="0"/>
              <a:t>il DG</a:t>
            </a:r>
            <a:r>
              <a:rPr lang="it-IT" dirty="0" smtClean="0"/>
              <a:t>, </a:t>
            </a:r>
            <a:r>
              <a:rPr lang="it-IT" b="1" dirty="0" smtClean="0"/>
              <a:t>aprire</a:t>
            </a:r>
            <a:r>
              <a:rPr lang="it-IT" dirty="0" smtClean="0"/>
              <a:t> </a:t>
            </a:r>
            <a:r>
              <a:rPr lang="it-IT" b="1" i="1" dirty="0" smtClean="0">
                <a:solidFill>
                  <a:srgbClr val="FF0000"/>
                </a:solidFill>
              </a:rPr>
              <a:t>BUS TIE E/O INTERCONNETTORI</a:t>
            </a:r>
            <a:r>
              <a:rPr lang="it-IT" dirty="0" smtClean="0"/>
              <a:t>, </a:t>
            </a:r>
            <a:r>
              <a:rPr lang="it-IT" b="1" i="1" dirty="0" smtClean="0">
                <a:solidFill>
                  <a:schemeClr val="accent5">
                    <a:lumMod val="75000"/>
                  </a:schemeClr>
                </a:solidFill>
              </a:rPr>
              <a:t>o semplicemente aprire l'interruttore del DG “difettoso” ma lasciarlo running.</a:t>
            </a:r>
            <a:endParaRPr lang="it-IT" b="1" i="1" dirty="0">
              <a:solidFill>
                <a:schemeClr val="accent5">
                  <a:lumMod val="75000"/>
                </a:schemeClr>
              </a:solidFill>
            </a:endParaRPr>
          </a:p>
        </p:txBody>
      </p:sp>
    </p:spTree>
    <p:extLst>
      <p:ext uri="{BB962C8B-B14F-4D97-AF65-F5344CB8AC3E}">
        <p14:creationId xmlns:p14="http://schemas.microsoft.com/office/powerpoint/2010/main" val="391069789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Introduzione</a:t>
            </a:r>
            <a:endParaRPr lang="de-DE" sz="2800" b="1" dirty="0">
              <a:solidFill>
                <a:schemeClr val="tx2"/>
              </a:solidFill>
            </a:endParaRPr>
          </a:p>
        </p:txBody>
      </p:sp>
      <p:sp>
        <p:nvSpPr>
          <p:cNvPr id="2" name="Rettangolo 1"/>
          <p:cNvSpPr/>
          <p:nvPr/>
        </p:nvSpPr>
        <p:spPr>
          <a:xfrm>
            <a:off x="0" y="869612"/>
            <a:ext cx="9143999" cy="1477328"/>
          </a:xfrm>
          <a:prstGeom prst="rect">
            <a:avLst/>
          </a:prstGeom>
        </p:spPr>
        <p:txBody>
          <a:bodyPr wrap="square">
            <a:spAutoFit/>
          </a:bodyPr>
          <a:lstStyle/>
          <a:p>
            <a:pPr algn="just"/>
            <a:r>
              <a:rPr lang="it-IT" altLang="it-IT" dirty="0"/>
              <a:t>Tutti i componenti degli impianti elettrici soggetti ad azioni e sollecitazioni degradanti, possono presentare nel tempo il decadimento delle loro caratteristiche costruttive e funzionali per allentamento, ossidazione, sovraccarico, carenza progettuale, carenza di manutenzione, isolamento difettoso, </a:t>
            </a:r>
            <a:r>
              <a:rPr lang="it-IT" altLang="it-IT" dirty="0" err="1"/>
              <a:t>ecc</a:t>
            </a:r>
            <a:r>
              <a:rPr lang="it-IT" altLang="it-IT" dirty="0"/>
              <a:t>… Questi fenomeni provocano in maniera ricorrente una variazione di resistenza che genera il surriscaldamento del componente. </a:t>
            </a:r>
          </a:p>
        </p:txBody>
      </p:sp>
      <p:sp>
        <p:nvSpPr>
          <p:cNvPr id="3" name="Rettangolo 2"/>
          <p:cNvSpPr/>
          <p:nvPr/>
        </p:nvSpPr>
        <p:spPr>
          <a:xfrm>
            <a:off x="3993" y="2458134"/>
            <a:ext cx="9172370" cy="646331"/>
          </a:xfrm>
          <a:prstGeom prst="rect">
            <a:avLst/>
          </a:prstGeom>
        </p:spPr>
        <p:txBody>
          <a:bodyPr wrap="square">
            <a:spAutoFit/>
          </a:bodyPr>
          <a:lstStyle/>
          <a:p>
            <a:pPr algn="just"/>
            <a:r>
              <a:rPr lang="it-IT" altLang="it-IT" b="1" dirty="0"/>
              <a:t>Il servizio programmato di ispezioni termografiche a raggi infrarossi è l’unico sistema di prevenzione dei guasti derivanti da tali decadimenti. </a:t>
            </a:r>
            <a:endParaRPr lang="en-GB" altLang="it-IT" b="1" dirty="0"/>
          </a:p>
        </p:txBody>
      </p:sp>
      <p:pic>
        <p:nvPicPr>
          <p:cNvPr id="9" name="Immagine 8"/>
          <p:cNvPicPr>
            <a:picLocks noChangeAspect="1"/>
          </p:cNvPicPr>
          <p:nvPr/>
        </p:nvPicPr>
        <p:blipFill>
          <a:blip r:embed="rId4"/>
          <a:stretch>
            <a:fillRect/>
          </a:stretch>
        </p:blipFill>
        <p:spPr>
          <a:xfrm>
            <a:off x="948357" y="3431645"/>
            <a:ext cx="7247286" cy="3390192"/>
          </a:xfrm>
          <a:prstGeom prst="rect">
            <a:avLst/>
          </a:prstGeom>
        </p:spPr>
      </p:pic>
    </p:spTree>
    <p:extLst>
      <p:ext uri="{BB962C8B-B14F-4D97-AF65-F5344CB8AC3E}">
        <p14:creationId xmlns:p14="http://schemas.microsoft.com/office/powerpoint/2010/main" val="346945126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Introduzione</a:t>
            </a:r>
            <a:endParaRPr lang="de-DE" sz="2800" b="1" dirty="0">
              <a:solidFill>
                <a:schemeClr val="tx2"/>
              </a:solidFill>
            </a:endParaRPr>
          </a:p>
        </p:txBody>
      </p:sp>
      <p:pic>
        <p:nvPicPr>
          <p:cNvPr id="2" name="Immagine 1"/>
          <p:cNvPicPr>
            <a:picLocks noChangeAspect="1"/>
          </p:cNvPicPr>
          <p:nvPr/>
        </p:nvPicPr>
        <p:blipFill>
          <a:blip r:embed="rId4"/>
          <a:stretch>
            <a:fillRect/>
          </a:stretch>
        </p:blipFill>
        <p:spPr>
          <a:xfrm>
            <a:off x="5293577" y="439189"/>
            <a:ext cx="3826396" cy="2027990"/>
          </a:xfrm>
          <a:prstGeom prst="rect">
            <a:avLst/>
          </a:prstGeom>
        </p:spPr>
      </p:pic>
      <p:sp>
        <p:nvSpPr>
          <p:cNvPr id="3" name="Rettangolo 2"/>
          <p:cNvSpPr/>
          <p:nvPr/>
        </p:nvSpPr>
        <p:spPr>
          <a:xfrm>
            <a:off x="0" y="836712"/>
            <a:ext cx="4716016" cy="1477328"/>
          </a:xfrm>
          <a:prstGeom prst="rect">
            <a:avLst/>
          </a:prstGeom>
        </p:spPr>
        <p:txBody>
          <a:bodyPr wrap="square">
            <a:spAutoFit/>
          </a:bodyPr>
          <a:lstStyle/>
          <a:p>
            <a:pPr algn="just">
              <a:defRPr/>
            </a:pPr>
            <a:r>
              <a:rPr lang="it-IT" dirty="0"/>
              <a:t>All’estero le verifiche termografiche sugli impianti sono molto diffuse</a:t>
            </a:r>
            <a:r>
              <a:rPr lang="it-IT" dirty="0" smtClean="0"/>
              <a:t>.</a:t>
            </a:r>
            <a:r>
              <a:rPr lang="it-IT" dirty="0"/>
              <a:t> Solo ultimamente il CEI ha affrontato lo spinoso problema della manutenzione degli impianti, suggerendo tre modalità di </a:t>
            </a:r>
            <a:r>
              <a:rPr lang="it-IT" dirty="0" smtClean="0"/>
              <a:t>manutenzione:     </a:t>
            </a:r>
            <a:endParaRPr lang="it-IT" dirty="0"/>
          </a:p>
        </p:txBody>
      </p:sp>
      <p:sp>
        <p:nvSpPr>
          <p:cNvPr id="7" name="Rettangolo 6"/>
          <p:cNvSpPr/>
          <p:nvPr/>
        </p:nvSpPr>
        <p:spPr>
          <a:xfrm>
            <a:off x="11179" y="2636912"/>
            <a:ext cx="9121642" cy="1477328"/>
          </a:xfrm>
          <a:prstGeom prst="rect">
            <a:avLst/>
          </a:prstGeom>
        </p:spPr>
        <p:txBody>
          <a:bodyPr wrap="square">
            <a:spAutoFit/>
          </a:bodyPr>
          <a:lstStyle/>
          <a:p>
            <a:pPr marL="342900" indent="-342900" algn="just">
              <a:buClr>
                <a:srgbClr val="FF0000"/>
              </a:buClr>
              <a:buFont typeface="Wingdings" panose="05000000000000000000" pitchFamily="2" charset="2"/>
              <a:buChar char="q"/>
              <a:defRPr/>
            </a:pPr>
            <a:r>
              <a:rPr lang="it-IT" b="1" dirty="0" smtClean="0"/>
              <a:t>MANUTENZIONE PREVENTIVA: </a:t>
            </a:r>
            <a:r>
              <a:rPr lang="it-IT" dirty="0" smtClean="0"/>
              <a:t>Si </a:t>
            </a:r>
            <a:r>
              <a:rPr lang="it-IT" dirty="0"/>
              <a:t>mettono in atto delle azioni per cercare di prevenire eventuali problemi che si potrebbero presentare in futuro. Viene effettuata preferibilmente </a:t>
            </a:r>
            <a:r>
              <a:rPr lang="it-IT" b="1" i="1" dirty="0">
                <a:solidFill>
                  <a:srgbClr val="FF0000"/>
                </a:solidFill>
              </a:rPr>
              <a:t>con scadenze programmate</a:t>
            </a:r>
            <a:r>
              <a:rPr lang="it-IT" b="1" dirty="0">
                <a:solidFill>
                  <a:srgbClr val="FFC000"/>
                </a:solidFill>
              </a:rPr>
              <a:t>. </a:t>
            </a:r>
            <a:r>
              <a:rPr lang="it-IT" b="1" dirty="0">
                <a:solidFill>
                  <a:srgbClr val="7030A0"/>
                </a:solidFill>
              </a:rPr>
              <a:t>Le azioni possono essere di tipo elettrico, quali sostituzione di componenti che sono in fin di vita, o anche di tipo non elettrico, ma che vanno a preservare </a:t>
            </a:r>
            <a:r>
              <a:rPr lang="it-IT" b="1" dirty="0" smtClean="0">
                <a:solidFill>
                  <a:srgbClr val="7030A0"/>
                </a:solidFill>
              </a:rPr>
              <a:t>l'impianto;</a:t>
            </a:r>
            <a:endParaRPr lang="it-IT" b="1" dirty="0">
              <a:solidFill>
                <a:srgbClr val="7030A0"/>
              </a:solidFill>
            </a:endParaRPr>
          </a:p>
        </p:txBody>
      </p:sp>
      <p:sp>
        <p:nvSpPr>
          <p:cNvPr id="9" name="Rettangolo 8"/>
          <p:cNvSpPr/>
          <p:nvPr/>
        </p:nvSpPr>
        <p:spPr>
          <a:xfrm>
            <a:off x="0" y="4554994"/>
            <a:ext cx="9119974" cy="1754326"/>
          </a:xfrm>
          <a:prstGeom prst="rect">
            <a:avLst/>
          </a:prstGeom>
        </p:spPr>
        <p:txBody>
          <a:bodyPr wrap="square">
            <a:spAutoFit/>
          </a:bodyPr>
          <a:lstStyle/>
          <a:p>
            <a:pPr marL="285750" indent="-285750" algn="just">
              <a:buClr>
                <a:srgbClr val="FF0000"/>
              </a:buClr>
              <a:buFont typeface="Wingdings" panose="05000000000000000000" pitchFamily="2" charset="2"/>
              <a:buChar char="q"/>
              <a:defRPr/>
            </a:pPr>
            <a:r>
              <a:rPr lang="it-IT" b="1" dirty="0" smtClean="0"/>
              <a:t>MANUTENZIONE CORRETTIVA: </a:t>
            </a:r>
            <a:r>
              <a:rPr lang="it-IT" dirty="0" smtClean="0"/>
              <a:t>Effettuata </a:t>
            </a:r>
            <a:r>
              <a:rPr lang="it-IT" dirty="0"/>
              <a:t>solo quando non se ne può fare a meno, quindi in presenza di un guasto, o di una avaria che obbligano alla sostituzione del componente o dell'apparecchiatura. E' sicuramente il tipo di manutenzione che va per la maggiore, anche se non si può certo affermare che sia la migliore. Facciamo infatti presente che molte volte i guasti non comportano solo il fermo dell'impianto o della macchina, ma determinano guai più seri come incendi o addirittura esplosioni;</a:t>
            </a:r>
          </a:p>
        </p:txBody>
      </p:sp>
    </p:spTree>
    <p:extLst>
      <p:ext uri="{BB962C8B-B14F-4D97-AF65-F5344CB8AC3E}">
        <p14:creationId xmlns:p14="http://schemas.microsoft.com/office/powerpoint/2010/main" val="164904164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Introduzione</a:t>
            </a:r>
            <a:endParaRPr lang="de-DE" sz="2800" b="1" dirty="0">
              <a:solidFill>
                <a:schemeClr val="tx2"/>
              </a:solidFill>
            </a:endParaRPr>
          </a:p>
        </p:txBody>
      </p:sp>
      <p:pic>
        <p:nvPicPr>
          <p:cNvPr id="2" name="Immagine 1"/>
          <p:cNvPicPr>
            <a:picLocks noChangeAspect="1"/>
          </p:cNvPicPr>
          <p:nvPr/>
        </p:nvPicPr>
        <p:blipFill>
          <a:blip r:embed="rId4"/>
          <a:stretch>
            <a:fillRect/>
          </a:stretch>
        </p:blipFill>
        <p:spPr>
          <a:xfrm>
            <a:off x="5497164" y="980728"/>
            <a:ext cx="3646836" cy="2088232"/>
          </a:xfrm>
          <a:prstGeom prst="rect">
            <a:avLst/>
          </a:prstGeom>
        </p:spPr>
      </p:pic>
      <p:sp>
        <p:nvSpPr>
          <p:cNvPr id="10" name="Rettangolo 9"/>
          <p:cNvSpPr/>
          <p:nvPr/>
        </p:nvSpPr>
        <p:spPr>
          <a:xfrm>
            <a:off x="0" y="836712"/>
            <a:ext cx="5293577" cy="1754326"/>
          </a:xfrm>
          <a:prstGeom prst="rect">
            <a:avLst/>
          </a:prstGeom>
        </p:spPr>
        <p:txBody>
          <a:bodyPr wrap="square">
            <a:spAutoFit/>
          </a:bodyPr>
          <a:lstStyle/>
          <a:p>
            <a:pPr marL="285750" indent="-285750" algn="just">
              <a:buClr>
                <a:srgbClr val="FF0000"/>
              </a:buClr>
              <a:buFont typeface="Wingdings" panose="05000000000000000000" pitchFamily="2" charset="2"/>
              <a:buChar char="q"/>
              <a:defRPr/>
            </a:pPr>
            <a:r>
              <a:rPr lang="it-IT" altLang="it-IT" b="1" dirty="0" smtClean="0"/>
              <a:t>MANUTENZIONE PREDITTIVA: </a:t>
            </a:r>
            <a:r>
              <a:rPr lang="it-IT" altLang="it-IT" dirty="0" smtClean="0"/>
              <a:t>Si </a:t>
            </a:r>
            <a:r>
              <a:rPr lang="it-IT" altLang="it-IT" dirty="0"/>
              <a:t>tratta di una manutenzione preventiva (programmata) mirata, che permette, attraverso diverse tecniche, di individuare sintomi e segnali dell'impianto non di facile interpretazione e di conseguenza di mirare con maggior precisione gli interventi manutentivi. </a:t>
            </a:r>
          </a:p>
        </p:txBody>
      </p:sp>
      <p:sp>
        <p:nvSpPr>
          <p:cNvPr id="4" name="Rettangolo 3"/>
          <p:cNvSpPr/>
          <p:nvPr/>
        </p:nvSpPr>
        <p:spPr>
          <a:xfrm>
            <a:off x="24027" y="3284984"/>
            <a:ext cx="9119973" cy="1200329"/>
          </a:xfrm>
          <a:prstGeom prst="rect">
            <a:avLst/>
          </a:prstGeom>
        </p:spPr>
        <p:txBody>
          <a:bodyPr wrap="square">
            <a:spAutoFit/>
          </a:bodyPr>
          <a:lstStyle/>
          <a:p>
            <a:pPr marL="285750" indent="-285750" algn="just">
              <a:buClr>
                <a:schemeClr val="accent2"/>
              </a:buClr>
              <a:buFont typeface="Wingdings" panose="05000000000000000000" pitchFamily="2" charset="2"/>
              <a:buChar char="Ø"/>
              <a:defRPr/>
            </a:pPr>
            <a:r>
              <a:rPr lang="it-IT" altLang="it-IT" b="1" i="1" dirty="0"/>
              <a:t>La termografia ad infrarossi è una delle tecniche utilizzate per mirare questi interventi</a:t>
            </a:r>
            <a:r>
              <a:rPr lang="it-IT" altLang="it-IT" dirty="0"/>
              <a:t>; nel settore elettrico è sicuramente una delle più efficaci, insieme ovviamente alle attività di monitoraggio continuo delle grandezze fisiche in gioco (in particolare corrente, tensione, e temperatura</a:t>
            </a:r>
            <a:r>
              <a:rPr lang="it-IT" altLang="it-IT" dirty="0" smtClean="0"/>
              <a:t>).</a:t>
            </a:r>
            <a:endParaRPr lang="it-IT" altLang="it-IT" dirty="0"/>
          </a:p>
        </p:txBody>
      </p:sp>
      <p:pic>
        <p:nvPicPr>
          <p:cNvPr id="6" name="Immagine 5"/>
          <p:cNvPicPr>
            <a:picLocks noChangeAspect="1"/>
          </p:cNvPicPr>
          <p:nvPr/>
        </p:nvPicPr>
        <p:blipFill>
          <a:blip r:embed="rId5"/>
          <a:stretch>
            <a:fillRect/>
          </a:stretch>
        </p:blipFill>
        <p:spPr>
          <a:xfrm>
            <a:off x="1835696" y="4437112"/>
            <a:ext cx="6624736" cy="2265720"/>
          </a:xfrm>
          <a:prstGeom prst="rect">
            <a:avLst/>
          </a:prstGeom>
        </p:spPr>
      </p:pic>
    </p:spTree>
    <p:extLst>
      <p:ext uri="{BB962C8B-B14F-4D97-AF65-F5344CB8AC3E}">
        <p14:creationId xmlns:p14="http://schemas.microsoft.com/office/powerpoint/2010/main" val="377921274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Teoria della termografia</a:t>
            </a:r>
            <a:endParaRPr lang="de-DE" sz="2800" b="1" dirty="0">
              <a:solidFill>
                <a:schemeClr val="tx2"/>
              </a:solidFill>
            </a:endParaRPr>
          </a:p>
        </p:txBody>
      </p:sp>
      <p:pic>
        <p:nvPicPr>
          <p:cNvPr id="2" name="Immagine 1"/>
          <p:cNvPicPr>
            <a:picLocks noChangeAspect="1"/>
          </p:cNvPicPr>
          <p:nvPr/>
        </p:nvPicPr>
        <p:blipFill>
          <a:blip r:embed="rId4"/>
          <a:stretch>
            <a:fillRect/>
          </a:stretch>
        </p:blipFill>
        <p:spPr>
          <a:xfrm>
            <a:off x="4424251" y="1671207"/>
            <a:ext cx="4684253" cy="4350081"/>
          </a:xfrm>
          <a:prstGeom prst="rect">
            <a:avLst/>
          </a:prstGeom>
        </p:spPr>
      </p:pic>
      <mc:AlternateContent xmlns:mc="http://schemas.openxmlformats.org/markup-compatibility/2006" xmlns:a14="http://schemas.microsoft.com/office/drawing/2010/main">
        <mc:Choice Requires="a14">
          <p:sp>
            <p:nvSpPr>
              <p:cNvPr id="3" name="Rettangolo 2"/>
              <p:cNvSpPr/>
              <p:nvPr/>
            </p:nvSpPr>
            <p:spPr>
              <a:xfrm>
                <a:off x="-21560" y="808852"/>
                <a:ext cx="9165559" cy="646331"/>
              </a:xfrm>
              <a:prstGeom prst="rect">
                <a:avLst/>
              </a:prstGeom>
            </p:spPr>
            <p:txBody>
              <a:bodyPr wrap="square">
                <a:spAutoFit/>
              </a:bodyPr>
              <a:lstStyle/>
              <a:p>
                <a:pPr algn="just"/>
                <a:r>
                  <a:rPr lang="it-IT" altLang="it-IT" dirty="0" smtClean="0"/>
                  <a:t>Ogni oggetto con una temperatura sopra lo zero assoluto </a:t>
                </a:r>
                <a14:m>
                  <m:oMath xmlns:m="http://schemas.openxmlformats.org/officeDocument/2006/math">
                    <m:r>
                      <a:rPr lang="it-IT" altLang="it-IT" i="1" dirty="0" smtClean="0">
                        <a:latin typeface="Cambria Math" panose="02040503050406030204" pitchFamily="18" charset="0"/>
                      </a:rPr>
                      <m:t>(</m:t>
                    </m:r>
                    <m:r>
                      <a:rPr lang="it-IT" altLang="it-IT" i="1" dirty="0">
                        <a:latin typeface="Cambria Math" panose="02040503050406030204" pitchFamily="18" charset="0"/>
                      </a:rPr>
                      <m:t>0 </m:t>
                    </m:r>
                    <m:r>
                      <a:rPr lang="it-IT" altLang="it-IT" i="1" dirty="0">
                        <a:latin typeface="Cambria Math" panose="02040503050406030204" pitchFamily="18" charset="0"/>
                      </a:rPr>
                      <m:t>𝐾𝑒𝑙𝑣𝑖𝑛</m:t>
                    </m:r>
                    <m:r>
                      <a:rPr lang="it-IT" altLang="it-IT" b="0" i="1" dirty="0" smtClean="0">
                        <a:latin typeface="Cambria Math" panose="02040503050406030204" pitchFamily="18" charset="0"/>
                      </a:rPr>
                      <m:t>=</m:t>
                    </m:r>
                    <m:r>
                      <a:rPr lang="it-IT" altLang="it-IT" i="1" dirty="0">
                        <a:latin typeface="Cambria Math" panose="02040503050406030204" pitchFamily="18" charset="0"/>
                      </a:rPr>
                      <m:t>−273,15 °</m:t>
                    </m:r>
                    <m:r>
                      <a:rPr lang="it-IT" altLang="it-IT" i="1" dirty="0">
                        <a:latin typeface="Cambria Math" panose="02040503050406030204" pitchFamily="18" charset="0"/>
                      </a:rPr>
                      <m:t>𝐶</m:t>
                    </m:r>
                    <m:r>
                      <a:rPr lang="it-IT" altLang="it-IT" i="1" dirty="0">
                        <a:latin typeface="Cambria Math" panose="02040503050406030204" pitchFamily="18" charset="0"/>
                      </a:rPr>
                      <m:t>) </m:t>
                    </m:r>
                  </m:oMath>
                </a14:m>
                <a:r>
                  <a:rPr lang="it-IT" altLang="it-IT" dirty="0"/>
                  <a:t>emette raggi infrarossi. Questi raggi infrarossi sono invisibili all’occhio umano.</a:t>
                </a:r>
              </a:p>
            </p:txBody>
          </p:sp>
        </mc:Choice>
        <mc:Fallback xmlns="">
          <p:sp>
            <p:nvSpPr>
              <p:cNvPr id="3" name="Rettangolo 2"/>
              <p:cNvSpPr>
                <a:spLocks noRot="1" noChangeAspect="1" noMove="1" noResize="1" noEditPoints="1" noAdjustHandles="1" noChangeArrowheads="1" noChangeShapeType="1" noTextEdit="1"/>
              </p:cNvSpPr>
              <p:nvPr/>
            </p:nvSpPr>
            <p:spPr>
              <a:xfrm>
                <a:off x="-21560" y="808852"/>
                <a:ext cx="9165559" cy="646331"/>
              </a:xfrm>
              <a:prstGeom prst="rect">
                <a:avLst/>
              </a:prstGeom>
              <a:blipFill>
                <a:blip r:embed="rId5"/>
                <a:stretch>
                  <a:fillRect l="-532" t="-5660" r="-532" b="-14151"/>
                </a:stretch>
              </a:blipFill>
            </p:spPr>
            <p:txBody>
              <a:bodyPr/>
              <a:lstStyle/>
              <a:p>
                <a:r>
                  <a:rPr lang="it-IT">
                    <a:noFill/>
                  </a:rPr>
                  <a:t> </a:t>
                </a:r>
              </a:p>
            </p:txBody>
          </p:sp>
        </mc:Fallback>
      </mc:AlternateContent>
      <p:sp>
        <p:nvSpPr>
          <p:cNvPr id="5" name="Rettangolo 4"/>
          <p:cNvSpPr/>
          <p:nvPr/>
        </p:nvSpPr>
        <p:spPr>
          <a:xfrm>
            <a:off x="-1" y="1796623"/>
            <a:ext cx="4310753" cy="1200329"/>
          </a:xfrm>
          <a:prstGeom prst="rect">
            <a:avLst/>
          </a:prstGeom>
        </p:spPr>
        <p:txBody>
          <a:bodyPr wrap="square">
            <a:spAutoFit/>
          </a:bodyPr>
          <a:lstStyle/>
          <a:p>
            <a:pPr marL="285750" indent="-285750" algn="just">
              <a:buClr>
                <a:srgbClr val="FF0000"/>
              </a:buClr>
              <a:buFont typeface="Wingdings" panose="05000000000000000000" pitchFamily="2" charset="2"/>
              <a:buChar char="q"/>
            </a:pPr>
            <a:r>
              <a:rPr lang="it-IT" altLang="it-IT" b="1" dirty="0"/>
              <a:t>Una termocamera misura i raggi infrarossi a onda lunga ricevuti nel suo campo visivo. In base a questi, calcola la temperatura dell’oggetto da misurare. </a:t>
            </a:r>
            <a:endParaRPr lang="it-IT" b="1" dirty="0"/>
          </a:p>
        </p:txBody>
      </p:sp>
      <p:sp>
        <p:nvSpPr>
          <p:cNvPr id="7" name="Rettangolo 6"/>
          <p:cNvSpPr/>
          <p:nvPr/>
        </p:nvSpPr>
        <p:spPr>
          <a:xfrm>
            <a:off x="0" y="3225750"/>
            <a:ext cx="4218133" cy="923330"/>
          </a:xfrm>
          <a:prstGeom prst="rect">
            <a:avLst/>
          </a:prstGeom>
        </p:spPr>
        <p:txBody>
          <a:bodyPr wrap="square">
            <a:spAutoFit/>
          </a:bodyPr>
          <a:lstStyle/>
          <a:p>
            <a:pPr algn="just"/>
            <a:r>
              <a:rPr lang="it-IT" altLang="it-IT" dirty="0" smtClean="0"/>
              <a:t>LA RADIAZIONE REGISTRATA DALLA TERMOCAMERA È COMPOSTA DA RAGGI A ONDA LUNGA:</a:t>
            </a:r>
            <a:endParaRPr lang="it-IT" altLang="it-IT" dirty="0"/>
          </a:p>
        </p:txBody>
      </p:sp>
      <p:graphicFrame>
        <p:nvGraphicFramePr>
          <p:cNvPr id="10" name="Diagramma 9"/>
          <p:cNvGraphicFramePr/>
          <p:nvPr>
            <p:extLst>
              <p:ext uri="{D42A27DB-BD31-4B8C-83A1-F6EECF244321}">
                <p14:modId xmlns:p14="http://schemas.microsoft.com/office/powerpoint/2010/main" val="1516499820"/>
              </p:ext>
            </p:extLst>
          </p:nvPr>
        </p:nvGraphicFramePr>
        <p:xfrm>
          <a:off x="323528" y="4377533"/>
          <a:ext cx="3688487" cy="20758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9703362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stretch>
            <a:fillRect/>
          </a:stretch>
        </p:blipFill>
        <p:spPr>
          <a:xfrm>
            <a:off x="8055789" y="0"/>
            <a:ext cx="1112400" cy="515040"/>
          </a:xfrm>
          <a:prstGeom prst="rect">
            <a:avLst/>
          </a:prstGeom>
        </p:spPr>
      </p:pic>
      <p:sp>
        <p:nvSpPr>
          <p:cNvPr id="19" name="Rettangolo 18"/>
          <p:cNvSpPr/>
          <p:nvPr/>
        </p:nvSpPr>
        <p:spPr>
          <a:xfrm>
            <a:off x="0" y="6341644"/>
            <a:ext cx="9144000" cy="5040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IMAT – Training Center &amp; </a:t>
            </a:r>
            <a:r>
              <a:rPr lang="it-IT" dirty="0" err="1">
                <a:solidFill>
                  <a:schemeClr val="bg1"/>
                </a:solidFill>
              </a:rPr>
              <a:t>Nautical</a:t>
            </a:r>
            <a:r>
              <a:rPr lang="it-IT" dirty="0">
                <a:solidFill>
                  <a:schemeClr val="bg1"/>
                </a:solidFill>
              </a:rPr>
              <a:t> College</a:t>
            </a:r>
          </a:p>
        </p:txBody>
      </p:sp>
      <p:pic>
        <p:nvPicPr>
          <p:cNvPr id="17" name="Immagine 16"/>
          <p:cNvPicPr>
            <a:picLocks noChangeAspect="1"/>
          </p:cNvPicPr>
          <p:nvPr/>
        </p:nvPicPr>
        <p:blipFill>
          <a:blip r:embed="rId3"/>
          <a:stretch>
            <a:fillRect/>
          </a:stretch>
        </p:blipFill>
        <p:spPr>
          <a:xfrm>
            <a:off x="-24339" y="6322232"/>
            <a:ext cx="1216688" cy="574540"/>
          </a:xfrm>
          <a:prstGeom prst="rect">
            <a:avLst/>
          </a:prstGeom>
        </p:spPr>
      </p:pic>
      <p:pic>
        <p:nvPicPr>
          <p:cNvPr id="16" name="Immagine 15"/>
          <p:cNvPicPr>
            <a:picLocks noChangeAspect="1"/>
          </p:cNvPicPr>
          <p:nvPr/>
        </p:nvPicPr>
        <p:blipFill>
          <a:blip r:embed="rId4"/>
          <a:stretch>
            <a:fillRect/>
          </a:stretch>
        </p:blipFill>
        <p:spPr>
          <a:xfrm>
            <a:off x="8278269" y="6322232"/>
            <a:ext cx="889920" cy="574540"/>
          </a:xfrm>
          <a:prstGeom prst="rect">
            <a:avLst/>
          </a:prstGeom>
        </p:spPr>
      </p:pic>
      <p:sp>
        <p:nvSpPr>
          <p:cNvPr id="20" name="CasellaDiTesto 19"/>
          <p:cNvSpPr txBox="1"/>
          <p:nvPr/>
        </p:nvSpPr>
        <p:spPr>
          <a:xfrm>
            <a:off x="-27709" y="2708920"/>
            <a:ext cx="8667652" cy="1077218"/>
          </a:xfrm>
          <a:prstGeom prst="rect">
            <a:avLst/>
          </a:prstGeom>
          <a:noFill/>
        </p:spPr>
        <p:txBody>
          <a:bodyPr wrap="square" rtlCol="0">
            <a:spAutoFit/>
          </a:bodyPr>
          <a:lstStyle/>
          <a:p>
            <a:pPr algn="just"/>
            <a:r>
              <a:rPr lang="it-IT" sz="3200" b="1" i="1" u="sng" dirty="0" smtClean="0"/>
              <a:t>Capacità di gestire le operazioni su dispositivi ad alta tensione a bordo nave</a:t>
            </a:r>
            <a:endParaRPr lang="it-IT" sz="3200" b="1" i="1" u="sng" dirty="0"/>
          </a:p>
        </p:txBody>
      </p:sp>
      <p:pic>
        <p:nvPicPr>
          <p:cNvPr id="8" name="Immagine 7"/>
          <p:cNvPicPr>
            <a:picLocks noChangeAspect="1"/>
          </p:cNvPicPr>
          <p:nvPr/>
        </p:nvPicPr>
        <p:blipFill>
          <a:blip r:embed="rId5"/>
          <a:stretch>
            <a:fillRect/>
          </a:stretch>
        </p:blipFill>
        <p:spPr>
          <a:xfrm>
            <a:off x="130841" y="67694"/>
            <a:ext cx="619159" cy="742991"/>
          </a:xfrm>
          <a:prstGeom prst="rect">
            <a:avLst/>
          </a:prstGeom>
        </p:spPr>
      </p:pic>
    </p:spTree>
    <p:extLst>
      <p:ext uri="{BB962C8B-B14F-4D97-AF65-F5344CB8AC3E}">
        <p14:creationId xmlns:p14="http://schemas.microsoft.com/office/powerpoint/2010/main" val="422887027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Teoria della termografia</a:t>
            </a:r>
            <a:endParaRPr lang="de-DE" sz="2800" b="1" dirty="0">
              <a:solidFill>
                <a:schemeClr val="tx2"/>
              </a:solidFill>
            </a:endParaRPr>
          </a:p>
        </p:txBody>
      </p:sp>
      <p:pic>
        <p:nvPicPr>
          <p:cNvPr id="4"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774061" y="1268760"/>
            <a:ext cx="7850188" cy="4935538"/>
          </a:xfrm>
          <a:noFill/>
        </p:spPr>
      </p:pic>
    </p:spTree>
    <p:extLst>
      <p:ext uri="{BB962C8B-B14F-4D97-AF65-F5344CB8AC3E}">
        <p14:creationId xmlns:p14="http://schemas.microsoft.com/office/powerpoint/2010/main" val="316325736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007789" y="-27384"/>
            <a:ext cx="7200800" cy="523220"/>
          </a:xfrm>
          <a:prstGeom prst="rect">
            <a:avLst/>
          </a:prstGeom>
          <a:noFill/>
        </p:spPr>
        <p:txBody>
          <a:bodyPr wrap="square" rtlCol="0">
            <a:spAutoFit/>
          </a:bodyPr>
          <a:lstStyle/>
          <a:p>
            <a:pPr algn="ctr"/>
            <a:r>
              <a:rPr lang="it-IT" sz="2800" b="1" dirty="0">
                <a:solidFill>
                  <a:schemeClr val="tx2"/>
                </a:solidFill>
              </a:rPr>
              <a:t>Teoria della termografia</a:t>
            </a:r>
            <a:endParaRPr lang="de-DE" sz="2800" b="1" dirty="0">
              <a:solidFill>
                <a:schemeClr val="tx2"/>
              </a:solidFill>
            </a:endParaRPr>
          </a:p>
        </p:txBody>
      </p:sp>
      <p:sp>
        <p:nvSpPr>
          <p:cNvPr id="4" name="CasellaDiTesto 7"/>
          <p:cNvSpPr txBox="1">
            <a:spLocks noChangeArrowheads="1"/>
          </p:cNvSpPr>
          <p:nvPr/>
        </p:nvSpPr>
        <p:spPr bwMode="auto">
          <a:xfrm>
            <a:off x="0" y="836712"/>
            <a:ext cx="9144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it-IT" altLang="it-IT" b="1" dirty="0" smtClean="0"/>
              <a:t>L’EMISSIVITÀ</a:t>
            </a:r>
            <a:r>
              <a:rPr lang="it-IT" altLang="it-IT" dirty="0" smtClean="0"/>
              <a:t> </a:t>
            </a:r>
            <a:r>
              <a:rPr lang="it-IT" altLang="it-IT" dirty="0"/>
              <a:t>(ε) è un indicatore della capacità di un materiale di emettere (emanare) raggi infrarossi; varia in base alle proprietà superficiali, al materiale e, per alcuni materiali, anche in base alla temperatura dell’oggetto di misura; </a:t>
            </a:r>
            <a:r>
              <a:rPr lang="it-IT" altLang="it-IT" dirty="0" smtClean="0"/>
              <a:t>l’emissività </a:t>
            </a:r>
            <a:r>
              <a:rPr lang="it-IT" altLang="it-IT" dirty="0"/>
              <a:t>massima è ε = 1; non si verifica mai nella realtà in quanto i corpi reali hanno un ε &lt; 1, poiché oltre ad emettere, riflettono ed eventualmente trasmettono le radiazioni</a:t>
            </a:r>
            <a:r>
              <a:rPr lang="it-IT" altLang="it-IT" dirty="0" smtClean="0"/>
              <a:t>.</a:t>
            </a:r>
            <a:endParaRPr lang="it-IT" altLang="it-IT" dirty="0"/>
          </a:p>
        </p:txBody>
      </p:sp>
      <p:pic>
        <p:nvPicPr>
          <p:cNvPr id="2" name="Immagine 1"/>
          <p:cNvPicPr>
            <a:picLocks noChangeAspect="1"/>
          </p:cNvPicPr>
          <p:nvPr/>
        </p:nvPicPr>
        <p:blipFill>
          <a:blip r:embed="rId4"/>
          <a:stretch>
            <a:fillRect/>
          </a:stretch>
        </p:blipFill>
        <p:spPr>
          <a:xfrm>
            <a:off x="4139952" y="2060848"/>
            <a:ext cx="1586614" cy="1733760"/>
          </a:xfrm>
          <a:prstGeom prst="rect">
            <a:avLst/>
          </a:prstGeom>
        </p:spPr>
      </p:pic>
      <p:sp>
        <p:nvSpPr>
          <p:cNvPr id="3" name="Rettangolo 2"/>
          <p:cNvSpPr/>
          <p:nvPr/>
        </p:nvSpPr>
        <p:spPr>
          <a:xfrm>
            <a:off x="0" y="4014089"/>
            <a:ext cx="8990059" cy="646331"/>
          </a:xfrm>
          <a:prstGeom prst="rect">
            <a:avLst/>
          </a:prstGeom>
        </p:spPr>
        <p:txBody>
          <a:bodyPr wrap="square">
            <a:spAutoFit/>
          </a:bodyPr>
          <a:lstStyle/>
          <a:p>
            <a:pPr marL="285750" indent="-285750" algn="just">
              <a:buClr>
                <a:schemeClr val="accent2"/>
              </a:buClr>
              <a:buSzPct val="149000"/>
              <a:buFont typeface="Arial" panose="020B0604020202020204" pitchFamily="34" charset="0"/>
              <a:buChar char="•"/>
            </a:pPr>
            <a:r>
              <a:rPr lang="it-IT" altLang="it-IT" b="1" dirty="0" smtClean="0"/>
              <a:t>I </a:t>
            </a:r>
            <a:r>
              <a:rPr lang="it-IT" altLang="it-IT" b="1" dirty="0">
                <a:solidFill>
                  <a:schemeClr val="accent1"/>
                </a:solidFill>
              </a:rPr>
              <a:t>metalli</a:t>
            </a:r>
            <a:r>
              <a:rPr lang="it-IT" altLang="it-IT" b="1" dirty="0"/>
              <a:t>, in particolare quelli con una </a:t>
            </a:r>
            <a:r>
              <a:rPr lang="it-IT" altLang="it-IT" b="1" dirty="0">
                <a:solidFill>
                  <a:schemeClr val="tx2"/>
                </a:solidFill>
              </a:rPr>
              <a:t>superficie lucida, </a:t>
            </a:r>
            <a:r>
              <a:rPr lang="it-IT" altLang="it-IT" b="1" dirty="0" smtClean="0"/>
              <a:t>hanno una </a:t>
            </a:r>
            <a:r>
              <a:rPr lang="it-IT" altLang="it-IT" b="1" dirty="0"/>
              <a:t>bassa emissività che varia con il variare della temperatura.</a:t>
            </a:r>
          </a:p>
        </p:txBody>
      </p:sp>
      <p:pic>
        <p:nvPicPr>
          <p:cNvPr id="7" name="Immagine 6"/>
          <p:cNvPicPr>
            <a:picLocks noChangeAspect="1"/>
          </p:cNvPicPr>
          <p:nvPr/>
        </p:nvPicPr>
        <p:blipFill>
          <a:blip r:embed="rId5"/>
          <a:stretch>
            <a:fillRect/>
          </a:stretch>
        </p:blipFill>
        <p:spPr>
          <a:xfrm>
            <a:off x="4139952" y="4351496"/>
            <a:ext cx="3384376" cy="2487773"/>
          </a:xfrm>
          <a:prstGeom prst="rect">
            <a:avLst/>
          </a:prstGeom>
        </p:spPr>
      </p:pic>
    </p:spTree>
    <p:extLst>
      <p:ext uri="{BB962C8B-B14F-4D97-AF65-F5344CB8AC3E}">
        <p14:creationId xmlns:p14="http://schemas.microsoft.com/office/powerpoint/2010/main" val="266492371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137692" y="-21405"/>
            <a:ext cx="7200800" cy="523220"/>
          </a:xfrm>
          <a:prstGeom prst="rect">
            <a:avLst/>
          </a:prstGeom>
          <a:noFill/>
        </p:spPr>
        <p:txBody>
          <a:bodyPr wrap="square" rtlCol="0">
            <a:spAutoFit/>
          </a:bodyPr>
          <a:lstStyle/>
          <a:p>
            <a:pPr algn="ctr"/>
            <a:r>
              <a:rPr lang="it-IT" sz="2800" b="1" dirty="0">
                <a:solidFill>
                  <a:schemeClr val="tx2"/>
                </a:solidFill>
              </a:rPr>
              <a:t>Teoria della termografia</a:t>
            </a:r>
            <a:endParaRPr lang="de-DE" sz="2800" b="1" dirty="0">
              <a:solidFill>
                <a:schemeClr val="tx2"/>
              </a:solidFill>
            </a:endParaRPr>
          </a:p>
        </p:txBody>
      </p:sp>
      <p:sp>
        <p:nvSpPr>
          <p:cNvPr id="3" name="Rettangolo 2"/>
          <p:cNvSpPr/>
          <p:nvPr/>
        </p:nvSpPr>
        <p:spPr>
          <a:xfrm>
            <a:off x="17659" y="908720"/>
            <a:ext cx="7434661" cy="1477328"/>
          </a:xfrm>
          <a:prstGeom prst="rect">
            <a:avLst/>
          </a:prstGeom>
        </p:spPr>
        <p:txBody>
          <a:bodyPr wrap="square">
            <a:spAutoFit/>
          </a:bodyPr>
          <a:lstStyle/>
          <a:p>
            <a:pPr algn="just">
              <a:spcAft>
                <a:spcPct val="0"/>
              </a:spcAft>
            </a:pPr>
            <a:r>
              <a:rPr lang="it-IT" altLang="it-IT" dirty="0"/>
              <a:t>Il fattore di riflessione (ρ) misura la capacità di un materiale di riflettere i raggi infrarossi; tale capacità dipende dalle proprietà superficiali, dalla temperatura e dal tipo di materiale.</a:t>
            </a:r>
          </a:p>
          <a:p>
            <a:pPr algn="just">
              <a:spcAft>
                <a:spcPct val="0"/>
              </a:spcAft>
            </a:pPr>
            <a:r>
              <a:rPr lang="it-IT" altLang="it-IT" dirty="0"/>
              <a:t>In generale, le superfici lisce e lucide riflettono più delle superfici ruvide e opache fatte dello stesso materiale.</a:t>
            </a:r>
            <a:endParaRPr lang="en-US" altLang="it-IT" dirty="0"/>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689010"/>
            <a:ext cx="1484312"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0" y="2996952"/>
            <a:ext cx="7308304" cy="1477328"/>
          </a:xfrm>
          <a:prstGeom prst="rect">
            <a:avLst/>
          </a:prstGeom>
        </p:spPr>
        <p:txBody>
          <a:bodyPr wrap="square">
            <a:spAutoFit/>
          </a:bodyPr>
          <a:lstStyle/>
          <a:p>
            <a:pPr algn="just">
              <a:spcAft>
                <a:spcPct val="0"/>
              </a:spcAft>
            </a:pPr>
            <a:r>
              <a:rPr lang="it-IT" altLang="it-IT" dirty="0"/>
              <a:t>Il fattore di trasmissione (τ) misura la capacità di un materiale di trasmettere (lasciar passare) i raggi infrarossi; tale capacità dipende dal tipo e dallo spessore del materiale.</a:t>
            </a:r>
          </a:p>
          <a:p>
            <a:pPr algn="just"/>
            <a:r>
              <a:rPr lang="it-IT" altLang="it-IT" dirty="0"/>
              <a:t>La maggior parte dei materiali non sono trasmissivi, vale a dire permeabili ai raggi infrarossi a onda lunga.</a:t>
            </a:r>
          </a:p>
        </p:txBody>
      </p:sp>
      <p:pic>
        <p:nvPicPr>
          <p:cNvPr id="4" name="Immagine 3"/>
          <p:cNvPicPr>
            <a:picLocks noChangeAspect="1"/>
          </p:cNvPicPr>
          <p:nvPr/>
        </p:nvPicPr>
        <p:blipFill>
          <a:blip r:embed="rId5"/>
          <a:stretch>
            <a:fillRect/>
          </a:stretch>
        </p:blipFill>
        <p:spPr>
          <a:xfrm>
            <a:off x="7596336" y="2805895"/>
            <a:ext cx="1368152" cy="1859441"/>
          </a:xfrm>
          <a:prstGeom prst="rect">
            <a:avLst/>
          </a:prstGeom>
        </p:spPr>
      </p:pic>
    </p:spTree>
    <p:extLst>
      <p:ext uri="{BB962C8B-B14F-4D97-AF65-F5344CB8AC3E}">
        <p14:creationId xmlns:p14="http://schemas.microsoft.com/office/powerpoint/2010/main" val="426100930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Legge di </a:t>
            </a:r>
            <a:r>
              <a:rPr lang="it-IT" sz="2800" b="1" dirty="0" err="1">
                <a:solidFill>
                  <a:schemeClr val="tx2"/>
                </a:solidFill>
              </a:rPr>
              <a:t>Kirchhoff</a:t>
            </a:r>
            <a:r>
              <a:rPr lang="it-IT" sz="2800" b="1" dirty="0">
                <a:solidFill>
                  <a:schemeClr val="tx2"/>
                </a:solidFill>
              </a:rPr>
              <a:t> sulla radiazione</a:t>
            </a:r>
            <a:endParaRPr lang="de-DE" sz="2800" b="1" dirty="0">
              <a:solidFill>
                <a:schemeClr val="tx2"/>
              </a:solidFill>
            </a:endParaRPr>
          </a:p>
        </p:txBody>
      </p:sp>
      <p:pic>
        <p:nvPicPr>
          <p:cNvPr id="2" name="Immagine 1"/>
          <p:cNvPicPr>
            <a:picLocks noChangeAspect="1"/>
          </p:cNvPicPr>
          <p:nvPr/>
        </p:nvPicPr>
        <p:blipFill>
          <a:blip r:embed="rId4"/>
          <a:stretch>
            <a:fillRect/>
          </a:stretch>
        </p:blipFill>
        <p:spPr>
          <a:xfrm>
            <a:off x="4580947" y="1114654"/>
            <a:ext cx="4563053" cy="3178442"/>
          </a:xfrm>
          <a:prstGeom prst="rect">
            <a:avLst/>
          </a:prstGeom>
        </p:spPr>
      </p:pic>
      <p:sp>
        <p:nvSpPr>
          <p:cNvPr id="3" name="Rettangolo 2"/>
          <p:cNvSpPr/>
          <p:nvPr/>
        </p:nvSpPr>
        <p:spPr>
          <a:xfrm>
            <a:off x="0" y="745322"/>
            <a:ext cx="5940152" cy="369332"/>
          </a:xfrm>
          <a:prstGeom prst="rect">
            <a:avLst/>
          </a:prstGeom>
        </p:spPr>
        <p:txBody>
          <a:bodyPr wrap="square">
            <a:spAutoFit/>
          </a:bodyPr>
          <a:lstStyle/>
          <a:p>
            <a:pPr algn="just"/>
            <a:r>
              <a:rPr lang="it-IT" altLang="it-IT" dirty="0"/>
              <a:t>I raggi infrarossi registrati dalla </a:t>
            </a:r>
            <a:r>
              <a:rPr lang="it-IT" altLang="it-IT" b="1" i="1" dirty="0"/>
              <a:t>termocamera</a:t>
            </a:r>
            <a:r>
              <a:rPr lang="it-IT" altLang="it-IT" dirty="0"/>
              <a:t> sono composti:</a:t>
            </a:r>
          </a:p>
        </p:txBody>
      </p:sp>
      <p:sp>
        <p:nvSpPr>
          <p:cNvPr id="5" name="Rettangolo 4"/>
          <p:cNvSpPr/>
          <p:nvPr/>
        </p:nvSpPr>
        <p:spPr>
          <a:xfrm>
            <a:off x="0" y="1199757"/>
            <a:ext cx="4572000" cy="1477328"/>
          </a:xfrm>
          <a:prstGeom prst="rect">
            <a:avLst/>
          </a:prstGeom>
        </p:spPr>
        <p:txBody>
          <a:bodyPr wrap="square">
            <a:spAutoFit/>
          </a:bodyPr>
          <a:lstStyle/>
          <a:p>
            <a:pPr>
              <a:buClr>
                <a:srgbClr val="FFC000"/>
              </a:buClr>
              <a:buFont typeface="Arial" panose="020B0604020202020204" pitchFamily="34" charset="0"/>
              <a:buChar char="•"/>
            </a:pPr>
            <a:r>
              <a:rPr lang="it-IT" altLang="it-IT" dirty="0"/>
              <a:t>dalla radiazione emessa dall’oggetto di </a:t>
            </a:r>
            <a:r>
              <a:rPr lang="it-IT" altLang="it-IT" dirty="0" smtClean="0"/>
              <a:t>misura;</a:t>
            </a:r>
            <a:endParaRPr lang="it-IT" altLang="it-IT" dirty="0"/>
          </a:p>
          <a:p>
            <a:pPr algn="just">
              <a:buClr>
                <a:srgbClr val="FFC000"/>
              </a:buClr>
              <a:buFont typeface="Arial" panose="020B0604020202020204" pitchFamily="34" charset="0"/>
              <a:buChar char="•"/>
            </a:pPr>
            <a:r>
              <a:rPr lang="it-IT" altLang="it-IT" dirty="0"/>
              <a:t>dalla riflessione della temperatura ambiente </a:t>
            </a:r>
            <a:r>
              <a:rPr lang="it-IT" altLang="it-IT" dirty="0" smtClean="0"/>
              <a:t>e dalla </a:t>
            </a:r>
            <a:r>
              <a:rPr lang="it-IT" altLang="it-IT" dirty="0"/>
              <a:t>trasmissione della radiazione da parte dell’oggetto </a:t>
            </a:r>
            <a:r>
              <a:rPr lang="it-IT" altLang="it-IT" dirty="0" smtClean="0"/>
              <a:t>di misura</a:t>
            </a:r>
            <a:r>
              <a:rPr lang="it-IT" altLang="it-IT" dirty="0"/>
              <a:t>.</a:t>
            </a:r>
            <a:endParaRPr lang="it-IT" altLang="it-IT" b="1" dirty="0"/>
          </a:p>
        </p:txBody>
      </p:sp>
      <p:sp>
        <p:nvSpPr>
          <p:cNvPr id="7" name="Rettangolo 6"/>
          <p:cNvSpPr/>
          <p:nvPr/>
        </p:nvSpPr>
        <p:spPr>
          <a:xfrm>
            <a:off x="0" y="2762188"/>
            <a:ext cx="3779912" cy="646331"/>
          </a:xfrm>
          <a:prstGeom prst="rect">
            <a:avLst/>
          </a:prstGeom>
        </p:spPr>
        <p:txBody>
          <a:bodyPr wrap="square">
            <a:spAutoFit/>
          </a:bodyPr>
          <a:lstStyle/>
          <a:p>
            <a:r>
              <a:rPr lang="it-IT" altLang="it-IT" dirty="0"/>
              <a:t>Si assume che la somma </a:t>
            </a:r>
            <a:r>
              <a:rPr lang="it-IT" altLang="it-IT" dirty="0" smtClean="0"/>
              <a:t>di </a:t>
            </a:r>
            <a:r>
              <a:rPr lang="it-IT" altLang="it-IT" dirty="0"/>
              <a:t>queste parti sia </a:t>
            </a:r>
            <a:r>
              <a:rPr lang="it-IT" altLang="it-IT" dirty="0" smtClean="0"/>
              <a:t>sempre pari ad 1 </a:t>
            </a:r>
            <a:endParaRPr lang="it-IT" dirty="0"/>
          </a:p>
        </p:txBody>
      </p:sp>
      <mc:AlternateContent xmlns:mc="http://schemas.openxmlformats.org/markup-compatibility/2006" xmlns:a14="http://schemas.microsoft.com/office/drawing/2010/main">
        <mc:Choice Requires="a14">
          <p:sp>
            <p:nvSpPr>
              <p:cNvPr id="9" name="Rettangolo 8"/>
              <p:cNvSpPr/>
              <p:nvPr/>
            </p:nvSpPr>
            <p:spPr>
              <a:xfrm>
                <a:off x="3560585" y="3827816"/>
                <a:ext cx="1914307" cy="5078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gn="ctr">
                  <a:lnSpc>
                    <a:spcPct val="150000"/>
                  </a:lnSpc>
                  <a:spcAft>
                    <a:spcPct val="0"/>
                  </a:spcAft>
                  <a:buClr>
                    <a:srgbClr val="FFC000"/>
                  </a:buClr>
                </a:pPr>
                <a14:m>
                  <m:oMathPara xmlns:m="http://schemas.openxmlformats.org/officeDocument/2006/math">
                    <m:oMathParaPr>
                      <m:jc m:val="centerGroup"/>
                    </m:oMathParaPr>
                    <m:oMath xmlns:m="http://schemas.openxmlformats.org/officeDocument/2006/math">
                      <m:r>
                        <a:rPr lang="el-GR" altLang="it-IT" b="1" i="1" dirty="0" smtClean="0">
                          <a:latin typeface="Cambria Math" panose="02040503050406030204" pitchFamily="18" charset="0"/>
                        </a:rPr>
                        <m:t>𝜺</m:t>
                      </m:r>
                      <m:r>
                        <a:rPr lang="el-GR" altLang="it-IT" b="1" i="1" dirty="0" smtClean="0">
                          <a:latin typeface="Cambria Math" panose="02040503050406030204" pitchFamily="18" charset="0"/>
                        </a:rPr>
                        <m:t> + </m:t>
                      </m:r>
                      <m:r>
                        <a:rPr lang="el-GR" altLang="it-IT" b="1" i="1" dirty="0" smtClean="0">
                          <a:latin typeface="Cambria Math" panose="02040503050406030204" pitchFamily="18" charset="0"/>
                        </a:rPr>
                        <m:t>𝝆</m:t>
                      </m:r>
                      <m:r>
                        <a:rPr lang="el-GR" altLang="it-IT" b="1" i="1" dirty="0" smtClean="0">
                          <a:latin typeface="Cambria Math" panose="02040503050406030204" pitchFamily="18" charset="0"/>
                        </a:rPr>
                        <m:t> + </m:t>
                      </m:r>
                      <m:r>
                        <a:rPr lang="el-GR" altLang="it-IT" b="1" i="1" dirty="0" smtClean="0">
                          <a:latin typeface="Cambria Math" panose="02040503050406030204" pitchFamily="18" charset="0"/>
                        </a:rPr>
                        <m:t>𝝉</m:t>
                      </m:r>
                      <m:r>
                        <a:rPr lang="el-GR" altLang="it-IT" b="1" i="1" dirty="0" smtClean="0">
                          <a:latin typeface="Cambria Math" panose="02040503050406030204" pitchFamily="18" charset="0"/>
                        </a:rPr>
                        <m:t> = </m:t>
                      </m:r>
                      <m:r>
                        <a:rPr lang="el-GR" altLang="it-IT" b="1" i="1" dirty="0" smtClean="0">
                          <a:latin typeface="Cambria Math" panose="02040503050406030204" pitchFamily="18" charset="0"/>
                        </a:rPr>
                        <m:t>𝟏</m:t>
                      </m:r>
                    </m:oMath>
                  </m:oMathPara>
                </a14:m>
                <a:endParaRPr lang="it-IT" altLang="it-IT" b="1" dirty="0"/>
              </a:p>
            </p:txBody>
          </p:sp>
        </mc:Choice>
        <mc:Fallback xmlns="">
          <p:sp>
            <p:nvSpPr>
              <p:cNvPr id="9" name="Rettangolo 8"/>
              <p:cNvSpPr>
                <a:spLocks noRot="1" noChangeAspect="1" noMove="1" noResize="1" noEditPoints="1" noAdjustHandles="1" noChangeArrowheads="1" noChangeShapeType="1" noTextEdit="1"/>
              </p:cNvSpPr>
              <p:nvPr/>
            </p:nvSpPr>
            <p:spPr>
              <a:xfrm>
                <a:off x="3560585" y="3827816"/>
                <a:ext cx="1914307" cy="507831"/>
              </a:xfrm>
              <a:prstGeom prst="rect">
                <a:avLst/>
              </a:prstGeom>
              <a:blipFill>
                <a:blip r:embed="rId5"/>
                <a:stretch>
                  <a:fillRect/>
                </a:stretch>
              </a:blipFill>
            </p:spPr>
            <p:txBody>
              <a:bodyPr/>
              <a:lstStyle/>
              <a:p>
                <a:r>
                  <a:rPr lang="it-IT">
                    <a:noFill/>
                  </a:rPr>
                  <a:t> </a:t>
                </a:r>
              </a:p>
            </p:txBody>
          </p:sp>
        </mc:Fallback>
      </mc:AlternateContent>
      <p:sp>
        <p:nvSpPr>
          <p:cNvPr id="10" name="Rettangolo 9"/>
          <p:cNvSpPr/>
          <p:nvPr/>
        </p:nvSpPr>
        <p:spPr>
          <a:xfrm>
            <a:off x="8946" y="4917800"/>
            <a:ext cx="8811525" cy="646331"/>
          </a:xfrm>
          <a:prstGeom prst="rect">
            <a:avLst/>
          </a:prstGeom>
        </p:spPr>
        <p:txBody>
          <a:bodyPr wrap="square">
            <a:spAutoFit/>
          </a:bodyPr>
          <a:lstStyle/>
          <a:p>
            <a:r>
              <a:rPr lang="it-IT" altLang="it-IT" dirty="0"/>
              <a:t>Poiché la trasmissione raramente è rilevante nella pratica, questa è omessa e la formula è semplificata in:</a:t>
            </a:r>
          </a:p>
        </p:txBody>
      </p:sp>
      <mc:AlternateContent xmlns:mc="http://schemas.openxmlformats.org/markup-compatibility/2006" xmlns:a14="http://schemas.microsoft.com/office/drawing/2010/main">
        <mc:Choice Requires="a14">
          <p:sp>
            <p:nvSpPr>
              <p:cNvPr id="11" name="Rettangolo 10"/>
              <p:cNvSpPr/>
              <p:nvPr/>
            </p:nvSpPr>
            <p:spPr>
              <a:xfrm>
                <a:off x="3560585" y="5802377"/>
                <a:ext cx="1914307" cy="5078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lnSpc>
                    <a:spcPct val="150000"/>
                  </a:lnSpc>
                  <a:spcAft>
                    <a:spcPct val="0"/>
                  </a:spcAft>
                  <a:buClr>
                    <a:srgbClr val="FFC000"/>
                  </a:buClr>
                </a:pPr>
                <a14:m>
                  <m:oMathPara xmlns:m="http://schemas.openxmlformats.org/officeDocument/2006/math">
                    <m:oMathParaPr>
                      <m:jc m:val="centerGroup"/>
                    </m:oMathParaPr>
                    <m:oMath xmlns:m="http://schemas.openxmlformats.org/officeDocument/2006/math">
                      <m:r>
                        <a:rPr lang="el-GR" altLang="it-IT" b="1" i="1" dirty="0" smtClean="0">
                          <a:solidFill>
                            <a:schemeClr val="lt1"/>
                          </a:solidFill>
                          <a:latin typeface="Cambria Math" panose="02040503050406030204" pitchFamily="18" charset="0"/>
                        </a:rPr>
                        <m:t>𝜺</m:t>
                      </m:r>
                      <m:r>
                        <a:rPr lang="el-GR" altLang="it-IT" b="1" i="1" dirty="0" smtClean="0">
                          <a:solidFill>
                            <a:schemeClr val="lt1"/>
                          </a:solidFill>
                          <a:latin typeface="Cambria Math" panose="02040503050406030204" pitchFamily="18" charset="0"/>
                        </a:rPr>
                        <m:t> + </m:t>
                      </m:r>
                      <m:r>
                        <a:rPr lang="el-GR" altLang="it-IT" b="1" i="1" dirty="0" smtClean="0">
                          <a:solidFill>
                            <a:schemeClr val="lt1"/>
                          </a:solidFill>
                          <a:latin typeface="Cambria Math" panose="02040503050406030204" pitchFamily="18" charset="0"/>
                        </a:rPr>
                        <m:t>𝝆</m:t>
                      </m:r>
                      <m:r>
                        <a:rPr lang="el-GR" altLang="it-IT" b="1" i="1" dirty="0" smtClean="0">
                          <a:solidFill>
                            <a:schemeClr val="lt1"/>
                          </a:solidFill>
                          <a:latin typeface="Cambria Math" panose="02040503050406030204" pitchFamily="18" charset="0"/>
                        </a:rPr>
                        <m:t> = </m:t>
                      </m:r>
                      <m:r>
                        <a:rPr lang="el-GR" altLang="it-IT" b="1" i="1" dirty="0" smtClean="0">
                          <a:solidFill>
                            <a:schemeClr val="lt1"/>
                          </a:solidFill>
                          <a:latin typeface="Cambria Math" panose="02040503050406030204" pitchFamily="18" charset="0"/>
                        </a:rPr>
                        <m:t>𝟏</m:t>
                      </m:r>
                    </m:oMath>
                  </m:oMathPara>
                </a14:m>
                <a:endParaRPr lang="en-GB" altLang="it-IT" b="1" i="1" dirty="0">
                  <a:solidFill>
                    <a:schemeClr val="lt1"/>
                  </a:solidFill>
                  <a:latin typeface="Cambria Math" panose="02040503050406030204" pitchFamily="18" charset="0"/>
                </a:endParaRPr>
              </a:p>
            </p:txBody>
          </p:sp>
        </mc:Choice>
        <mc:Fallback xmlns="">
          <p:sp>
            <p:nvSpPr>
              <p:cNvPr id="11" name="Rettangolo 10"/>
              <p:cNvSpPr>
                <a:spLocks noRot="1" noChangeAspect="1" noMove="1" noResize="1" noEditPoints="1" noAdjustHandles="1" noChangeArrowheads="1" noChangeShapeType="1" noTextEdit="1"/>
              </p:cNvSpPr>
              <p:nvPr/>
            </p:nvSpPr>
            <p:spPr>
              <a:xfrm>
                <a:off x="3560585" y="5802377"/>
                <a:ext cx="1914307" cy="507831"/>
              </a:xfrm>
              <a:prstGeom prst="rect">
                <a:avLst/>
              </a:prstGeom>
              <a:blipFill>
                <a:blip r:embed="rId6"/>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57239724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3"/>
          <a:stretch>
            <a:fillRect/>
          </a:stretch>
        </p:blipFill>
        <p:spPr>
          <a:xfrm>
            <a:off x="6732240" y="4149080"/>
            <a:ext cx="2237994" cy="2588513"/>
          </a:xfrm>
          <a:prstGeom prst="rect">
            <a:avLst/>
          </a:prstGeom>
        </p:spPr>
      </p:pic>
      <p:pic>
        <p:nvPicPr>
          <p:cNvPr id="8" name="Immagine 7"/>
          <p:cNvPicPr>
            <a:picLocks noChangeAspect="1"/>
          </p:cNvPicPr>
          <p:nvPr/>
        </p:nvPicPr>
        <p:blipFill>
          <a:blip r:embed="rId4"/>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Teoria della termografia</a:t>
            </a:r>
            <a:endParaRPr lang="de-DE" sz="2800" b="1" dirty="0">
              <a:solidFill>
                <a:schemeClr val="tx2"/>
              </a:solidFill>
            </a:endParaRPr>
          </a:p>
        </p:txBody>
      </p:sp>
      <p:sp>
        <p:nvSpPr>
          <p:cNvPr id="2" name="Rettangolo 1"/>
          <p:cNvSpPr/>
          <p:nvPr/>
        </p:nvSpPr>
        <p:spPr>
          <a:xfrm>
            <a:off x="-15352" y="836712"/>
            <a:ext cx="4958858" cy="369332"/>
          </a:xfrm>
          <a:prstGeom prst="rect">
            <a:avLst/>
          </a:prstGeom>
        </p:spPr>
        <p:txBody>
          <a:bodyPr wrap="none">
            <a:spAutoFit/>
          </a:bodyPr>
          <a:lstStyle/>
          <a:p>
            <a:pPr marL="285750" indent="-285750">
              <a:buFont typeface="Wingdings" panose="05000000000000000000" pitchFamily="2" charset="2"/>
              <a:buChar char="Ø"/>
              <a:defRPr/>
            </a:pPr>
            <a:r>
              <a:rPr lang="it-IT" b="1" i="1" dirty="0" smtClean="0">
                <a:solidFill>
                  <a:srgbClr val="FF0000"/>
                </a:solidFill>
              </a:rPr>
              <a:t>PER LA TERMOGRAFIA QUESTO SIGNIFICA CHE:</a:t>
            </a:r>
            <a:endParaRPr lang="it-IT" b="1" i="1" dirty="0">
              <a:solidFill>
                <a:srgbClr val="FF0000"/>
              </a:solidFill>
            </a:endParaRPr>
          </a:p>
        </p:txBody>
      </p:sp>
      <p:sp>
        <p:nvSpPr>
          <p:cNvPr id="3" name="Rettangolo 2"/>
          <p:cNvSpPr/>
          <p:nvPr/>
        </p:nvSpPr>
        <p:spPr>
          <a:xfrm>
            <a:off x="0" y="1475492"/>
            <a:ext cx="3208635" cy="369332"/>
          </a:xfrm>
          <a:prstGeom prst="rect">
            <a:avLst/>
          </a:prstGeom>
        </p:spPr>
        <p:txBody>
          <a:bodyPr wrap="none">
            <a:spAutoFit/>
          </a:bodyPr>
          <a:lstStyle/>
          <a:p>
            <a:pPr marL="285750" indent="-285750">
              <a:buFont typeface="Wingdings" panose="05000000000000000000" pitchFamily="2" charset="2"/>
              <a:buChar char="q"/>
              <a:defRPr/>
            </a:pPr>
            <a:r>
              <a:rPr lang="it-IT" dirty="0"/>
              <a:t>Quanto minore è l’emissività:</a:t>
            </a:r>
          </a:p>
        </p:txBody>
      </p:sp>
      <p:graphicFrame>
        <p:nvGraphicFramePr>
          <p:cNvPr id="7" name="Diagramma 6"/>
          <p:cNvGraphicFramePr/>
          <p:nvPr>
            <p:extLst>
              <p:ext uri="{D42A27DB-BD31-4B8C-83A1-F6EECF244321}">
                <p14:modId xmlns:p14="http://schemas.microsoft.com/office/powerpoint/2010/main" val="150965642"/>
              </p:ext>
            </p:extLst>
          </p:nvPr>
        </p:nvGraphicFramePr>
        <p:xfrm>
          <a:off x="1331640" y="2269322"/>
          <a:ext cx="5112568" cy="3228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6925327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3"/>
          <a:stretch>
            <a:fillRect/>
          </a:stretch>
        </p:blipFill>
        <p:spPr>
          <a:xfrm>
            <a:off x="6223006" y="4149080"/>
            <a:ext cx="2237426" cy="2584928"/>
          </a:xfrm>
          <a:prstGeom prst="rect">
            <a:avLst/>
          </a:prstGeom>
        </p:spPr>
      </p:pic>
      <p:pic>
        <p:nvPicPr>
          <p:cNvPr id="8" name="Immagine 7"/>
          <p:cNvPicPr>
            <a:picLocks noChangeAspect="1"/>
          </p:cNvPicPr>
          <p:nvPr/>
        </p:nvPicPr>
        <p:blipFill>
          <a:blip r:embed="rId4"/>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Teoria della termografia</a:t>
            </a:r>
            <a:endParaRPr lang="de-DE" sz="2800" b="1" dirty="0">
              <a:solidFill>
                <a:schemeClr val="tx2"/>
              </a:solidFill>
            </a:endParaRPr>
          </a:p>
        </p:txBody>
      </p:sp>
      <p:sp>
        <p:nvSpPr>
          <p:cNvPr id="2" name="Rettangolo 1"/>
          <p:cNvSpPr/>
          <p:nvPr/>
        </p:nvSpPr>
        <p:spPr>
          <a:xfrm>
            <a:off x="0" y="810685"/>
            <a:ext cx="9144000" cy="646331"/>
          </a:xfrm>
          <a:prstGeom prst="rect">
            <a:avLst/>
          </a:prstGeom>
        </p:spPr>
        <p:txBody>
          <a:bodyPr wrap="square">
            <a:spAutoFit/>
          </a:bodyPr>
          <a:lstStyle/>
          <a:p>
            <a:pPr algn="just">
              <a:buFont typeface="Times New Roman" pitchFamily="16" charset="0"/>
              <a:buNone/>
              <a:defRPr/>
            </a:pPr>
            <a:r>
              <a:rPr lang="it-IT" dirty="0"/>
              <a:t>Assicurarsi che l’impostazione dell’emissività sia corretta è particolarmente importante se vi sono grandi differenze di temperatura tra l’oggetto di misura e l’ambiente di misura.</a:t>
            </a:r>
          </a:p>
        </p:txBody>
      </p:sp>
      <p:sp>
        <p:nvSpPr>
          <p:cNvPr id="3" name="Rettangolo 2"/>
          <p:cNvSpPr/>
          <p:nvPr/>
        </p:nvSpPr>
        <p:spPr>
          <a:xfrm>
            <a:off x="-27612" y="1569700"/>
            <a:ext cx="9171612" cy="369332"/>
          </a:xfrm>
          <a:prstGeom prst="rect">
            <a:avLst/>
          </a:prstGeom>
        </p:spPr>
        <p:txBody>
          <a:bodyPr wrap="square">
            <a:spAutoFit/>
          </a:bodyPr>
          <a:lstStyle/>
          <a:p>
            <a:pPr>
              <a:buFont typeface="Times New Roman" pitchFamily="16" charset="0"/>
              <a:buNone/>
              <a:defRPr/>
            </a:pPr>
            <a:r>
              <a:rPr lang="it-IT" dirty="0"/>
              <a:t>Se la temperatura dell’oggetto di misura è superiore alla temperatura ambiente:</a:t>
            </a:r>
          </a:p>
        </p:txBody>
      </p:sp>
      <p:graphicFrame>
        <p:nvGraphicFramePr>
          <p:cNvPr id="10" name="Diagramma 9"/>
          <p:cNvGraphicFramePr/>
          <p:nvPr>
            <p:extLst>
              <p:ext uri="{D42A27DB-BD31-4B8C-83A1-F6EECF244321}">
                <p14:modId xmlns:p14="http://schemas.microsoft.com/office/powerpoint/2010/main" val="3930626270"/>
              </p:ext>
            </p:extLst>
          </p:nvPr>
        </p:nvGraphicFramePr>
        <p:xfrm>
          <a:off x="1043608" y="2200007"/>
          <a:ext cx="4968552" cy="25971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0361317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Teoria della termografia</a:t>
            </a:r>
            <a:endParaRPr lang="de-DE" sz="2800" b="1" dirty="0">
              <a:solidFill>
                <a:schemeClr val="tx2"/>
              </a:solidFill>
            </a:endParaRPr>
          </a:p>
        </p:txBody>
      </p:sp>
      <p:sp>
        <p:nvSpPr>
          <p:cNvPr id="2" name="Rettangolo 1"/>
          <p:cNvSpPr/>
          <p:nvPr/>
        </p:nvSpPr>
        <p:spPr>
          <a:xfrm>
            <a:off x="-9130" y="810685"/>
            <a:ext cx="9153129" cy="369332"/>
          </a:xfrm>
          <a:prstGeom prst="rect">
            <a:avLst/>
          </a:prstGeom>
        </p:spPr>
        <p:txBody>
          <a:bodyPr wrap="square">
            <a:spAutoFit/>
          </a:bodyPr>
          <a:lstStyle/>
          <a:p>
            <a:pPr>
              <a:buClr>
                <a:srgbClr val="FFC000"/>
              </a:buClr>
              <a:defRPr/>
            </a:pPr>
            <a:r>
              <a:rPr lang="it-IT" dirty="0"/>
              <a:t>Se la temperatura dell’oggetto di misura è inferiore alla temperatura ambiente:</a:t>
            </a:r>
          </a:p>
        </p:txBody>
      </p:sp>
      <p:graphicFrame>
        <p:nvGraphicFramePr>
          <p:cNvPr id="4" name="Diagramma 3"/>
          <p:cNvGraphicFramePr/>
          <p:nvPr>
            <p:extLst>
              <p:ext uri="{D42A27DB-BD31-4B8C-83A1-F6EECF244321}">
                <p14:modId xmlns:p14="http://schemas.microsoft.com/office/powerpoint/2010/main" val="4118776247"/>
              </p:ext>
            </p:extLst>
          </p:nvPr>
        </p:nvGraphicFramePr>
        <p:xfrm>
          <a:off x="2051720" y="1412776"/>
          <a:ext cx="4896544" cy="23307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ttangolo 8"/>
          <p:cNvSpPr/>
          <p:nvPr/>
        </p:nvSpPr>
        <p:spPr>
          <a:xfrm>
            <a:off x="1506" y="3945830"/>
            <a:ext cx="9153129" cy="923330"/>
          </a:xfrm>
          <a:prstGeom prst="rect">
            <a:avLst/>
          </a:prstGeom>
        </p:spPr>
        <p:txBody>
          <a:bodyPr wrap="square">
            <a:spAutoFit/>
          </a:bodyPr>
          <a:lstStyle/>
          <a:p>
            <a:pPr marL="285750" indent="-285750" algn="just">
              <a:spcAft>
                <a:spcPts val="0"/>
              </a:spcAft>
              <a:buFont typeface="Wingdings" panose="05000000000000000000" pitchFamily="2" charset="2"/>
              <a:buChar char="q"/>
              <a:defRPr/>
            </a:pPr>
            <a:r>
              <a:rPr lang="it-IT" dirty="0"/>
              <a:t>Quanto maggiore è la differenza tra la temperatura dell’oggetto di misura e la temperatura ambiente e quanto minore è l’emissività, tanto maggiori sono gli errori di misura. Questi errori aumentano se l’impostazione dell’emissività è scorretta.</a:t>
            </a:r>
            <a:endParaRPr lang="en-GB" dirty="0"/>
          </a:p>
        </p:txBody>
      </p:sp>
      <p:pic>
        <p:nvPicPr>
          <p:cNvPr id="10" name="Immagine 9"/>
          <p:cNvPicPr>
            <a:picLocks noChangeAspect="1"/>
          </p:cNvPicPr>
          <p:nvPr/>
        </p:nvPicPr>
        <p:blipFill>
          <a:blip r:embed="rId9"/>
          <a:stretch>
            <a:fillRect/>
          </a:stretch>
        </p:blipFill>
        <p:spPr>
          <a:xfrm>
            <a:off x="2185764" y="4941168"/>
            <a:ext cx="4762500" cy="1800225"/>
          </a:xfrm>
          <a:prstGeom prst="rect">
            <a:avLst/>
          </a:prstGeom>
        </p:spPr>
      </p:pic>
    </p:spTree>
    <p:extLst>
      <p:ext uri="{BB962C8B-B14F-4D97-AF65-F5344CB8AC3E}">
        <p14:creationId xmlns:p14="http://schemas.microsoft.com/office/powerpoint/2010/main" val="140629011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Ripielogo</a:t>
            </a:r>
            <a:endParaRPr lang="de-DE" sz="2800" b="1" dirty="0">
              <a:solidFill>
                <a:schemeClr val="tx2"/>
              </a:solidFill>
            </a:endParaRPr>
          </a:p>
        </p:txBody>
      </p:sp>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387" y="3068960"/>
            <a:ext cx="4295613" cy="292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782410"/>
            <a:ext cx="9144000" cy="1754326"/>
          </a:xfrm>
          <a:prstGeom prst="rect">
            <a:avLst/>
          </a:prstGeom>
        </p:spPr>
        <p:txBody>
          <a:bodyPr wrap="square">
            <a:spAutoFit/>
          </a:bodyPr>
          <a:lstStyle/>
          <a:p>
            <a:pPr algn="just">
              <a:spcAft>
                <a:spcPct val="0"/>
              </a:spcAft>
            </a:pPr>
            <a:r>
              <a:rPr lang="it-IT" altLang="it-IT" dirty="0"/>
              <a:t>Con una termocamera si possono misurare soltanto le temperature superficiali; non è possibile guardare dentro qualcosa o attraverso qualcosa.</a:t>
            </a:r>
          </a:p>
          <a:p>
            <a:pPr algn="just">
              <a:spcAft>
                <a:spcPct val="0"/>
              </a:spcAft>
            </a:pPr>
            <a:r>
              <a:rPr lang="it-IT" altLang="it-IT" dirty="0"/>
              <a:t>Molti materiali come il vetro, che sono trasparenti all’occhio umano, non sono trasmissivi (permeabili) ai raggi infrarossi a onda lunga.</a:t>
            </a:r>
          </a:p>
          <a:p>
            <a:pPr algn="just">
              <a:spcAft>
                <a:spcPct val="0"/>
              </a:spcAft>
            </a:pPr>
            <a:r>
              <a:rPr lang="it-IT" altLang="it-IT" dirty="0"/>
              <a:t>Se necessario, rimuovere qualsiasi copertura dall’oggetto di misura, altrimenti la termocamera misurerà soltanto la temperatura, superficiale della copertura.</a:t>
            </a:r>
          </a:p>
        </p:txBody>
      </p:sp>
      <p:pic>
        <p:nvPicPr>
          <p:cNvPr id="3" name="Immagine 2"/>
          <p:cNvPicPr>
            <a:picLocks noChangeAspect="1"/>
          </p:cNvPicPr>
          <p:nvPr/>
        </p:nvPicPr>
        <p:blipFill>
          <a:blip r:embed="rId5"/>
          <a:stretch>
            <a:fillRect/>
          </a:stretch>
        </p:blipFill>
        <p:spPr>
          <a:xfrm>
            <a:off x="4915048" y="2823310"/>
            <a:ext cx="4232641" cy="3174481"/>
          </a:xfrm>
          <a:prstGeom prst="rect">
            <a:avLst/>
          </a:prstGeom>
        </p:spPr>
      </p:pic>
    </p:spTree>
    <p:extLst>
      <p:ext uri="{BB962C8B-B14F-4D97-AF65-F5344CB8AC3E}">
        <p14:creationId xmlns:p14="http://schemas.microsoft.com/office/powerpoint/2010/main" val="50686022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Indice di </a:t>
            </a:r>
            <a:r>
              <a:rPr lang="it-IT" sz="2800" b="1" dirty="0" smtClean="0">
                <a:solidFill>
                  <a:schemeClr val="tx2"/>
                </a:solidFill>
              </a:rPr>
              <a:t>emissività’</a:t>
            </a:r>
            <a:endParaRPr lang="de-DE" sz="2800" b="1" dirty="0">
              <a:solidFill>
                <a:schemeClr val="tx2"/>
              </a:solidFill>
            </a:endParaRPr>
          </a:p>
        </p:txBody>
      </p:sp>
      <p:pic>
        <p:nvPicPr>
          <p:cNvPr id="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40420" y="1556792"/>
            <a:ext cx="4524375" cy="4210050"/>
          </a:xfrm>
          <a:noFill/>
          <a:extLs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894011"/>
            <a:ext cx="3614738"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290210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dirty="0"/>
          </a:p>
          <a:p>
            <a:endParaRPr lang="it-IT" dirty="0"/>
          </a:p>
        </p:txBody>
      </p:sp>
      <p:pic>
        <p:nvPicPr>
          <p:cNvPr id="1026" name="Picture 2" descr="Risultati immagini per verification">
            <a:hlinkClick r:id="rId2"/>
          </p:cNvPr>
          <p:cNvPicPr>
            <a:picLocks noChangeAspect="1" noChangeArrowheads="1"/>
          </p:cNvPicPr>
          <p:nvPr/>
        </p:nvPicPr>
        <p:blipFill>
          <a:blip r:embed="rId3" cstate="print"/>
          <a:srcRect/>
          <a:stretch>
            <a:fillRect/>
          </a:stretch>
        </p:blipFill>
        <p:spPr bwMode="auto">
          <a:xfrm>
            <a:off x="251520" y="1628800"/>
            <a:ext cx="8780282" cy="3672408"/>
          </a:xfrm>
          <a:prstGeom prst="rect">
            <a:avLst/>
          </a:prstGeom>
          <a:noFill/>
        </p:spPr>
      </p:pic>
      <p:pic>
        <p:nvPicPr>
          <p:cNvPr id="5" name="Immagine 4"/>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2814177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Introduzione</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Rettangolo 1"/>
          <p:cNvSpPr/>
          <p:nvPr/>
        </p:nvSpPr>
        <p:spPr>
          <a:xfrm>
            <a:off x="0" y="810685"/>
            <a:ext cx="9144000" cy="1200329"/>
          </a:xfrm>
          <a:prstGeom prst="rect">
            <a:avLst/>
          </a:prstGeom>
        </p:spPr>
        <p:txBody>
          <a:bodyPr wrap="square">
            <a:spAutoFit/>
          </a:bodyPr>
          <a:lstStyle/>
          <a:p>
            <a:pPr algn="just"/>
            <a:r>
              <a:rPr lang="it-IT" altLang="it-IT" dirty="0"/>
              <a:t>Il recepimento da parte dell’ordinamento giuridico italiano di otto direttive comunitarie in materia di miglioramento della salute e della sicurezza nei luoghi di lavoro, ha comportato una nuova attenzione da parte di tutta la società civile nei riguardi delle problematiche inerenti la prevenzione degli infortuni e la tutela dell’igiene e della sicurezza dei lavoratori</a:t>
            </a:r>
            <a:r>
              <a:rPr lang="it-IT" altLang="it-IT" dirty="0" smtClean="0"/>
              <a:t>.</a:t>
            </a:r>
            <a:endParaRPr lang="it-IT" altLang="it-IT" dirty="0"/>
          </a:p>
        </p:txBody>
      </p:sp>
      <p:sp>
        <p:nvSpPr>
          <p:cNvPr id="4" name="Rettangolo 3"/>
          <p:cNvSpPr/>
          <p:nvPr/>
        </p:nvSpPr>
        <p:spPr>
          <a:xfrm>
            <a:off x="0" y="2051668"/>
            <a:ext cx="9144000" cy="1200329"/>
          </a:xfrm>
          <a:prstGeom prst="rect">
            <a:avLst/>
          </a:prstGeom>
        </p:spPr>
        <p:txBody>
          <a:bodyPr wrap="square">
            <a:spAutoFit/>
          </a:bodyPr>
          <a:lstStyle/>
          <a:p>
            <a:pPr algn="just"/>
            <a:r>
              <a:rPr lang="it-IT" altLang="it-IT" dirty="0"/>
              <a:t>La normativa a tutela dei lavoratori nasce alla fine del 1800 e si sviluppa di pari passo all’evoluzione lavorativa; i cardini sui quali ruotava prima del Decreto Legislativo 626/94 tutta la disciplina in materia erano costituiti fondamentalmente dal D.P.R. 547/55 e dal D.P.R. 303/56 che, in alcuni casi, sono ancora attuali.</a:t>
            </a:r>
            <a:endParaRPr lang="en-GB" altLang="it-IT"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3336881"/>
            <a:ext cx="1781656" cy="16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349" y="5107392"/>
            <a:ext cx="1992949" cy="11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p:cNvPicPr>
            <a:picLocks noChangeAspect="1"/>
          </p:cNvPicPr>
          <p:nvPr/>
        </p:nvPicPr>
        <p:blipFill>
          <a:blip r:embed="rId6"/>
          <a:stretch>
            <a:fillRect/>
          </a:stretch>
        </p:blipFill>
        <p:spPr>
          <a:xfrm>
            <a:off x="3541832" y="4005063"/>
            <a:ext cx="5602168" cy="2154293"/>
          </a:xfrm>
          <a:prstGeom prst="rect">
            <a:avLst/>
          </a:prstGeom>
        </p:spPr>
      </p:pic>
    </p:spTree>
    <p:extLst>
      <p:ext uri="{BB962C8B-B14F-4D97-AF65-F5344CB8AC3E}">
        <p14:creationId xmlns:p14="http://schemas.microsoft.com/office/powerpoint/2010/main" val="242787231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7544" y="810685"/>
            <a:ext cx="7521531" cy="4893647"/>
          </a:xfrm>
          <a:prstGeom prst="rect">
            <a:avLst/>
          </a:prstGeom>
        </p:spPr>
        <p:txBody>
          <a:bodyPr wrap="square">
            <a:spAutoFit/>
          </a:bodyPr>
          <a:lstStyle/>
          <a:p>
            <a:r>
              <a:rPr lang="it-IT" sz="1600" b="1" u="sng" dirty="0"/>
              <a:t>A cosa serve il test di isolamento?</a:t>
            </a:r>
          </a:p>
          <a:p>
            <a:pPr marL="342900" indent="-342900">
              <a:buAutoNum type="alphaLcPeriod"/>
            </a:pPr>
            <a:r>
              <a:rPr lang="it-IT" sz="1600" dirty="0"/>
              <a:t>Per misurare l’entità di una corrente di corto circuito</a:t>
            </a:r>
          </a:p>
          <a:p>
            <a:pPr marL="342900" indent="-342900">
              <a:buAutoNum type="alphaLcPeriod"/>
            </a:pPr>
            <a:r>
              <a:rPr lang="it-IT" sz="1600" dirty="0"/>
              <a:t>Per misurare la tensione in uscita da un generatore</a:t>
            </a:r>
          </a:p>
          <a:p>
            <a:pPr marL="342900" indent="-342900">
              <a:buAutoNum type="alphaLcPeriod"/>
            </a:pPr>
            <a:r>
              <a:rPr lang="it-IT" sz="1600" dirty="0"/>
              <a:t>Per misurare il grado della resistenza di isolamento di un componente</a:t>
            </a:r>
          </a:p>
          <a:p>
            <a:pPr marL="342900" indent="-342900">
              <a:buAutoNum type="alphaLcPeriod"/>
            </a:pPr>
            <a:r>
              <a:rPr lang="it-IT" sz="1600" dirty="0"/>
              <a:t>DL 14/18</a:t>
            </a:r>
          </a:p>
          <a:p>
            <a:pPr marL="342900" indent="-342900">
              <a:buAutoNum type="alphaLcPeriod"/>
            </a:pPr>
            <a:r>
              <a:rPr lang="it-IT" sz="1600" dirty="0"/>
              <a:t>DL 60903</a:t>
            </a:r>
          </a:p>
          <a:p>
            <a:pPr marL="342900" indent="-342900"/>
            <a:endParaRPr lang="it-IT" sz="800" b="1" dirty="0"/>
          </a:p>
          <a:p>
            <a:pPr marL="342900" indent="-342900"/>
            <a:r>
              <a:rPr lang="it-IT" sz="1600" b="1" u="sng" dirty="0"/>
              <a:t>Ogni quanto si fa il test di isolamento?</a:t>
            </a:r>
          </a:p>
          <a:p>
            <a:pPr marL="342900" indent="-342900">
              <a:buAutoNum type="alphaLcPeriod"/>
            </a:pPr>
            <a:r>
              <a:rPr lang="it-IT" sz="1600" dirty="0"/>
              <a:t>Ogni giorno</a:t>
            </a:r>
          </a:p>
          <a:p>
            <a:pPr marL="342900" indent="-342900">
              <a:buAutoNum type="alphaLcPeriod"/>
            </a:pPr>
            <a:r>
              <a:rPr lang="it-IT" sz="1600" dirty="0"/>
              <a:t>Periodicamente in modo da avere un cronologico della resistenza di isolamento</a:t>
            </a:r>
          </a:p>
          <a:p>
            <a:pPr marL="342900" indent="-342900">
              <a:buAutoNum type="alphaLcPeriod"/>
            </a:pPr>
            <a:r>
              <a:rPr lang="it-IT" sz="1600" dirty="0"/>
              <a:t>Quando si ha tempo per farlo</a:t>
            </a:r>
          </a:p>
          <a:p>
            <a:pPr marL="342900" indent="-342900">
              <a:buAutoNum type="alphaLcPeriod"/>
            </a:pPr>
            <a:r>
              <a:rPr lang="it-IT" sz="1600" dirty="0"/>
              <a:t>Solo all’installazione del dispositivo</a:t>
            </a:r>
          </a:p>
          <a:p>
            <a:pPr marL="342900" indent="-342900">
              <a:buAutoNum type="alphaLcPeriod"/>
            </a:pPr>
            <a:r>
              <a:rPr lang="it-IT" sz="1600" dirty="0"/>
              <a:t>Tutte le precedenti</a:t>
            </a:r>
          </a:p>
          <a:p>
            <a:pPr marL="342900" indent="-342900"/>
            <a:endParaRPr lang="it-IT" sz="800" dirty="0"/>
          </a:p>
          <a:p>
            <a:pPr marL="342900" indent="-342900"/>
            <a:r>
              <a:rPr lang="it-IT" sz="1600" b="1" u="sng" dirty="0"/>
              <a:t>Che cos’è IACS?</a:t>
            </a:r>
          </a:p>
          <a:p>
            <a:pPr marL="342900" indent="-342900">
              <a:buAutoNum type="alphaLcPeriod"/>
            </a:pPr>
            <a:r>
              <a:rPr lang="it-IT" sz="1600" dirty="0"/>
              <a:t>Associazione internazionale dei principali registri navali</a:t>
            </a:r>
          </a:p>
          <a:p>
            <a:pPr marL="342900" indent="-342900">
              <a:buAutoNum type="alphaLcPeriod"/>
            </a:pPr>
            <a:r>
              <a:rPr lang="it-IT" sz="1600" dirty="0"/>
              <a:t>Associazione nazionale degli armatori</a:t>
            </a:r>
          </a:p>
          <a:p>
            <a:pPr marL="342900" indent="-342900">
              <a:buAutoNum type="alphaLcPeriod"/>
            </a:pPr>
            <a:r>
              <a:rPr lang="it-IT" sz="1600" dirty="0"/>
              <a:t>Associazione internazionale delle compagnie di navigazione</a:t>
            </a:r>
          </a:p>
          <a:p>
            <a:pPr marL="342900" indent="-342900">
              <a:buAutoNum type="alphaLcPeriod"/>
            </a:pPr>
            <a:r>
              <a:rPr lang="it-IT" sz="1600" dirty="0"/>
              <a:t>Associazione delle nazioni unite</a:t>
            </a:r>
          </a:p>
          <a:p>
            <a:pPr marL="342900" indent="-342900">
              <a:buAutoNum type="alphaLcPeriod"/>
            </a:pPr>
            <a:r>
              <a:rPr lang="it-IT" sz="1600" dirty="0"/>
              <a:t>Nessuna delle precedenti </a:t>
            </a:r>
          </a:p>
        </p:txBody>
      </p:sp>
      <p:sp>
        <p:nvSpPr>
          <p:cNvPr id="3" name="Rectangle 8"/>
          <p:cNvSpPr>
            <a:spLocks noChangeArrowheads="1"/>
          </p:cNvSpPr>
          <p:nvPr/>
        </p:nvSpPr>
        <p:spPr bwMode="auto">
          <a:xfrm>
            <a:off x="496489" y="1612864"/>
            <a:ext cx="6196442"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8" name="CasellaDiTesto 7"/>
          <p:cNvSpPr txBox="1"/>
          <p:nvPr/>
        </p:nvSpPr>
        <p:spPr>
          <a:xfrm>
            <a:off x="955230" y="94635"/>
            <a:ext cx="7217170" cy="523220"/>
          </a:xfrm>
          <a:prstGeom prst="rect">
            <a:avLst/>
          </a:prstGeom>
          <a:noFill/>
        </p:spPr>
        <p:txBody>
          <a:bodyPr wrap="square" rtlCol="0">
            <a:spAutoFit/>
          </a:bodyPr>
          <a:lstStyle/>
          <a:p>
            <a:pPr algn="ctr"/>
            <a:r>
              <a:rPr lang="it-IT" sz="2800" b="1" dirty="0" err="1">
                <a:solidFill>
                  <a:schemeClr val="tx2"/>
                </a:solidFill>
              </a:rPr>
              <a:t>Verification</a:t>
            </a:r>
            <a:endParaRPr lang="it-IT" sz="2800" b="1" dirty="0">
              <a:solidFill>
                <a:schemeClr val="tx2"/>
              </a:solidFill>
            </a:endParaRPr>
          </a:p>
        </p:txBody>
      </p:sp>
      <p:sp>
        <p:nvSpPr>
          <p:cNvPr id="10" name="Rectangle 8"/>
          <p:cNvSpPr>
            <a:spLocks noChangeArrowheads="1"/>
          </p:cNvSpPr>
          <p:nvPr/>
        </p:nvSpPr>
        <p:spPr bwMode="auto">
          <a:xfrm>
            <a:off x="467543" y="2956739"/>
            <a:ext cx="6945467"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11" name="Rectangle 8"/>
          <p:cNvSpPr>
            <a:spLocks noChangeArrowheads="1"/>
          </p:cNvSpPr>
          <p:nvPr/>
        </p:nvSpPr>
        <p:spPr bwMode="auto">
          <a:xfrm>
            <a:off x="534593" y="4300614"/>
            <a:ext cx="4934202"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pic>
        <p:nvPicPr>
          <p:cNvPr id="13" name="Immagine 12"/>
          <p:cNvPicPr>
            <a:picLocks noChangeAspect="1"/>
          </p:cNvPicPr>
          <p:nvPr/>
        </p:nvPicPr>
        <p:blipFill>
          <a:blip r:embed="rId2"/>
          <a:stretch>
            <a:fillRect/>
          </a:stretch>
        </p:blipFill>
        <p:spPr>
          <a:xfrm>
            <a:off x="130841" y="67694"/>
            <a:ext cx="619159" cy="742991"/>
          </a:xfrm>
          <a:prstGeom prst="rect">
            <a:avLst/>
          </a:prstGeom>
        </p:spPr>
      </p:pic>
    </p:spTree>
    <p:extLst>
      <p:ext uri="{BB962C8B-B14F-4D97-AF65-F5344CB8AC3E}">
        <p14:creationId xmlns:p14="http://schemas.microsoft.com/office/powerpoint/2010/main" val="277026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908720"/>
            <a:ext cx="7521531" cy="4770537"/>
          </a:xfrm>
          <a:prstGeom prst="rect">
            <a:avLst/>
          </a:prstGeom>
        </p:spPr>
        <p:txBody>
          <a:bodyPr wrap="square">
            <a:spAutoFit/>
          </a:bodyPr>
          <a:lstStyle/>
          <a:p>
            <a:r>
              <a:rPr lang="it-IT" sz="1600" b="1" u="sng" dirty="0" smtClean="0"/>
              <a:t>Definire una parte attiva di un impianto elettrico? </a:t>
            </a:r>
            <a:endParaRPr lang="it-IT" sz="1600" b="1" u="sng" dirty="0"/>
          </a:p>
          <a:p>
            <a:pPr marL="342900" indent="-342900">
              <a:buAutoNum type="alphaLcPeriod"/>
            </a:pPr>
            <a:r>
              <a:rPr lang="it-IT" sz="1600" dirty="0" smtClean="0"/>
              <a:t>Conduttore </a:t>
            </a:r>
            <a:r>
              <a:rPr lang="it-IT" sz="1600" dirty="0"/>
              <a:t>o parte conduttrice che, in condizioni di servizio ordinario, è in tensione </a:t>
            </a:r>
          </a:p>
          <a:p>
            <a:pPr marL="342900" indent="-342900">
              <a:buAutoNum type="alphaLcPeriod"/>
            </a:pPr>
            <a:r>
              <a:rPr lang="it-IT" sz="1600" dirty="0" smtClean="0"/>
              <a:t>Tutte le parti di un impianto elettrico </a:t>
            </a:r>
            <a:endParaRPr lang="it-IT" sz="1600" dirty="0"/>
          </a:p>
          <a:p>
            <a:pPr marL="342900" indent="-342900">
              <a:buAutoNum type="alphaLcPeriod"/>
            </a:pPr>
            <a:r>
              <a:rPr lang="it-IT" sz="1600" dirty="0" smtClean="0"/>
              <a:t>Il componente oggetto del lavoro elettrico</a:t>
            </a:r>
            <a:endParaRPr lang="it-IT" sz="1600" dirty="0"/>
          </a:p>
          <a:p>
            <a:pPr marL="342900" indent="-342900">
              <a:buAutoNum type="alphaLcPeriod"/>
            </a:pPr>
            <a:r>
              <a:rPr lang="it-IT" sz="1600" dirty="0" smtClean="0"/>
              <a:t>Tutte le barriere dell’impianto</a:t>
            </a:r>
          </a:p>
          <a:p>
            <a:pPr marL="342900" indent="-342900">
              <a:buAutoNum type="alphaLcPeriod"/>
            </a:pPr>
            <a:r>
              <a:rPr lang="it-IT" sz="1600" dirty="0" smtClean="0"/>
              <a:t>Un conduttore sotto tensione</a:t>
            </a:r>
            <a:endParaRPr lang="it-IT" sz="1600" dirty="0"/>
          </a:p>
          <a:p>
            <a:pPr marL="342900" indent="-342900"/>
            <a:endParaRPr lang="it-IT" sz="800" b="1" dirty="0"/>
          </a:p>
          <a:p>
            <a:pPr marL="342900" indent="-342900"/>
            <a:r>
              <a:rPr lang="it-IT" sz="1600" b="1" u="sng" dirty="0" smtClean="0"/>
              <a:t>Il permesso di lavoro elettrico in alta tensione riguarda:</a:t>
            </a:r>
            <a:endParaRPr lang="it-IT" sz="1600" b="1" u="sng" dirty="0"/>
          </a:p>
          <a:p>
            <a:pPr marL="342900" indent="-342900">
              <a:buAutoNum type="alphaLcPeriod"/>
            </a:pPr>
            <a:r>
              <a:rPr lang="it-IT" sz="1600" dirty="0" smtClean="0"/>
              <a:t>Solo il capo elettricista</a:t>
            </a:r>
            <a:endParaRPr lang="it-IT" sz="1600" dirty="0"/>
          </a:p>
          <a:p>
            <a:pPr marL="342900" indent="-342900">
              <a:buAutoNum type="alphaLcPeriod"/>
            </a:pPr>
            <a:r>
              <a:rPr lang="it-IT" sz="1600" dirty="0" smtClean="0"/>
              <a:t>Anche le persone non competenti </a:t>
            </a:r>
            <a:endParaRPr lang="it-IT" sz="1600" dirty="0"/>
          </a:p>
          <a:p>
            <a:pPr marL="342900" indent="-342900">
              <a:buAutoNum type="alphaLcPeriod"/>
            </a:pPr>
            <a:r>
              <a:rPr lang="it-IT" sz="1600" dirty="0" smtClean="0"/>
              <a:t>Tutto il personale competente per effettuare il lavoro in sicurezza</a:t>
            </a:r>
            <a:endParaRPr lang="it-IT" sz="1600" dirty="0"/>
          </a:p>
          <a:p>
            <a:pPr marL="342900" indent="-342900">
              <a:buAutoNum type="alphaLcPeriod"/>
            </a:pPr>
            <a:r>
              <a:rPr lang="it-IT" sz="1600" dirty="0" smtClean="0"/>
              <a:t>Solo il direttore di macchina</a:t>
            </a:r>
            <a:endParaRPr lang="it-IT" sz="1600" dirty="0"/>
          </a:p>
          <a:p>
            <a:pPr marL="342900" indent="-342900">
              <a:buAutoNum type="alphaLcPeriod"/>
            </a:pPr>
            <a:r>
              <a:rPr lang="it-IT" sz="1600" dirty="0" smtClean="0"/>
              <a:t>Solo il comandante</a:t>
            </a:r>
            <a:endParaRPr lang="it-IT" sz="1600" dirty="0"/>
          </a:p>
          <a:p>
            <a:pPr marL="342900" indent="-342900"/>
            <a:endParaRPr lang="it-IT" sz="800" dirty="0"/>
          </a:p>
          <a:p>
            <a:pPr marL="342900" indent="-342900"/>
            <a:r>
              <a:rPr lang="it-IT" sz="1600" b="1" u="sng" dirty="0" smtClean="0"/>
              <a:t>Una delle caratteristiche più importanti richiesta ad una </a:t>
            </a:r>
            <a:r>
              <a:rPr lang="it-IT" sz="1600" b="1" u="sng" dirty="0" err="1" smtClean="0"/>
              <a:t>switchboar</a:t>
            </a:r>
            <a:r>
              <a:rPr lang="it-IT" sz="1600" b="1" u="sng" dirty="0" smtClean="0"/>
              <a:t> è:</a:t>
            </a:r>
            <a:endParaRPr lang="it-IT" sz="1600" b="1" u="sng" dirty="0"/>
          </a:p>
          <a:p>
            <a:pPr marL="342900" indent="-342900">
              <a:buAutoNum type="alphaLcPeriod"/>
            </a:pPr>
            <a:r>
              <a:rPr lang="it-IT" sz="1600" dirty="0" smtClean="0"/>
              <a:t>La possibilità di essere installata in un locale apposito</a:t>
            </a:r>
            <a:endParaRPr lang="it-IT" sz="1600" dirty="0"/>
          </a:p>
          <a:p>
            <a:pPr marL="342900" indent="-342900">
              <a:buAutoNum type="alphaLcPeriod"/>
            </a:pPr>
            <a:r>
              <a:rPr lang="it-IT" sz="1600" dirty="0" smtClean="0"/>
              <a:t>Essere ridondante nella sua gestione</a:t>
            </a:r>
            <a:endParaRPr lang="it-IT" sz="1600" dirty="0"/>
          </a:p>
          <a:p>
            <a:pPr marL="342900" indent="-342900">
              <a:buAutoNum type="alphaLcPeriod"/>
            </a:pPr>
            <a:r>
              <a:rPr lang="it-IT" sz="1600" dirty="0" smtClean="0"/>
              <a:t>Essere molto ingombrante</a:t>
            </a:r>
            <a:endParaRPr lang="it-IT" sz="1600" dirty="0"/>
          </a:p>
          <a:p>
            <a:pPr marL="342900" indent="-342900">
              <a:buAutoNum type="alphaLcPeriod"/>
            </a:pPr>
            <a:r>
              <a:rPr lang="it-IT" sz="1600" dirty="0" smtClean="0"/>
              <a:t>Avere pochi componenti</a:t>
            </a:r>
            <a:endParaRPr lang="it-IT" sz="1600" dirty="0"/>
          </a:p>
          <a:p>
            <a:pPr marL="342900" indent="-342900">
              <a:buAutoNum type="alphaLcPeriod"/>
            </a:pPr>
            <a:r>
              <a:rPr lang="it-IT" sz="1600" dirty="0" smtClean="0"/>
              <a:t>Essere piacevole esteticamente</a:t>
            </a:r>
            <a:endParaRPr lang="it-IT" sz="1600" dirty="0"/>
          </a:p>
        </p:txBody>
      </p:sp>
      <p:sp>
        <p:nvSpPr>
          <p:cNvPr id="3" name="Rectangle 8"/>
          <p:cNvSpPr>
            <a:spLocks noChangeArrowheads="1"/>
          </p:cNvSpPr>
          <p:nvPr/>
        </p:nvSpPr>
        <p:spPr bwMode="auto">
          <a:xfrm>
            <a:off x="411864" y="1211173"/>
            <a:ext cx="7328488" cy="201604"/>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8" name="CasellaDiTesto 7"/>
          <p:cNvSpPr txBox="1"/>
          <p:nvPr/>
        </p:nvSpPr>
        <p:spPr>
          <a:xfrm>
            <a:off x="955230" y="94635"/>
            <a:ext cx="7217170" cy="523220"/>
          </a:xfrm>
          <a:prstGeom prst="rect">
            <a:avLst/>
          </a:prstGeom>
          <a:noFill/>
        </p:spPr>
        <p:txBody>
          <a:bodyPr wrap="square" rtlCol="0">
            <a:spAutoFit/>
          </a:bodyPr>
          <a:lstStyle/>
          <a:p>
            <a:pPr algn="ctr"/>
            <a:r>
              <a:rPr lang="it-IT" sz="2800" b="1" dirty="0" err="1">
                <a:solidFill>
                  <a:schemeClr val="tx2"/>
                </a:solidFill>
              </a:rPr>
              <a:t>Verification</a:t>
            </a:r>
            <a:endParaRPr lang="it-IT" sz="2800" b="1" dirty="0">
              <a:solidFill>
                <a:schemeClr val="tx2"/>
              </a:solidFill>
            </a:endParaRPr>
          </a:p>
        </p:txBody>
      </p:sp>
      <p:sp>
        <p:nvSpPr>
          <p:cNvPr id="10" name="Rectangle 8"/>
          <p:cNvSpPr>
            <a:spLocks noChangeArrowheads="1"/>
          </p:cNvSpPr>
          <p:nvPr/>
        </p:nvSpPr>
        <p:spPr bwMode="auto">
          <a:xfrm>
            <a:off x="411866" y="3294643"/>
            <a:ext cx="5816318" cy="20636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11" name="Rectangle 8"/>
          <p:cNvSpPr>
            <a:spLocks noChangeArrowheads="1"/>
          </p:cNvSpPr>
          <p:nvPr/>
        </p:nvSpPr>
        <p:spPr bwMode="auto">
          <a:xfrm>
            <a:off x="452492" y="4653136"/>
            <a:ext cx="3471435" cy="189734"/>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pic>
        <p:nvPicPr>
          <p:cNvPr id="13" name="Immagine 12"/>
          <p:cNvPicPr>
            <a:picLocks noChangeAspect="1"/>
          </p:cNvPicPr>
          <p:nvPr/>
        </p:nvPicPr>
        <p:blipFill>
          <a:blip r:embed="rId2"/>
          <a:stretch>
            <a:fillRect/>
          </a:stretch>
        </p:blipFill>
        <p:spPr>
          <a:xfrm>
            <a:off x="130841" y="67694"/>
            <a:ext cx="619159" cy="742991"/>
          </a:xfrm>
          <a:prstGeom prst="rect">
            <a:avLst/>
          </a:prstGeom>
        </p:spPr>
      </p:pic>
    </p:spTree>
    <p:extLst>
      <p:ext uri="{BB962C8B-B14F-4D97-AF65-F5344CB8AC3E}">
        <p14:creationId xmlns:p14="http://schemas.microsoft.com/office/powerpoint/2010/main" val="134159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920621"/>
            <a:ext cx="7521531" cy="5262979"/>
          </a:xfrm>
          <a:prstGeom prst="rect">
            <a:avLst/>
          </a:prstGeom>
        </p:spPr>
        <p:txBody>
          <a:bodyPr wrap="square">
            <a:spAutoFit/>
          </a:bodyPr>
          <a:lstStyle/>
          <a:p>
            <a:r>
              <a:rPr lang="it-IT" sz="1600" b="1" u="sng" dirty="0" smtClean="0"/>
              <a:t>A quanti livelli può essere gestito un motore?</a:t>
            </a:r>
            <a:endParaRPr lang="it-IT" sz="1600" b="1" u="sng" dirty="0"/>
          </a:p>
          <a:p>
            <a:pPr marL="342900" indent="-342900">
              <a:buAutoNum type="alphaLcPeriod"/>
            </a:pPr>
            <a:r>
              <a:rPr lang="it-IT" sz="1600" dirty="0" smtClean="0"/>
              <a:t>Da locale, da remoto e dall’automazione</a:t>
            </a:r>
            <a:endParaRPr lang="it-IT" sz="1600" dirty="0"/>
          </a:p>
          <a:p>
            <a:pPr marL="342900" indent="-342900">
              <a:buAutoNum type="alphaLcPeriod"/>
            </a:pPr>
            <a:r>
              <a:rPr lang="it-IT" sz="1600" dirty="0" smtClean="0"/>
              <a:t>Da locale</a:t>
            </a:r>
            <a:endParaRPr lang="it-IT" sz="1600" dirty="0"/>
          </a:p>
          <a:p>
            <a:pPr marL="342900" indent="-342900">
              <a:buAutoNum type="alphaLcPeriod"/>
            </a:pPr>
            <a:r>
              <a:rPr lang="it-IT" sz="1600" dirty="0" smtClean="0"/>
              <a:t>Da remoto</a:t>
            </a:r>
            <a:endParaRPr lang="it-IT" sz="1600" dirty="0"/>
          </a:p>
          <a:p>
            <a:pPr marL="342900" indent="-342900">
              <a:buAutoNum type="alphaLcPeriod"/>
            </a:pPr>
            <a:r>
              <a:rPr lang="it-IT" sz="1600" dirty="0" smtClean="0"/>
              <a:t>Dall’automazione</a:t>
            </a:r>
            <a:endParaRPr lang="it-IT" sz="1600" dirty="0"/>
          </a:p>
          <a:p>
            <a:pPr marL="342900" indent="-342900">
              <a:buAutoNum type="alphaLcPeriod"/>
            </a:pPr>
            <a:r>
              <a:rPr lang="it-IT" sz="1600" dirty="0" smtClean="0"/>
              <a:t>Da remoto e dall’automazione</a:t>
            </a:r>
            <a:endParaRPr lang="it-IT" sz="1600" dirty="0"/>
          </a:p>
          <a:p>
            <a:pPr marL="342900" indent="-342900"/>
            <a:endParaRPr lang="it-IT" sz="800" b="1" dirty="0"/>
          </a:p>
          <a:p>
            <a:pPr marL="342900" indent="-342900"/>
            <a:r>
              <a:rPr lang="it-IT" sz="1600" b="1" u="sng" dirty="0"/>
              <a:t>Con quale strumento si </a:t>
            </a:r>
            <a:r>
              <a:rPr lang="it-IT" sz="1600" b="1" u="sng" dirty="0" smtClean="0"/>
              <a:t>rileva una perdita di isolamento?</a:t>
            </a:r>
            <a:endParaRPr lang="it-IT" sz="1600" b="1" u="sng" dirty="0"/>
          </a:p>
          <a:p>
            <a:pPr marL="342900" indent="-342900">
              <a:buAutoNum type="alphaLcPeriod"/>
            </a:pPr>
            <a:r>
              <a:rPr lang="it-IT" sz="1600" dirty="0"/>
              <a:t>Con il megaohmetro</a:t>
            </a:r>
          </a:p>
          <a:p>
            <a:pPr marL="342900" indent="-342900">
              <a:buAutoNum type="alphaLcPeriod"/>
            </a:pPr>
            <a:r>
              <a:rPr lang="it-IT" sz="1600" dirty="0"/>
              <a:t>Con il multimetro</a:t>
            </a:r>
          </a:p>
          <a:p>
            <a:pPr marL="342900" indent="-342900">
              <a:buAutoNum type="alphaLcPeriod"/>
            </a:pPr>
            <a:r>
              <a:rPr lang="it-IT" sz="1600" dirty="0"/>
              <a:t>Con la sonda HV</a:t>
            </a:r>
          </a:p>
          <a:p>
            <a:pPr marL="342900" indent="-342900">
              <a:buAutoNum type="alphaLcPeriod"/>
            </a:pPr>
            <a:r>
              <a:rPr lang="it-IT" sz="1600" dirty="0"/>
              <a:t>Con il </a:t>
            </a:r>
            <a:r>
              <a:rPr lang="it-IT" sz="1600" dirty="0" err="1"/>
              <a:t>phase</a:t>
            </a:r>
            <a:r>
              <a:rPr lang="it-IT" sz="1600" dirty="0"/>
              <a:t> comparator</a:t>
            </a:r>
          </a:p>
          <a:p>
            <a:pPr marL="342900" indent="-342900">
              <a:buAutoNum type="alphaLcPeriod"/>
            </a:pPr>
            <a:r>
              <a:rPr lang="it-IT" sz="1600" dirty="0"/>
              <a:t>Con la termocamera</a:t>
            </a:r>
          </a:p>
          <a:p>
            <a:pPr marL="342900" indent="-342900"/>
            <a:endParaRPr lang="it-IT" sz="1600" b="1" u="sng" dirty="0"/>
          </a:p>
          <a:p>
            <a:r>
              <a:rPr lang="it-IT" sz="1600" b="1" u="sng" dirty="0" smtClean="0"/>
              <a:t>Come si chiama il pannello della </a:t>
            </a:r>
            <a:r>
              <a:rPr lang="it-IT" sz="1600" b="1" u="sng" dirty="0" err="1" smtClean="0"/>
              <a:t>switchboard</a:t>
            </a:r>
            <a:r>
              <a:rPr lang="it-IT" sz="1600" b="1" u="sng" dirty="0" smtClean="0"/>
              <a:t> che consente il parallelo in manuale di un generatore?</a:t>
            </a:r>
            <a:endParaRPr lang="it-IT" sz="1600" b="1" u="sng" dirty="0"/>
          </a:p>
          <a:p>
            <a:pPr marL="342900" indent="-342900">
              <a:buFont typeface="+mj-lt"/>
              <a:buAutoNum type="alphaLcPeriod"/>
            </a:pPr>
            <a:r>
              <a:rPr lang="it-IT" sz="1600" dirty="0" smtClean="0"/>
              <a:t>Pannello della </a:t>
            </a:r>
            <a:r>
              <a:rPr lang="it-IT" sz="1600" dirty="0" err="1" smtClean="0"/>
              <a:t>switchboard</a:t>
            </a:r>
            <a:endParaRPr lang="it-IT" sz="1600" dirty="0"/>
          </a:p>
          <a:p>
            <a:pPr marL="342900" indent="-342900">
              <a:buFont typeface="+mj-lt"/>
              <a:buAutoNum type="alphaLcPeriod"/>
            </a:pPr>
            <a:r>
              <a:rPr lang="it-IT" sz="1600" dirty="0" smtClean="0"/>
              <a:t>Pannello di sincronizzazione</a:t>
            </a:r>
            <a:endParaRPr lang="it-IT" sz="1600" dirty="0"/>
          </a:p>
          <a:p>
            <a:pPr marL="342900" indent="-342900">
              <a:buFont typeface="+mj-lt"/>
              <a:buAutoNum type="alphaLcPeriod"/>
            </a:pPr>
            <a:r>
              <a:rPr lang="it-IT" sz="1600" dirty="0" smtClean="0"/>
              <a:t>Pannello di controllo generatore</a:t>
            </a:r>
            <a:endParaRPr lang="it-IT" sz="1600" dirty="0"/>
          </a:p>
          <a:p>
            <a:pPr marL="342900" indent="-342900">
              <a:buFont typeface="+mj-lt"/>
              <a:buAutoNum type="alphaLcPeriod"/>
            </a:pPr>
            <a:r>
              <a:rPr lang="it-IT" sz="1600" dirty="0" smtClean="0"/>
              <a:t>Pannello di bassa tensione</a:t>
            </a:r>
            <a:endParaRPr lang="it-IT" sz="1600" dirty="0"/>
          </a:p>
          <a:p>
            <a:pPr marL="342900" indent="-342900">
              <a:buFont typeface="+mj-lt"/>
              <a:buAutoNum type="alphaLcPeriod"/>
            </a:pPr>
            <a:r>
              <a:rPr lang="it-IT" sz="1600" dirty="0" smtClean="0"/>
              <a:t>Pannello di gestione</a:t>
            </a:r>
            <a:endParaRPr lang="it-IT" sz="1600" dirty="0"/>
          </a:p>
          <a:p>
            <a:endParaRPr lang="it-IT" sz="800" b="1" dirty="0"/>
          </a:p>
        </p:txBody>
      </p:sp>
      <p:sp>
        <p:nvSpPr>
          <p:cNvPr id="3" name="Rectangle 8"/>
          <p:cNvSpPr>
            <a:spLocks noChangeArrowheads="1"/>
          </p:cNvSpPr>
          <p:nvPr/>
        </p:nvSpPr>
        <p:spPr bwMode="auto">
          <a:xfrm>
            <a:off x="425907" y="1199132"/>
            <a:ext cx="3786053" cy="213644"/>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8" name="CasellaDiTesto 7"/>
          <p:cNvSpPr txBox="1"/>
          <p:nvPr/>
        </p:nvSpPr>
        <p:spPr>
          <a:xfrm>
            <a:off x="955230" y="94635"/>
            <a:ext cx="7217170" cy="523220"/>
          </a:xfrm>
          <a:prstGeom prst="rect">
            <a:avLst/>
          </a:prstGeom>
          <a:noFill/>
        </p:spPr>
        <p:txBody>
          <a:bodyPr wrap="square" rtlCol="0">
            <a:spAutoFit/>
          </a:bodyPr>
          <a:lstStyle/>
          <a:p>
            <a:pPr algn="ctr"/>
            <a:r>
              <a:rPr lang="it-IT" sz="2800" b="1" dirty="0" err="1">
                <a:solidFill>
                  <a:schemeClr val="tx2"/>
                </a:solidFill>
              </a:rPr>
              <a:t>Verification</a:t>
            </a:r>
            <a:endParaRPr lang="it-IT" sz="2800" b="1" dirty="0">
              <a:solidFill>
                <a:schemeClr val="tx2"/>
              </a:solidFill>
            </a:endParaRPr>
          </a:p>
        </p:txBody>
      </p:sp>
      <p:sp>
        <p:nvSpPr>
          <p:cNvPr id="10" name="Rectangle 8"/>
          <p:cNvSpPr>
            <a:spLocks noChangeArrowheads="1"/>
          </p:cNvSpPr>
          <p:nvPr/>
        </p:nvSpPr>
        <p:spPr bwMode="auto">
          <a:xfrm>
            <a:off x="440420" y="2824299"/>
            <a:ext cx="2104601"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pic>
        <p:nvPicPr>
          <p:cNvPr id="13" name="Immagine 12"/>
          <p:cNvPicPr>
            <a:picLocks noChangeAspect="1"/>
          </p:cNvPicPr>
          <p:nvPr/>
        </p:nvPicPr>
        <p:blipFill>
          <a:blip r:embed="rId2"/>
          <a:stretch>
            <a:fillRect/>
          </a:stretch>
        </p:blipFill>
        <p:spPr>
          <a:xfrm>
            <a:off x="130841" y="67694"/>
            <a:ext cx="619159" cy="742991"/>
          </a:xfrm>
          <a:prstGeom prst="rect">
            <a:avLst/>
          </a:prstGeom>
        </p:spPr>
      </p:pic>
      <p:sp>
        <p:nvSpPr>
          <p:cNvPr id="7" name="Rectangle 8"/>
          <p:cNvSpPr>
            <a:spLocks noChangeArrowheads="1"/>
          </p:cNvSpPr>
          <p:nvPr/>
        </p:nvSpPr>
        <p:spPr bwMode="auto">
          <a:xfrm>
            <a:off x="395537" y="5013176"/>
            <a:ext cx="2808312" cy="216024"/>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Tree>
    <p:extLst>
      <p:ext uri="{BB962C8B-B14F-4D97-AF65-F5344CB8AC3E}">
        <p14:creationId xmlns:p14="http://schemas.microsoft.com/office/powerpoint/2010/main" val="369780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7"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920621"/>
            <a:ext cx="7521531" cy="1569660"/>
          </a:xfrm>
          <a:prstGeom prst="rect">
            <a:avLst/>
          </a:prstGeom>
        </p:spPr>
        <p:txBody>
          <a:bodyPr wrap="square">
            <a:spAutoFit/>
          </a:bodyPr>
          <a:lstStyle/>
          <a:p>
            <a:r>
              <a:rPr lang="it-IT" sz="1600" b="1" u="sng" dirty="0"/>
              <a:t>Al fine di garantire un livello di sicurezza accettabile?</a:t>
            </a:r>
          </a:p>
          <a:p>
            <a:pPr marL="342900" indent="-342900">
              <a:buFont typeface="+mj-lt"/>
              <a:buAutoNum type="alphaLcPeriod"/>
            </a:pPr>
            <a:r>
              <a:rPr lang="it-IT" sz="1600" dirty="0"/>
              <a:t>Bisogna manomettere il sistema elettrico</a:t>
            </a:r>
          </a:p>
          <a:p>
            <a:pPr marL="342900" indent="-342900">
              <a:buFont typeface="+mj-lt"/>
              <a:buAutoNum type="alphaLcPeriod"/>
            </a:pPr>
            <a:r>
              <a:rPr lang="it-IT" sz="1600" dirty="0"/>
              <a:t>Bisogna lavorare senza permesso di lavoro</a:t>
            </a:r>
          </a:p>
          <a:p>
            <a:pPr marL="342900" indent="-342900">
              <a:buFont typeface="+mj-lt"/>
              <a:buAutoNum type="alphaLcPeriod"/>
            </a:pPr>
            <a:r>
              <a:rPr lang="it-IT" sz="1600" dirty="0"/>
              <a:t>Bisogna lavorare sempre in presenza del capo elettricista</a:t>
            </a:r>
          </a:p>
          <a:p>
            <a:pPr marL="342900" indent="-342900">
              <a:buFont typeface="+mj-lt"/>
              <a:buAutoNum type="alphaLcPeriod"/>
            </a:pPr>
            <a:r>
              <a:rPr lang="it-IT" sz="1600" dirty="0"/>
              <a:t>Non bisogna apporre manomissioni permanenti al sistema</a:t>
            </a:r>
          </a:p>
          <a:p>
            <a:pPr marL="342900" indent="-342900">
              <a:buFont typeface="+mj-lt"/>
              <a:buAutoNum type="alphaLcPeriod"/>
            </a:pPr>
            <a:r>
              <a:rPr lang="it-IT" sz="1600" dirty="0"/>
              <a:t>Bisogna fermare la generazione di energia elettrica a bordo</a:t>
            </a:r>
          </a:p>
        </p:txBody>
      </p:sp>
      <p:sp>
        <p:nvSpPr>
          <p:cNvPr id="3" name="Rectangle 8"/>
          <p:cNvSpPr>
            <a:spLocks noChangeArrowheads="1"/>
          </p:cNvSpPr>
          <p:nvPr/>
        </p:nvSpPr>
        <p:spPr bwMode="auto">
          <a:xfrm>
            <a:off x="395536" y="1916832"/>
            <a:ext cx="5472608" cy="288032"/>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8" name="CasellaDiTesto 7"/>
          <p:cNvSpPr txBox="1"/>
          <p:nvPr/>
        </p:nvSpPr>
        <p:spPr>
          <a:xfrm>
            <a:off x="955230" y="94635"/>
            <a:ext cx="7217170" cy="523220"/>
          </a:xfrm>
          <a:prstGeom prst="rect">
            <a:avLst/>
          </a:prstGeom>
          <a:noFill/>
        </p:spPr>
        <p:txBody>
          <a:bodyPr wrap="square" rtlCol="0">
            <a:spAutoFit/>
          </a:bodyPr>
          <a:lstStyle/>
          <a:p>
            <a:pPr algn="ctr"/>
            <a:r>
              <a:rPr lang="it-IT" sz="2800" b="1" dirty="0" err="1">
                <a:solidFill>
                  <a:schemeClr val="tx2"/>
                </a:solidFill>
              </a:rPr>
              <a:t>Verification</a:t>
            </a:r>
            <a:endParaRPr lang="it-IT" sz="2800" b="1" dirty="0">
              <a:solidFill>
                <a:schemeClr val="tx2"/>
              </a:solidFill>
            </a:endParaRPr>
          </a:p>
        </p:txBody>
      </p:sp>
      <p:pic>
        <p:nvPicPr>
          <p:cNvPr id="13" name="Immagine 12"/>
          <p:cNvPicPr>
            <a:picLocks noChangeAspect="1"/>
          </p:cNvPicPr>
          <p:nvPr/>
        </p:nvPicPr>
        <p:blipFill>
          <a:blip r:embed="rId2"/>
          <a:stretch>
            <a:fillRect/>
          </a:stretch>
        </p:blipFill>
        <p:spPr>
          <a:xfrm>
            <a:off x="130841" y="67694"/>
            <a:ext cx="619159" cy="742991"/>
          </a:xfrm>
          <a:prstGeom prst="rect">
            <a:avLst/>
          </a:prstGeom>
        </p:spPr>
      </p:pic>
    </p:spTree>
    <p:extLst>
      <p:ext uri="{BB962C8B-B14F-4D97-AF65-F5344CB8AC3E}">
        <p14:creationId xmlns:p14="http://schemas.microsoft.com/office/powerpoint/2010/main" val="362972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stretch>
            <a:fillRect/>
          </a:stretch>
        </p:blipFill>
        <p:spPr>
          <a:xfrm>
            <a:off x="8055789" y="0"/>
            <a:ext cx="1112400" cy="515040"/>
          </a:xfrm>
          <a:prstGeom prst="rect">
            <a:avLst/>
          </a:prstGeom>
        </p:spPr>
      </p:pic>
      <p:sp>
        <p:nvSpPr>
          <p:cNvPr id="19" name="Rettangolo 18"/>
          <p:cNvSpPr/>
          <p:nvPr/>
        </p:nvSpPr>
        <p:spPr>
          <a:xfrm>
            <a:off x="0" y="6341644"/>
            <a:ext cx="9144000" cy="5040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IMAT – Training Center &amp; </a:t>
            </a:r>
            <a:r>
              <a:rPr lang="it-IT" dirty="0" err="1">
                <a:solidFill>
                  <a:schemeClr val="bg1"/>
                </a:solidFill>
              </a:rPr>
              <a:t>Nautical</a:t>
            </a:r>
            <a:r>
              <a:rPr lang="it-IT" dirty="0">
                <a:solidFill>
                  <a:schemeClr val="bg1"/>
                </a:solidFill>
              </a:rPr>
              <a:t> College</a:t>
            </a:r>
          </a:p>
        </p:txBody>
      </p:sp>
      <p:pic>
        <p:nvPicPr>
          <p:cNvPr id="17" name="Immagine 16"/>
          <p:cNvPicPr>
            <a:picLocks noChangeAspect="1"/>
          </p:cNvPicPr>
          <p:nvPr/>
        </p:nvPicPr>
        <p:blipFill>
          <a:blip r:embed="rId3"/>
          <a:stretch>
            <a:fillRect/>
          </a:stretch>
        </p:blipFill>
        <p:spPr>
          <a:xfrm>
            <a:off x="-24339" y="6322232"/>
            <a:ext cx="1216688" cy="574540"/>
          </a:xfrm>
          <a:prstGeom prst="rect">
            <a:avLst/>
          </a:prstGeom>
        </p:spPr>
      </p:pic>
      <p:pic>
        <p:nvPicPr>
          <p:cNvPr id="16" name="Immagine 15"/>
          <p:cNvPicPr>
            <a:picLocks noChangeAspect="1"/>
          </p:cNvPicPr>
          <p:nvPr/>
        </p:nvPicPr>
        <p:blipFill>
          <a:blip r:embed="rId4"/>
          <a:stretch>
            <a:fillRect/>
          </a:stretch>
        </p:blipFill>
        <p:spPr>
          <a:xfrm>
            <a:off x="8278269" y="6322232"/>
            <a:ext cx="889920" cy="574540"/>
          </a:xfrm>
          <a:prstGeom prst="rect">
            <a:avLst/>
          </a:prstGeom>
        </p:spPr>
      </p:pic>
      <p:sp>
        <p:nvSpPr>
          <p:cNvPr id="20" name="CasellaDiTesto 19"/>
          <p:cNvSpPr txBox="1"/>
          <p:nvPr/>
        </p:nvSpPr>
        <p:spPr>
          <a:xfrm>
            <a:off x="0" y="3140968"/>
            <a:ext cx="8611989" cy="2062103"/>
          </a:xfrm>
          <a:prstGeom prst="rect">
            <a:avLst/>
          </a:prstGeom>
          <a:noFill/>
        </p:spPr>
        <p:txBody>
          <a:bodyPr wrap="square" rtlCol="0">
            <a:spAutoFit/>
          </a:bodyPr>
          <a:lstStyle/>
          <a:p>
            <a:pPr algn="just"/>
            <a:r>
              <a:rPr lang="it-IT" sz="3200" b="1" i="1" u="sng" dirty="0" smtClean="0"/>
              <a:t>Capacità di identificare i guasti sul sistema di distribuzione dell’energia elettrica ad alta tensione e ripristina il sistema mantenendo l’alimentazione</a:t>
            </a:r>
            <a:endParaRPr lang="it-IT" sz="3200" b="1" i="1" u="sng" dirty="0"/>
          </a:p>
        </p:txBody>
      </p:sp>
      <p:pic>
        <p:nvPicPr>
          <p:cNvPr id="8" name="Immagine 7"/>
          <p:cNvPicPr>
            <a:picLocks noChangeAspect="1"/>
          </p:cNvPicPr>
          <p:nvPr/>
        </p:nvPicPr>
        <p:blipFill>
          <a:blip r:embed="rId5"/>
          <a:stretch>
            <a:fillRect/>
          </a:stretch>
        </p:blipFill>
        <p:spPr>
          <a:xfrm>
            <a:off x="130841" y="67694"/>
            <a:ext cx="619159" cy="742991"/>
          </a:xfrm>
          <a:prstGeom prst="rect">
            <a:avLst/>
          </a:prstGeom>
        </p:spPr>
      </p:pic>
    </p:spTree>
    <p:extLst>
      <p:ext uri="{BB962C8B-B14F-4D97-AF65-F5344CB8AC3E}">
        <p14:creationId xmlns:p14="http://schemas.microsoft.com/office/powerpoint/2010/main" val="63275502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sp>
        <p:nvSpPr>
          <p:cNvPr id="3" name="Rettangolo 2"/>
          <p:cNvSpPr/>
          <p:nvPr/>
        </p:nvSpPr>
        <p:spPr>
          <a:xfrm>
            <a:off x="8348" y="926723"/>
            <a:ext cx="9036496" cy="1295868"/>
          </a:xfrm>
          <a:prstGeom prst="rect">
            <a:avLst/>
          </a:prstGeom>
        </p:spPr>
        <p:txBody>
          <a:bodyPr wrap="square">
            <a:spAutoFit/>
          </a:bodyPr>
          <a:lstStyle/>
          <a:p>
            <a:pPr algn="just">
              <a:lnSpc>
                <a:spcPct val="150000"/>
              </a:lnSpc>
              <a:buNone/>
            </a:pPr>
            <a:r>
              <a:rPr lang="it-IT" dirty="0"/>
              <a:t>Gli impianti di bordo differiscono da quelli di terra per </a:t>
            </a:r>
            <a:r>
              <a:rPr lang="it-IT" dirty="0" smtClean="0"/>
              <a:t>le condizioni </a:t>
            </a:r>
            <a:r>
              <a:rPr lang="it-IT" dirty="0"/>
              <a:t>particolari in cui sono chiamati a </a:t>
            </a:r>
            <a:r>
              <a:rPr lang="it-IT" dirty="0" smtClean="0"/>
              <a:t>funzionare. Sulle </a:t>
            </a:r>
            <a:r>
              <a:rPr lang="it-IT" dirty="0"/>
              <a:t>navi l'importanza di alcuni servizi è vitale, perciò </a:t>
            </a:r>
            <a:r>
              <a:rPr lang="it-IT" dirty="0" smtClean="0"/>
              <a:t>le protezioni </a:t>
            </a:r>
            <a:r>
              <a:rPr lang="it-IT" dirty="0"/>
              <a:t>devono essere in grado di eliminare il guasto </a:t>
            </a:r>
            <a:r>
              <a:rPr lang="it-IT" dirty="0" smtClean="0"/>
              <a:t>nel più </a:t>
            </a:r>
            <a:r>
              <a:rPr lang="it-IT" dirty="0"/>
              <a:t>breve tempo possibile. </a:t>
            </a:r>
          </a:p>
        </p:txBody>
      </p:sp>
      <p:sp>
        <p:nvSpPr>
          <p:cNvPr id="4" name="Rettangolo 3"/>
          <p:cNvSpPr/>
          <p:nvPr/>
        </p:nvSpPr>
        <p:spPr>
          <a:xfrm>
            <a:off x="20180" y="2852936"/>
            <a:ext cx="3563888" cy="2169825"/>
          </a:xfrm>
          <a:prstGeom prst="rect">
            <a:avLst/>
          </a:prstGeom>
        </p:spPr>
        <p:txBody>
          <a:bodyPr wrap="square">
            <a:spAutoFit/>
          </a:bodyPr>
          <a:lstStyle/>
          <a:p>
            <a:pPr marL="285750" indent="-285750" algn="just">
              <a:lnSpc>
                <a:spcPct val="150000"/>
              </a:lnSpc>
              <a:buClr>
                <a:schemeClr val="accent6">
                  <a:lumMod val="75000"/>
                </a:schemeClr>
              </a:buClr>
              <a:buFont typeface="Wingdings" panose="05000000000000000000" pitchFamily="2" charset="2"/>
              <a:buChar char="v"/>
            </a:pPr>
            <a:r>
              <a:rPr lang="it-IT" b="1" dirty="0" smtClean="0"/>
              <a:t>Tra </a:t>
            </a:r>
            <a:r>
              <a:rPr lang="it-IT" b="1" dirty="0"/>
              <a:t>i servizi vitali si devono considerare quelli necessari </a:t>
            </a:r>
            <a:r>
              <a:rPr lang="it-IT" b="1" dirty="0" smtClean="0"/>
              <a:t>per navigare</a:t>
            </a:r>
            <a:r>
              <a:rPr lang="it-IT" b="1" dirty="0"/>
              <a:t>, governare, manovrare e tutti quei </a:t>
            </a:r>
            <a:r>
              <a:rPr lang="it-IT" b="1" dirty="0" smtClean="0"/>
              <a:t>servizi connessi </a:t>
            </a:r>
            <a:r>
              <a:rPr lang="it-IT" b="1" dirty="0"/>
              <a:t>con la sicurezza delle persone.</a:t>
            </a:r>
          </a:p>
        </p:txBody>
      </p:sp>
      <p:pic>
        <p:nvPicPr>
          <p:cNvPr id="7" name="Immagine 6"/>
          <p:cNvPicPr>
            <a:picLocks noChangeAspect="1"/>
          </p:cNvPicPr>
          <p:nvPr/>
        </p:nvPicPr>
        <p:blipFill>
          <a:blip r:embed="rId4"/>
          <a:stretch>
            <a:fillRect/>
          </a:stretch>
        </p:blipFill>
        <p:spPr>
          <a:xfrm>
            <a:off x="3801307" y="2250193"/>
            <a:ext cx="5335942" cy="3987119"/>
          </a:xfrm>
          <a:prstGeom prst="rect">
            <a:avLst/>
          </a:prstGeom>
        </p:spPr>
      </p:pic>
    </p:spTree>
    <p:extLst>
      <p:ext uri="{BB962C8B-B14F-4D97-AF65-F5344CB8AC3E}">
        <p14:creationId xmlns:p14="http://schemas.microsoft.com/office/powerpoint/2010/main" val="237283747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pic>
        <p:nvPicPr>
          <p:cNvPr id="2" name="Immagine 1"/>
          <p:cNvPicPr>
            <a:picLocks noChangeAspect="1"/>
          </p:cNvPicPr>
          <p:nvPr/>
        </p:nvPicPr>
        <p:blipFill>
          <a:blip r:embed="rId4"/>
          <a:stretch>
            <a:fillRect/>
          </a:stretch>
        </p:blipFill>
        <p:spPr>
          <a:xfrm>
            <a:off x="3995936" y="2924944"/>
            <a:ext cx="5071755" cy="3744417"/>
          </a:xfrm>
          <a:prstGeom prst="rect">
            <a:avLst/>
          </a:prstGeom>
        </p:spPr>
      </p:pic>
      <p:sp>
        <p:nvSpPr>
          <p:cNvPr id="4" name="Rettangolo 3"/>
          <p:cNvSpPr/>
          <p:nvPr/>
        </p:nvSpPr>
        <p:spPr>
          <a:xfrm>
            <a:off x="21287" y="908720"/>
            <a:ext cx="110632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it-IT" dirty="0" smtClean="0"/>
              <a:t>OBIETTIVI</a:t>
            </a:r>
            <a:endParaRPr lang="it-IT" dirty="0"/>
          </a:p>
        </p:txBody>
      </p:sp>
      <p:sp>
        <p:nvSpPr>
          <p:cNvPr id="19" name="CasellaDiTesto 18"/>
          <p:cNvSpPr txBox="1"/>
          <p:nvPr/>
        </p:nvSpPr>
        <p:spPr>
          <a:xfrm>
            <a:off x="440420" y="1376087"/>
            <a:ext cx="8452060" cy="2031325"/>
          </a:xfrm>
          <a:prstGeom prst="rect">
            <a:avLst/>
          </a:prstGeom>
          <a:noFill/>
        </p:spPr>
        <p:txBody>
          <a:bodyPr wrap="square" rtlCol="0">
            <a:spAutoFit/>
          </a:bodyPr>
          <a:lstStyle/>
          <a:p>
            <a:pPr marL="342900" indent="-342900" algn="just">
              <a:buFont typeface="+mj-lt"/>
              <a:buAutoNum type="arabicPeriod"/>
            </a:pPr>
            <a:r>
              <a:rPr lang="it-IT" dirty="0"/>
              <a:t>Garantire la massima continuità di servizio alle zone di impianto non affette da </a:t>
            </a:r>
            <a:r>
              <a:rPr lang="it-IT" dirty="0" smtClean="0"/>
              <a:t>guasti</a:t>
            </a:r>
          </a:p>
          <a:p>
            <a:pPr marL="342900" indent="-342900" algn="just">
              <a:buFont typeface="+mj-lt"/>
              <a:buAutoNum type="arabicPeriod"/>
            </a:pPr>
            <a:endParaRPr lang="it-IT" dirty="0"/>
          </a:p>
          <a:p>
            <a:pPr marL="342900" indent="-342900" algn="just">
              <a:buFont typeface="+mj-lt"/>
              <a:buAutoNum type="arabicPeriod"/>
            </a:pPr>
            <a:r>
              <a:rPr lang="it-IT" dirty="0"/>
              <a:t>Limitare i danni alle persone e </a:t>
            </a:r>
            <a:r>
              <a:rPr lang="it-IT" dirty="0" smtClean="0"/>
              <a:t>all’impianto</a:t>
            </a:r>
          </a:p>
          <a:p>
            <a:pPr marL="342900" indent="-342900" algn="just">
              <a:buFont typeface="+mj-lt"/>
              <a:buAutoNum type="arabicPeriod"/>
            </a:pPr>
            <a:endParaRPr lang="it-IT" dirty="0" smtClean="0"/>
          </a:p>
          <a:p>
            <a:pPr marL="342900" indent="-342900" algn="just">
              <a:buFont typeface="+mj-lt"/>
              <a:buAutoNum type="arabicPeriod"/>
            </a:pPr>
            <a:r>
              <a:rPr lang="it-IT" dirty="0"/>
              <a:t>Permettere le diverse condizioni di </a:t>
            </a:r>
            <a:r>
              <a:rPr lang="it-IT" dirty="0" smtClean="0"/>
              <a:t>esercizio</a:t>
            </a:r>
          </a:p>
          <a:p>
            <a:pPr marL="342900" indent="-342900" algn="just">
              <a:buFont typeface="+mj-lt"/>
              <a:buAutoNum type="arabicPeriod"/>
            </a:pPr>
            <a:endParaRPr lang="it-IT" dirty="0"/>
          </a:p>
          <a:p>
            <a:pPr marL="342900" indent="-342900" algn="just">
              <a:buFont typeface="+mj-lt"/>
              <a:buAutoNum type="arabicPeriod"/>
            </a:pPr>
            <a:r>
              <a:rPr lang="it-IT" dirty="0"/>
              <a:t>Attivare gli automatismi </a:t>
            </a:r>
            <a:r>
              <a:rPr lang="it-IT" dirty="0" smtClean="0"/>
              <a:t>previsti</a:t>
            </a:r>
            <a:endParaRPr lang="it-IT" dirty="0"/>
          </a:p>
        </p:txBody>
      </p:sp>
      <p:sp>
        <p:nvSpPr>
          <p:cNvPr id="20" name="Rettangolo 19"/>
          <p:cNvSpPr/>
          <p:nvPr/>
        </p:nvSpPr>
        <p:spPr>
          <a:xfrm>
            <a:off x="518036" y="3901010"/>
            <a:ext cx="3302689" cy="1200329"/>
          </a:xfrm>
          <a:prstGeom prst="rect">
            <a:avLst/>
          </a:prstGeom>
        </p:spPr>
        <p:txBody>
          <a:bodyPr wrap="square">
            <a:spAutoFit/>
          </a:bodyPr>
          <a:lstStyle/>
          <a:p>
            <a:pPr marL="342900" indent="-342900">
              <a:buFont typeface="+mj-lt"/>
              <a:buAutoNum type="arabicPeriod" startAt="5"/>
            </a:pPr>
            <a:r>
              <a:rPr lang="it-IT" dirty="0"/>
              <a:t>Monitorare l'impianto al fine di isolare la parte che fallisce e mantenere il resto dell'impianto in servizio</a:t>
            </a:r>
          </a:p>
        </p:txBody>
      </p:sp>
    </p:spTree>
    <p:extLst>
      <p:ext uri="{BB962C8B-B14F-4D97-AF65-F5344CB8AC3E}">
        <p14:creationId xmlns:p14="http://schemas.microsoft.com/office/powerpoint/2010/main" val="45068523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graphicFrame>
        <p:nvGraphicFramePr>
          <p:cNvPr id="3" name="Diagramma 2"/>
          <p:cNvGraphicFramePr/>
          <p:nvPr>
            <p:extLst>
              <p:ext uri="{D42A27DB-BD31-4B8C-83A1-F6EECF244321}">
                <p14:modId xmlns:p14="http://schemas.microsoft.com/office/powerpoint/2010/main" val="27624481"/>
              </p:ext>
            </p:extLst>
          </p:nvPr>
        </p:nvGraphicFramePr>
        <p:xfrm>
          <a:off x="1108364" y="1149928"/>
          <a:ext cx="6884016" cy="25462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uppo 6"/>
          <p:cNvGrpSpPr/>
          <p:nvPr/>
        </p:nvGrpSpPr>
        <p:grpSpPr>
          <a:xfrm>
            <a:off x="1163488" y="4254280"/>
            <a:ext cx="7080920" cy="2199056"/>
            <a:chOff x="0" y="2733"/>
            <a:chExt cx="3600400" cy="1471860"/>
          </a:xfrm>
        </p:grpSpPr>
        <p:sp>
          <p:nvSpPr>
            <p:cNvPr id="9" name="Rettangolo arrotondato 8"/>
            <p:cNvSpPr/>
            <p:nvPr/>
          </p:nvSpPr>
          <p:spPr>
            <a:xfrm>
              <a:off x="0" y="2733"/>
              <a:ext cx="3600400" cy="147186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0" name="CasellaDiTesto 9"/>
            <p:cNvSpPr txBox="1"/>
            <p:nvPr/>
          </p:nvSpPr>
          <p:spPr>
            <a:xfrm>
              <a:off x="71850" y="74583"/>
              <a:ext cx="3456700" cy="13281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it-IT" sz="2800" b="1" kern="1200" dirty="0" smtClean="0"/>
                <a:t>ALCUNI TIPI DI GUASTI SONO GENERATI DA ERRORI UMANI (INTERBLOCCHI BY PASSATI) E PER QUESTO TIPO DI GUASTI NON ESISTONO PROTEZIONI CHE POSSONO PREVENIRLI</a:t>
              </a:r>
              <a:endParaRPr lang="it-IT" sz="2800" b="1" kern="1200" dirty="0"/>
            </a:p>
          </p:txBody>
        </p:sp>
      </p:grpSp>
    </p:spTree>
    <p:extLst>
      <p:ext uri="{BB962C8B-B14F-4D97-AF65-F5344CB8AC3E}">
        <p14:creationId xmlns:p14="http://schemas.microsoft.com/office/powerpoint/2010/main" val="384870881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graphicFrame>
        <p:nvGraphicFramePr>
          <p:cNvPr id="3" name="Diagramma 2"/>
          <p:cNvGraphicFramePr/>
          <p:nvPr>
            <p:extLst>
              <p:ext uri="{D42A27DB-BD31-4B8C-83A1-F6EECF244321}">
                <p14:modId xmlns:p14="http://schemas.microsoft.com/office/powerpoint/2010/main" val="2962096643"/>
              </p:ext>
            </p:extLst>
          </p:nvPr>
        </p:nvGraphicFramePr>
        <p:xfrm>
          <a:off x="899592" y="1196752"/>
          <a:ext cx="7056784" cy="5078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927549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312706" y="4685270"/>
            <a:ext cx="2240278" cy="2100261"/>
          </a:xfrm>
          <a:prstGeom prst="rect">
            <a:avLst/>
          </a:prstGeom>
        </p:spPr>
      </p:pic>
      <p:pic>
        <p:nvPicPr>
          <p:cNvPr id="8" name="Immagine 7"/>
          <p:cNvPicPr>
            <a:picLocks noChangeAspect="1"/>
          </p:cNvPicPr>
          <p:nvPr/>
        </p:nvPicPr>
        <p:blipFill>
          <a:blip r:embed="rId4"/>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sp>
        <p:nvSpPr>
          <p:cNvPr id="4" name="CasellaDiTesto 3"/>
          <p:cNvSpPr txBox="1"/>
          <p:nvPr/>
        </p:nvSpPr>
        <p:spPr>
          <a:xfrm>
            <a:off x="1432845" y="1138604"/>
            <a:ext cx="7056784" cy="3554373"/>
          </a:xfrm>
          <a:prstGeom prst="roundRect">
            <a:avLst>
              <a:gd name="adj" fmla="val 33729"/>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it-IT" sz="2000" b="1" dirty="0"/>
              <a:t>LA NORMA CEI EN 62271-200 CHIARISCE CHE, SE IL QUADRO È INSTALLATO, UTILIZZATO E MANTENUTO SECONDO LE ISTRUZIONI INDICATE DAL COSTRUTTORE, LA PROBABILITÀ CHE OCCORRA UN ARCO INTERNO È PICCOLA, MA NON PUÒ OVVIAMENTE ESSERE IGNORATA. QUANDO SI PROGETTA UN IMPIANTO ELETTRICO DI MEDIA TENSIONE E SI SCEGLIE UN’APPARECCHIATURA CON INVOLUCRO METALLICO, SI DEVE TENER CONTO DELLA POSSIBILITÀ CHE SI VERIFICHINO GUASTI PER ARCO </a:t>
            </a:r>
            <a:r>
              <a:rPr lang="it-IT" sz="2000" b="1" dirty="0" smtClean="0"/>
              <a:t>INTERNO</a:t>
            </a:r>
            <a:endParaRPr lang="it-IT" sz="2000" b="1" dirty="0"/>
          </a:p>
        </p:txBody>
      </p:sp>
    </p:spTree>
    <p:extLst>
      <p:ext uri="{BB962C8B-B14F-4D97-AF65-F5344CB8AC3E}">
        <p14:creationId xmlns:p14="http://schemas.microsoft.com/office/powerpoint/2010/main" val="6466597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Introduzione</a:t>
            </a:r>
            <a:endParaRPr lang="it-IT" sz="2800" b="1" dirty="0">
              <a:solidFill>
                <a:schemeClr val="tx2"/>
              </a:solidFill>
            </a:endParaRPr>
          </a:p>
        </p:txBody>
      </p:sp>
      <p:sp>
        <p:nvSpPr>
          <p:cNvPr id="2" name="Rettangolo 1"/>
          <p:cNvSpPr/>
          <p:nvPr/>
        </p:nvSpPr>
        <p:spPr>
          <a:xfrm>
            <a:off x="0" y="3140968"/>
            <a:ext cx="4572000" cy="2031325"/>
          </a:xfrm>
          <a:prstGeom prst="rect">
            <a:avLst/>
          </a:prstGeom>
        </p:spPr>
        <p:txBody>
          <a:bodyPr wrap="square">
            <a:spAutoFit/>
          </a:bodyPr>
          <a:lstStyle/>
          <a:p>
            <a:pPr algn="just"/>
            <a:r>
              <a:rPr lang="it-IT" altLang="it-IT" dirty="0" smtClean="0"/>
              <a:t>Il </a:t>
            </a:r>
            <a:r>
              <a:rPr lang="it-IT" altLang="it-IT" dirty="0"/>
              <a:t>sistema di sicurezza così impostato aveva il limite di dettagliare in modo molto specifico determinati obblighi tecnici, lasciando in secondo piano molti altri aspetti rilevanti. Inoltre l’applicazione era lasciata ad un rapporto tradizionale di imposizione e controllo da parte degli organi di Stato.</a:t>
            </a:r>
            <a:endParaRPr lang="en-GB" altLang="it-IT" dirty="0"/>
          </a:p>
        </p:txBody>
      </p:sp>
      <p:sp>
        <p:nvSpPr>
          <p:cNvPr id="3" name="Rettangolo 2"/>
          <p:cNvSpPr/>
          <p:nvPr/>
        </p:nvSpPr>
        <p:spPr>
          <a:xfrm>
            <a:off x="0" y="810685"/>
            <a:ext cx="4572000" cy="2031325"/>
          </a:xfrm>
          <a:prstGeom prst="rect">
            <a:avLst/>
          </a:prstGeom>
        </p:spPr>
        <p:txBody>
          <a:bodyPr wrap="square">
            <a:spAutoFit/>
          </a:bodyPr>
          <a:lstStyle/>
          <a:p>
            <a:pPr algn="just"/>
            <a:r>
              <a:rPr lang="it-IT" altLang="it-IT" dirty="0"/>
              <a:t>Questi decreti prevedevano, tra l’altro, quali obblighi fondamentali del datore di lavoro, l’attuazione delle misure di igiene e sicurezza, </a:t>
            </a:r>
            <a:r>
              <a:rPr lang="it-IT" altLang="it-IT" dirty="0" smtClean="0"/>
              <a:t>l’informazione </a:t>
            </a:r>
            <a:r>
              <a:rPr lang="it-IT" altLang="it-IT" dirty="0"/>
              <a:t>dei lavoratori sui rischi, la fornitura dei mezzi di protezione ed il controllo sui singoli lavoratori, affinché osservassero le misure di igiene e sicurezza previste.</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135524"/>
            <a:ext cx="4011851" cy="5356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23889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5796136" y="3508501"/>
            <a:ext cx="3168352" cy="3168352"/>
          </a:xfrm>
          <a:prstGeom prst="rect">
            <a:avLst/>
          </a:prstGeom>
        </p:spPr>
      </p:pic>
      <p:pic>
        <p:nvPicPr>
          <p:cNvPr id="8" name="Immagine 7"/>
          <p:cNvPicPr>
            <a:picLocks noChangeAspect="1"/>
          </p:cNvPicPr>
          <p:nvPr/>
        </p:nvPicPr>
        <p:blipFill>
          <a:blip r:embed="rId4"/>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sp>
        <p:nvSpPr>
          <p:cNvPr id="3" name="CasellaDiTesto 2"/>
          <p:cNvSpPr txBox="1"/>
          <p:nvPr/>
        </p:nvSpPr>
        <p:spPr>
          <a:xfrm>
            <a:off x="611560" y="926722"/>
            <a:ext cx="6336704" cy="248578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2000" b="1" dirty="0"/>
              <a:t>Un progetto intrinsecamente sicuro è il primo e più importante passo nel processo di riduzione del rischio. Questo perché l’esperienza insegna che le misure protettive intrinseche al prodotto o al sistema rimangono efficaci nel tempo mentre gli altri passi, protezioni e informazioni, possono essere rimosse o non seguite. </a:t>
            </a:r>
          </a:p>
        </p:txBody>
      </p:sp>
    </p:spTree>
    <p:extLst>
      <p:ext uri="{BB962C8B-B14F-4D97-AF65-F5344CB8AC3E}">
        <p14:creationId xmlns:p14="http://schemas.microsoft.com/office/powerpoint/2010/main" val="71772537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pic>
        <p:nvPicPr>
          <p:cNvPr id="4" name="Immagine 3"/>
          <p:cNvPicPr/>
          <p:nvPr/>
        </p:nvPicPr>
        <p:blipFill>
          <a:blip r:embed="rId4" cstate="print"/>
          <a:srcRect/>
          <a:stretch>
            <a:fillRect/>
          </a:stretch>
        </p:blipFill>
        <p:spPr bwMode="auto">
          <a:xfrm>
            <a:off x="1713510" y="1412776"/>
            <a:ext cx="5716979" cy="5055761"/>
          </a:xfrm>
          <a:prstGeom prst="rect">
            <a:avLst/>
          </a:prstGeom>
          <a:noFill/>
          <a:ln w="9525">
            <a:noFill/>
            <a:miter lim="800000"/>
            <a:headEnd/>
            <a:tailEnd/>
          </a:ln>
        </p:spPr>
      </p:pic>
    </p:spTree>
    <p:extLst>
      <p:ext uri="{BB962C8B-B14F-4D97-AF65-F5344CB8AC3E}">
        <p14:creationId xmlns:p14="http://schemas.microsoft.com/office/powerpoint/2010/main" val="242449848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sp>
        <p:nvSpPr>
          <p:cNvPr id="3" name="Rettangolo 2"/>
          <p:cNvSpPr/>
          <p:nvPr/>
        </p:nvSpPr>
        <p:spPr>
          <a:xfrm>
            <a:off x="109958" y="1035076"/>
            <a:ext cx="1149674" cy="369332"/>
          </a:xfrm>
          <a:prstGeom prst="rect">
            <a:avLst/>
          </a:prstGeom>
        </p:spPr>
        <p:txBody>
          <a:bodyPr wrap="none">
            <a:spAutoFit/>
          </a:bodyPr>
          <a:lstStyle/>
          <a:p>
            <a:pPr algn="ctr">
              <a:buNone/>
            </a:pPr>
            <a:r>
              <a:rPr lang="it-IT" b="1" dirty="0">
                <a:latin typeface="Century Gothic" pitchFamily="34" charset="0"/>
              </a:rPr>
              <a:t>Soluzioni</a:t>
            </a:r>
          </a:p>
        </p:txBody>
      </p:sp>
      <p:sp>
        <p:nvSpPr>
          <p:cNvPr id="4" name="Rettangolo arrotondato 3"/>
          <p:cNvSpPr/>
          <p:nvPr/>
        </p:nvSpPr>
        <p:spPr>
          <a:xfrm>
            <a:off x="311187" y="1783523"/>
            <a:ext cx="8521626" cy="1328023"/>
          </a:xfrm>
          <a:prstGeom prst="roundRect">
            <a:avLst/>
          </a:prstGeom>
          <a:scene3d>
            <a:camera prst="orthographicFront"/>
            <a:lightRig rig="threePt" dir="t"/>
          </a:scene3d>
          <a:sp3d>
            <a:bevelT w="139700" h="139700" prst="divot"/>
          </a:sp3d>
        </p:spPr>
        <p:style>
          <a:lnRef idx="2">
            <a:schemeClr val="accent2"/>
          </a:lnRef>
          <a:fillRef idx="1">
            <a:schemeClr val="lt1"/>
          </a:fillRef>
          <a:effectRef idx="0">
            <a:schemeClr val="accent2"/>
          </a:effectRef>
          <a:fontRef idx="minor">
            <a:schemeClr val="dk1"/>
          </a:fontRef>
        </p:style>
        <p:txBody>
          <a:bodyPr wrap="square">
            <a:spAutoFit/>
          </a:bodyPr>
          <a:lstStyle/>
          <a:p>
            <a:pPr algn="just">
              <a:buNone/>
            </a:pPr>
            <a:r>
              <a:rPr lang="it-IT" dirty="0"/>
              <a:t>Rilevazione ed estinzione dell’arco, facendo aprire l’interruttore di alimentazione del guasto in modo selettivo. Il tempo, infatti, è un parametro critico per la riduzione degli effetti dell’arco in quanto l’energia emessa aumenta rapidamente all’aumentare del tempo. </a:t>
            </a:r>
          </a:p>
        </p:txBody>
      </p:sp>
      <mc:AlternateContent xmlns:mc="http://schemas.openxmlformats.org/markup-compatibility/2006" xmlns:a14="http://schemas.microsoft.com/office/drawing/2010/main">
        <mc:Choice Requires="a14">
          <p:sp>
            <p:nvSpPr>
              <p:cNvPr id="5" name="Rettangolo arrotondato 4"/>
              <p:cNvSpPr/>
              <p:nvPr/>
            </p:nvSpPr>
            <p:spPr>
              <a:xfrm>
                <a:off x="311187" y="3717032"/>
                <a:ext cx="8521626" cy="1021556"/>
              </a:xfrm>
              <a:prstGeom prst="roundRect">
                <a:avLst/>
              </a:prstGeom>
              <a:scene3d>
                <a:camera prst="orthographicFront"/>
                <a:lightRig rig="threePt" dir="t"/>
              </a:scene3d>
              <a:sp3d>
                <a:bevelT w="139700" h="139700" prst="divot"/>
              </a:sp3d>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it-IT" dirty="0"/>
                  <a:t>Ad esempio, un guasto della durata di 500 </a:t>
                </a:r>
                <a14:m>
                  <m:oMath xmlns:m="http://schemas.openxmlformats.org/officeDocument/2006/math">
                    <m:r>
                      <a:rPr lang="it-IT" i="1" dirty="0">
                        <a:latin typeface="Cambria Math" panose="02040503050406030204" pitchFamily="18" charset="0"/>
                      </a:rPr>
                      <m:t>𝑚𝑠</m:t>
                    </m:r>
                  </m:oMath>
                </a14:m>
                <a:r>
                  <a:rPr lang="it-IT" dirty="0"/>
                  <a:t> può causare notevoli danni all’impianto. Se l’arco dura circa 100 </a:t>
                </a:r>
                <a14:m>
                  <m:oMath xmlns:m="http://schemas.openxmlformats.org/officeDocument/2006/math">
                    <m:r>
                      <a:rPr lang="it-IT" i="1" dirty="0">
                        <a:latin typeface="Cambria Math" panose="02040503050406030204" pitchFamily="18" charset="0"/>
                      </a:rPr>
                      <m:t>𝑚𝑠</m:t>
                    </m:r>
                  </m:oMath>
                </a14:m>
                <a:r>
                  <a:rPr lang="it-IT" dirty="0"/>
                  <a:t> il danno è spesso limitato, se dovesse durare meno di 4 </a:t>
                </a:r>
                <a14:m>
                  <m:oMath xmlns:m="http://schemas.openxmlformats.org/officeDocument/2006/math">
                    <m:r>
                      <a:rPr lang="it-IT" i="1" dirty="0">
                        <a:latin typeface="Cambria Math" panose="02040503050406030204" pitchFamily="18" charset="0"/>
                      </a:rPr>
                      <m:t>𝑚𝑠</m:t>
                    </m:r>
                  </m:oMath>
                </a14:m>
                <a:r>
                  <a:rPr lang="it-IT" dirty="0"/>
                  <a:t> gli effetti sarebbero trascurabili.</a:t>
                </a:r>
              </a:p>
            </p:txBody>
          </p:sp>
        </mc:Choice>
        <mc:Fallback xmlns="">
          <p:sp>
            <p:nvSpPr>
              <p:cNvPr id="5" name="Rettangolo arrotondato 4"/>
              <p:cNvSpPr>
                <a:spLocks noRot="1" noChangeAspect="1" noMove="1" noResize="1" noEditPoints="1" noAdjustHandles="1" noChangeArrowheads="1" noChangeShapeType="1" noTextEdit="1"/>
              </p:cNvSpPr>
              <p:nvPr/>
            </p:nvSpPr>
            <p:spPr>
              <a:xfrm>
                <a:off x="311187" y="3717032"/>
                <a:ext cx="8521626" cy="1021556"/>
              </a:xfrm>
              <a:prstGeom prst="roundRect">
                <a:avLst/>
              </a:prstGeom>
              <a:blipFill>
                <a:blip r:embed="rId4"/>
                <a:stretch>
                  <a:fillRect b="-1130"/>
                </a:stretch>
              </a:blipFill>
            </p:spPr>
            <p:txBody>
              <a:bodyPr/>
              <a:lstStyle/>
              <a:p>
                <a:r>
                  <a:rPr lang="it-IT">
                    <a:noFill/>
                  </a:rPr>
                  <a:t> </a:t>
                </a:r>
              </a:p>
            </p:txBody>
          </p:sp>
        </mc:Fallback>
      </mc:AlternateContent>
    </p:spTree>
    <p:extLst>
      <p:ext uri="{BB962C8B-B14F-4D97-AF65-F5344CB8AC3E}">
        <p14:creationId xmlns:p14="http://schemas.microsoft.com/office/powerpoint/2010/main" val="364872060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mc:AlternateContent xmlns:mc="http://schemas.openxmlformats.org/markup-compatibility/2006" xmlns:a14="http://schemas.microsoft.com/office/drawing/2010/main">
        <mc:Choice Requires="a14">
          <p:sp>
            <p:nvSpPr>
              <p:cNvPr id="2" name="Rettangolo arrotondato 1"/>
              <p:cNvSpPr/>
              <p:nvPr/>
            </p:nvSpPr>
            <p:spPr>
              <a:xfrm>
                <a:off x="191180" y="1196752"/>
                <a:ext cx="8761639" cy="1634490"/>
              </a:xfrm>
              <a:prstGeom prst="roundRect">
                <a:avLst/>
              </a:prstGeom>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wrap="square">
                <a:spAutoFit/>
              </a:bodyPr>
              <a:lstStyle/>
              <a:p>
                <a:pPr algn="just">
                  <a:buNone/>
                </a:pPr>
                <a:r>
                  <a:rPr lang="it-IT" dirty="0"/>
                  <a:t>Bisogna considerare che la parte più importante del tempo di estinzione del guasto è dovuta al tempo di interruzione dell’interruttore, mentre i sistemi di rilevamento agiscono in tempi inferiori ai 15 </a:t>
                </a:r>
                <a14:m>
                  <m:oMath xmlns:m="http://schemas.openxmlformats.org/officeDocument/2006/math">
                    <m:r>
                      <a:rPr lang="it-IT" i="1" dirty="0">
                        <a:latin typeface="Cambria Math" panose="02040503050406030204" pitchFamily="18" charset="0"/>
                      </a:rPr>
                      <m:t>𝑚𝑠</m:t>
                    </m:r>
                  </m:oMath>
                </a14:m>
                <a:r>
                  <a:rPr lang="it-IT" dirty="0"/>
                  <a:t>. E’ quindi possibile rimanere complessivamente al di sotto dei 100 </a:t>
                </a:r>
                <a14:m>
                  <m:oMath xmlns:m="http://schemas.openxmlformats.org/officeDocument/2006/math">
                    <m:r>
                      <a:rPr lang="it-IT" i="1" dirty="0">
                        <a:latin typeface="Cambria Math" panose="02040503050406030204" pitchFamily="18" charset="0"/>
                      </a:rPr>
                      <m:t>𝑚𝑠</m:t>
                    </m:r>
                  </m:oMath>
                </a14:m>
                <a:r>
                  <a:rPr lang="it-IT" dirty="0"/>
                  <a:t> a patto di far aprire istantaneamente l’interruttore e che questo interruttore sia sufficientemente veloce. </a:t>
                </a:r>
              </a:p>
            </p:txBody>
          </p:sp>
        </mc:Choice>
        <mc:Fallback xmlns="">
          <p:sp>
            <p:nvSpPr>
              <p:cNvPr id="2" name="Rettangolo arrotondato 1"/>
              <p:cNvSpPr>
                <a:spLocks noRot="1" noChangeAspect="1" noMove="1" noResize="1" noEditPoints="1" noAdjustHandles="1" noChangeArrowheads="1" noChangeShapeType="1" noTextEdit="1"/>
              </p:cNvSpPr>
              <p:nvPr/>
            </p:nvSpPr>
            <p:spPr>
              <a:xfrm>
                <a:off x="191180" y="1196752"/>
                <a:ext cx="8761639" cy="1634490"/>
              </a:xfrm>
              <a:prstGeom prst="roundRect">
                <a:avLst/>
              </a:prstGeom>
              <a:blipFill>
                <a:blip r:embed="rId4"/>
                <a:stretch>
                  <a:fillRect/>
                </a:stretch>
              </a:blipFill>
              <a:effectLst>
                <a:glow rad="63500">
                  <a:schemeClr val="accent2">
                    <a:satMod val="175000"/>
                    <a:alpha val="40000"/>
                  </a:schemeClr>
                </a:glow>
              </a:effectLst>
            </p:spPr>
            <p:txBody>
              <a:bodyPr/>
              <a:lstStyle/>
              <a:p>
                <a:r>
                  <a:rPr lang="it-IT">
                    <a:noFill/>
                  </a:rPr>
                  <a:t> </a:t>
                </a:r>
              </a:p>
            </p:txBody>
          </p:sp>
        </mc:Fallback>
      </mc:AlternateContent>
      <p:sp>
        <p:nvSpPr>
          <p:cNvPr id="3" name="Rettangolo arrotondato 2"/>
          <p:cNvSpPr/>
          <p:nvPr/>
        </p:nvSpPr>
        <p:spPr>
          <a:xfrm>
            <a:off x="130841" y="3789040"/>
            <a:ext cx="8821978" cy="715089"/>
          </a:xfrm>
          <a:prstGeom prst="roundRect">
            <a:avLst/>
          </a:prstGeom>
          <a:effectLst>
            <a:reflection blurRad="6350" stA="52000" endA="300" endPos="35000" dir="5400000" sy="-100000" algn="bl" rotWithShape="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it-IT" dirty="0"/>
              <a:t>In questo modo è possibile diminuire gli effetti termo-dinamici del guasto limitando così i danni all’impianto e diminuendo la pericolosità dell’evento. </a:t>
            </a:r>
          </a:p>
        </p:txBody>
      </p:sp>
    </p:spTree>
    <p:extLst>
      <p:ext uri="{BB962C8B-B14F-4D97-AF65-F5344CB8AC3E}">
        <p14:creationId xmlns:p14="http://schemas.microsoft.com/office/powerpoint/2010/main" val="160918760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187624" y="-19356"/>
            <a:ext cx="7200800" cy="523220"/>
          </a:xfrm>
          <a:prstGeom prst="rect">
            <a:avLst/>
          </a:prstGeom>
          <a:noFill/>
        </p:spPr>
        <p:txBody>
          <a:bodyPr wrap="square" rtlCol="0">
            <a:spAutoFit/>
          </a:bodyPr>
          <a:lstStyle/>
          <a:p>
            <a:pPr algn="ctr"/>
            <a:r>
              <a:rPr lang="it-IT" sz="2800" b="1" dirty="0">
                <a:solidFill>
                  <a:schemeClr val="tx2"/>
                </a:solidFill>
              </a:rPr>
              <a:t>Sistema rilevamento della pressione</a:t>
            </a:r>
          </a:p>
        </p:txBody>
      </p:sp>
      <p:sp>
        <p:nvSpPr>
          <p:cNvPr id="2" name="Rettangolo arrotondato 1"/>
          <p:cNvSpPr/>
          <p:nvPr/>
        </p:nvSpPr>
        <p:spPr>
          <a:xfrm>
            <a:off x="464205" y="1102298"/>
            <a:ext cx="8356268" cy="1634490"/>
          </a:xfrm>
          <a:prstGeom prst="roundRect">
            <a:avLst/>
          </a:prstGeom>
          <a:scene3d>
            <a:camera prst="orthographicFront"/>
            <a:lightRig rig="threePt" dir="t"/>
          </a:scene3d>
          <a:sp3d>
            <a:bevelT w="139700" h="139700" prst="divot"/>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buNone/>
            </a:pPr>
            <a:r>
              <a:rPr lang="it-IT" dirty="0"/>
              <a:t>Questo sistema consiste nell’utilizzo di sensori di pressione posizionati nella parte alta del quadro vicino ai flap di uscita dei gas caldi generati dall’arco interno. L’onda d’urto di pressione generata dall’arco si propaga infatti in tempi brevissimi all’interno del quadro elettrico facendo intervenire i sensori che inviano il comando di apertura all’interruttore di alimentazione del quadro. </a:t>
            </a:r>
          </a:p>
        </p:txBody>
      </p:sp>
      <mc:AlternateContent xmlns:mc="http://schemas.openxmlformats.org/markup-compatibility/2006" xmlns:a14="http://schemas.microsoft.com/office/drawing/2010/main">
        <mc:Choice Requires="a14">
          <p:sp>
            <p:nvSpPr>
              <p:cNvPr id="3" name="Rettangolo arrotondato 2"/>
              <p:cNvSpPr/>
              <p:nvPr/>
            </p:nvSpPr>
            <p:spPr>
              <a:xfrm>
                <a:off x="464204" y="3692362"/>
                <a:ext cx="8356270" cy="2247424"/>
              </a:xfrm>
              <a:prstGeom prst="roundRect">
                <a:avLst/>
              </a:prstGeom>
            </p:spPr>
            <p:style>
              <a:lnRef idx="1">
                <a:schemeClr val="dk1"/>
              </a:lnRef>
              <a:fillRef idx="2">
                <a:schemeClr val="dk1"/>
              </a:fillRef>
              <a:effectRef idx="1">
                <a:schemeClr val="dk1"/>
              </a:effectRef>
              <a:fontRef idx="minor">
                <a:schemeClr val="dk1"/>
              </a:fontRef>
            </p:style>
            <p:txBody>
              <a:bodyPr wrap="square">
                <a:spAutoFit/>
              </a:bodyPr>
              <a:lstStyle/>
              <a:p>
                <a:pPr algn="just">
                  <a:buNone/>
                </a:pPr>
                <a:r>
                  <a:rPr lang="it-IT" dirty="0"/>
                  <a:t>Il sensore è inserito direttamente nel circuito di comando degli interruttori di protezione. I contatti generano immediatamente un segnale di guasto non appena i flap di sovrappressione dell’unità si aprono a causa di un arco interno. Essendo i contatti dei sensori del tipo a posizione mantenuta, realizzano il blocco della chiusura degli interruttori dei quali hanno comandato l’apertura.  Il tempo tipico di intervento dei sensori di pressione è di 15 </a:t>
                </a:r>
                <a14:m>
                  <m:oMath xmlns:m="http://schemas.openxmlformats.org/officeDocument/2006/math">
                    <m:r>
                      <a:rPr lang="it-IT" i="1" dirty="0">
                        <a:latin typeface="Cambria Math" panose="02040503050406030204" pitchFamily="18" charset="0"/>
                      </a:rPr>
                      <m:t>𝑚𝑠</m:t>
                    </m:r>
                  </m:oMath>
                </a14:m>
                <a:r>
                  <a:rPr lang="it-IT" dirty="0"/>
                  <a:t> al quale va aggiunto il tempo di interruzione dell’interruttore.</a:t>
                </a:r>
              </a:p>
            </p:txBody>
          </p:sp>
        </mc:Choice>
        <mc:Fallback xmlns="">
          <p:sp>
            <p:nvSpPr>
              <p:cNvPr id="3" name="Rettangolo arrotondato 2"/>
              <p:cNvSpPr>
                <a:spLocks noRot="1" noChangeAspect="1" noMove="1" noResize="1" noEditPoints="1" noAdjustHandles="1" noChangeArrowheads="1" noChangeShapeType="1" noTextEdit="1"/>
              </p:cNvSpPr>
              <p:nvPr/>
            </p:nvSpPr>
            <p:spPr>
              <a:xfrm>
                <a:off x="464204" y="3692362"/>
                <a:ext cx="8356270" cy="2247424"/>
              </a:xfrm>
              <a:prstGeom prst="roundRect">
                <a:avLst/>
              </a:prstGeom>
              <a:blipFill>
                <a:blip r:embed="rId4"/>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181687957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pic>
        <p:nvPicPr>
          <p:cNvPr id="5" name="Immagine 4"/>
          <p:cNvPicPr/>
          <p:nvPr/>
        </p:nvPicPr>
        <p:blipFill>
          <a:blip r:embed="rId4" cstate="print"/>
          <a:srcRect/>
          <a:stretch>
            <a:fillRect/>
          </a:stretch>
        </p:blipFill>
        <p:spPr bwMode="auto">
          <a:xfrm>
            <a:off x="1619672" y="1196752"/>
            <a:ext cx="5328592" cy="4824536"/>
          </a:xfrm>
          <a:prstGeom prst="rect">
            <a:avLst/>
          </a:prstGeom>
          <a:noFill/>
          <a:ln w="9525">
            <a:noFill/>
            <a:miter lim="800000"/>
            <a:headEnd/>
            <a:tailEnd/>
          </a:ln>
        </p:spPr>
      </p:pic>
    </p:spTree>
    <p:extLst>
      <p:ext uri="{BB962C8B-B14F-4D97-AF65-F5344CB8AC3E}">
        <p14:creationId xmlns:p14="http://schemas.microsoft.com/office/powerpoint/2010/main" val="53326156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331640" y="0"/>
            <a:ext cx="7200800" cy="523220"/>
          </a:xfrm>
          <a:prstGeom prst="rect">
            <a:avLst/>
          </a:prstGeom>
          <a:noFill/>
        </p:spPr>
        <p:txBody>
          <a:bodyPr wrap="square" rtlCol="0">
            <a:spAutoFit/>
          </a:bodyPr>
          <a:lstStyle/>
          <a:p>
            <a:pPr algn="ctr"/>
            <a:r>
              <a:rPr lang="it-IT" sz="2800" b="1" dirty="0">
                <a:solidFill>
                  <a:schemeClr val="tx2"/>
                </a:solidFill>
              </a:rPr>
              <a:t>Sistema rilevamento della luce</a:t>
            </a:r>
          </a:p>
        </p:txBody>
      </p:sp>
      <p:sp>
        <p:nvSpPr>
          <p:cNvPr id="2" name="Rettangolo con angoli arrotondati in diagonale 1"/>
          <p:cNvSpPr/>
          <p:nvPr/>
        </p:nvSpPr>
        <p:spPr>
          <a:xfrm>
            <a:off x="360040" y="1013965"/>
            <a:ext cx="8388424" cy="2186130"/>
          </a:xfrm>
          <a:prstGeom prst="round2Diag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70000"/>
              </a:lnSpc>
              <a:buNone/>
            </a:pPr>
            <a:r>
              <a:rPr lang="it-IT" dirty="0"/>
              <a:t>I primi sistemi per il rilevamento della luce prodotta dall’arco elettrico risalgono agli inizi degli anni ’90; questi sistemi utilizzano sensori di luce localizzati denominati “sensori a lente” che vengono dislocati in più punti del compartimento di media tensione da proteggere contro l’arco interno. </a:t>
            </a:r>
          </a:p>
        </p:txBody>
      </p:sp>
      <p:sp>
        <p:nvSpPr>
          <p:cNvPr id="3" name="Rettangolo con singolo angolo ritagliato 2"/>
          <p:cNvSpPr/>
          <p:nvPr/>
        </p:nvSpPr>
        <p:spPr>
          <a:xfrm>
            <a:off x="360040" y="3356992"/>
            <a:ext cx="8388424" cy="3171682"/>
          </a:xfrm>
          <a:prstGeom prst="snip1Rect">
            <a:avLst/>
          </a:prstGeom>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70000"/>
              </a:lnSpc>
              <a:buNone/>
            </a:pPr>
            <a:r>
              <a:rPr lang="it-IT" dirty="0"/>
              <a:t>Successivamente, più di dieci anni dopo, sono apparsi sul mercato sistemi di seconda generazione che utilizzano sensori di luce a fibra ottica in grado di assorbire la luce lungo tutta la lunghezza della fibra stessa. Il sistema a fibra ottica è lungo fino a 60 metri e fatto opportunamente scorrere nei compartimenti da proteggere essendo l’assorbimento della luce distribuito non sussiste il rischio che, a causa della struttura del quadro, il sensore a lente venga coperto e non “veda” l’arco. </a:t>
            </a:r>
          </a:p>
        </p:txBody>
      </p:sp>
    </p:spTree>
    <p:extLst>
      <p:ext uri="{BB962C8B-B14F-4D97-AF65-F5344CB8AC3E}">
        <p14:creationId xmlns:p14="http://schemas.microsoft.com/office/powerpoint/2010/main" val="181862126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331640" y="-13886"/>
            <a:ext cx="7200800" cy="523220"/>
          </a:xfrm>
          <a:prstGeom prst="rect">
            <a:avLst/>
          </a:prstGeom>
          <a:noFill/>
        </p:spPr>
        <p:txBody>
          <a:bodyPr wrap="square" rtlCol="0">
            <a:spAutoFit/>
          </a:bodyPr>
          <a:lstStyle/>
          <a:p>
            <a:pPr algn="ctr"/>
            <a:r>
              <a:rPr lang="it-IT" sz="2800" b="1" dirty="0">
                <a:solidFill>
                  <a:schemeClr val="tx2"/>
                </a:solidFill>
              </a:rPr>
              <a:t>Sistema rilevamento della luce</a:t>
            </a:r>
          </a:p>
        </p:txBody>
      </p:sp>
      <p:sp>
        <p:nvSpPr>
          <p:cNvPr id="2" name="Rettangolo 1"/>
          <p:cNvSpPr/>
          <p:nvPr/>
        </p:nvSpPr>
        <p:spPr>
          <a:xfrm>
            <a:off x="0" y="810685"/>
            <a:ext cx="9144000" cy="2917722"/>
          </a:xfrm>
          <a:prstGeom prst="rect">
            <a:avLst/>
          </a:prstGeom>
        </p:spPr>
        <p:txBody>
          <a:bodyPr wrap="square">
            <a:spAutoFit/>
          </a:bodyPr>
          <a:lstStyle/>
          <a:p>
            <a:pPr algn="just">
              <a:lnSpc>
                <a:spcPct val="170000"/>
              </a:lnSpc>
              <a:buNone/>
            </a:pPr>
            <a:r>
              <a:rPr lang="it-IT" dirty="0"/>
              <a:t>Inoltre, </a:t>
            </a:r>
            <a:r>
              <a:rPr lang="it-IT" b="1" dirty="0" smtClean="0">
                <a:solidFill>
                  <a:srgbClr val="00B050"/>
                </a:solidFill>
              </a:rPr>
              <a:t>UTILIZZANDO LA CONFIGURAZIONE AD ANELLO</a:t>
            </a:r>
            <a:r>
              <a:rPr lang="it-IT" dirty="0" smtClean="0"/>
              <a:t>, </a:t>
            </a:r>
            <a:r>
              <a:rPr lang="it-IT" dirty="0"/>
              <a:t>è molto semplice realizzare </a:t>
            </a:r>
            <a:r>
              <a:rPr lang="it-IT" b="1" dirty="0"/>
              <a:t>un’autodiagnosi del sensore stesso</a:t>
            </a:r>
            <a:r>
              <a:rPr lang="it-IT" dirty="0"/>
              <a:t>. In termini di sicurezza contro falsi interventi, innanzi tutto </a:t>
            </a:r>
            <a:r>
              <a:rPr lang="it-IT" b="1" i="1" dirty="0"/>
              <a:t>il sistema legge solo la parte bassa dello spettro visibile incluso l’ultravioletto</a:t>
            </a:r>
            <a:r>
              <a:rPr lang="it-IT" dirty="0"/>
              <a:t>. In secondo luogo </a:t>
            </a:r>
            <a:r>
              <a:rPr lang="it-IT" b="1" i="1" dirty="0">
                <a:solidFill>
                  <a:schemeClr val="accent6">
                    <a:lumMod val="75000"/>
                  </a:schemeClr>
                </a:solidFill>
              </a:rPr>
              <a:t>il sistema è collegato normalmente a dei sensori di corrente posti nelle unità di alimentazione principale del quadro elettrico che sono utilizzati per leggere istantaneamente le correnti di guasto di fase e di terra</a:t>
            </a:r>
            <a:r>
              <a:rPr lang="it-IT" b="1" i="1" dirty="0" smtClean="0">
                <a:solidFill>
                  <a:schemeClr val="accent6">
                    <a:lumMod val="75000"/>
                  </a:schemeClr>
                </a:solidFill>
              </a:rPr>
              <a:t>.</a:t>
            </a:r>
          </a:p>
        </p:txBody>
      </p:sp>
      <mc:AlternateContent xmlns:mc="http://schemas.openxmlformats.org/markup-compatibility/2006" xmlns:a14="http://schemas.microsoft.com/office/drawing/2010/main">
        <mc:Choice Requires="a14">
          <p:sp>
            <p:nvSpPr>
              <p:cNvPr id="7" name="Rettangolo 6"/>
              <p:cNvSpPr/>
              <p:nvPr/>
            </p:nvSpPr>
            <p:spPr>
              <a:xfrm>
                <a:off x="-18434" y="3728407"/>
                <a:ext cx="9144000" cy="2917722"/>
              </a:xfrm>
              <a:prstGeom prst="rect">
                <a:avLst/>
              </a:prstGeom>
            </p:spPr>
            <p:txBody>
              <a:bodyPr wrap="square">
                <a:spAutoFit/>
              </a:bodyPr>
              <a:lstStyle/>
              <a:p>
                <a:pPr marL="285750" indent="-285750" algn="just">
                  <a:lnSpc>
                    <a:spcPct val="170000"/>
                  </a:lnSpc>
                  <a:buFont typeface="Wingdings" panose="05000000000000000000" pitchFamily="2" charset="2"/>
                  <a:buChar char="q"/>
                </a:pPr>
                <a:r>
                  <a:rPr lang="it-IT" b="1" dirty="0" smtClean="0"/>
                  <a:t>In </a:t>
                </a:r>
                <a:r>
                  <a:rPr lang="it-IT" b="1" dirty="0"/>
                  <a:t>questo modo </a:t>
                </a:r>
                <a:r>
                  <a:rPr lang="it-IT" b="1" dirty="0">
                    <a:solidFill>
                      <a:srgbClr val="FF0000"/>
                    </a:solidFill>
                  </a:rPr>
                  <a:t>è possibile controllare la correttezza della lettura dei sensori di luce </a:t>
                </a:r>
                <a:r>
                  <a:rPr lang="it-IT" b="1" dirty="0"/>
                  <a:t>in quanto, </a:t>
                </a:r>
                <a:r>
                  <a:rPr lang="it-IT" b="1" dirty="0">
                    <a:solidFill>
                      <a:srgbClr val="FF0000"/>
                    </a:solidFill>
                  </a:rPr>
                  <a:t>durante un guasto per arco interno</a:t>
                </a:r>
                <a:r>
                  <a:rPr lang="it-IT" b="1" dirty="0"/>
                  <a:t>, </a:t>
                </a:r>
                <a:r>
                  <a:rPr lang="it-IT" b="1" i="1" u="sng" dirty="0">
                    <a:solidFill>
                      <a:srgbClr val="00B0F0"/>
                    </a:solidFill>
                  </a:rPr>
                  <a:t>sono presenti sia la luce dell’arco che la corrente di guasto.</a:t>
                </a:r>
                <a:r>
                  <a:rPr lang="it-IT" b="1" dirty="0"/>
                  <a:t> Il sistema agisce indipendentemente dal sistema di protezione tradizionale esistente e quindi non vi è necessità di coordinamento con le altre protezioni.  </a:t>
                </a:r>
              </a:p>
              <a:p>
                <a:pPr marL="285750" indent="-285750" algn="just">
                  <a:lnSpc>
                    <a:spcPct val="170000"/>
                  </a:lnSpc>
                  <a:buFont typeface="Wingdings" panose="05000000000000000000" pitchFamily="2" charset="2"/>
                  <a:buChar char="q"/>
                </a:pPr>
                <a:r>
                  <a:rPr lang="it-IT" i="1" u="sng" dirty="0" smtClean="0">
                    <a:solidFill>
                      <a:srgbClr val="009900"/>
                    </a:solidFill>
                    <a:effectLst>
                      <a:outerShdw blurRad="38100" dist="38100" dir="2700000" algn="tl">
                        <a:srgbClr val="000000">
                          <a:alpha val="43137"/>
                        </a:srgbClr>
                      </a:outerShdw>
                    </a:effectLst>
                  </a:rPr>
                  <a:t>Il tempo tipico di intervento è di 2,5 </a:t>
                </a:r>
                <a14:m>
                  <m:oMath xmlns:m="http://schemas.openxmlformats.org/officeDocument/2006/math">
                    <m:r>
                      <a:rPr lang="it-IT" b="0" i="1" u="sng" dirty="0" smtClean="0">
                        <a:solidFill>
                          <a:srgbClr val="009900"/>
                        </a:solidFill>
                        <a:effectLst>
                          <a:outerShdw blurRad="38100" dist="38100" dir="2700000" algn="tl">
                            <a:srgbClr val="000000">
                              <a:alpha val="43137"/>
                            </a:srgbClr>
                          </a:outerShdw>
                        </a:effectLst>
                        <a:latin typeface="Cambria Math" panose="02040503050406030204" pitchFamily="18" charset="0"/>
                      </a:rPr>
                      <m:t>𝑚𝑠</m:t>
                    </m:r>
                  </m:oMath>
                </a14:m>
                <a:r>
                  <a:rPr lang="it-IT" i="1" u="sng" dirty="0">
                    <a:solidFill>
                      <a:srgbClr val="009900"/>
                    </a:solidFill>
                    <a:effectLst>
                      <a:outerShdw blurRad="38100" dist="38100" dir="2700000" algn="tl">
                        <a:srgbClr val="000000">
                          <a:alpha val="43137"/>
                        </a:srgbClr>
                      </a:outerShdw>
                    </a:effectLst>
                  </a:rPr>
                  <a:t> al quale va aggiunto il tempo di interruzione dell’interruttore</a:t>
                </a:r>
              </a:p>
            </p:txBody>
          </p:sp>
        </mc:Choice>
        <mc:Fallback xmlns="">
          <p:sp>
            <p:nvSpPr>
              <p:cNvPr id="7" name="Rettangolo 6"/>
              <p:cNvSpPr>
                <a:spLocks noRot="1" noChangeAspect="1" noMove="1" noResize="1" noEditPoints="1" noAdjustHandles="1" noChangeArrowheads="1" noChangeShapeType="1" noTextEdit="1"/>
              </p:cNvSpPr>
              <p:nvPr/>
            </p:nvSpPr>
            <p:spPr>
              <a:xfrm>
                <a:off x="-18434" y="3728407"/>
                <a:ext cx="9144000" cy="2917722"/>
              </a:xfrm>
              <a:prstGeom prst="rect">
                <a:avLst/>
              </a:prstGeom>
              <a:blipFill>
                <a:blip r:embed="rId4"/>
                <a:stretch>
                  <a:fillRect l="-467" r="-867" b="-1464"/>
                </a:stretch>
              </a:blipFill>
            </p:spPr>
            <p:txBody>
              <a:bodyPr/>
              <a:lstStyle/>
              <a:p>
                <a:r>
                  <a:rPr lang="it-IT">
                    <a:noFill/>
                  </a:rPr>
                  <a:t> </a:t>
                </a:r>
              </a:p>
            </p:txBody>
          </p:sp>
        </mc:Fallback>
      </mc:AlternateContent>
    </p:spTree>
    <p:extLst>
      <p:ext uri="{BB962C8B-B14F-4D97-AF65-F5344CB8AC3E}">
        <p14:creationId xmlns:p14="http://schemas.microsoft.com/office/powerpoint/2010/main" val="394274136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sp>
        <p:nvSpPr>
          <p:cNvPr id="12" name="Rettangolo 11"/>
          <p:cNvSpPr/>
          <p:nvPr/>
        </p:nvSpPr>
        <p:spPr>
          <a:xfrm>
            <a:off x="-60711" y="1281071"/>
            <a:ext cx="9169215" cy="369332"/>
          </a:xfrm>
          <a:prstGeom prst="rect">
            <a:avLst/>
          </a:prstGeom>
        </p:spPr>
        <p:txBody>
          <a:bodyPr wrap="square">
            <a:spAutoFit/>
          </a:bodyPr>
          <a:lstStyle/>
          <a:p>
            <a:pPr marL="342900" indent="-342900">
              <a:buFont typeface="+mj-lt"/>
              <a:buAutoNum type="arabicPeriod"/>
            </a:pPr>
            <a:r>
              <a:rPr lang="it-IT" b="1" dirty="0"/>
              <a:t>I sistemi di protezione devono individuare il guasto al più basso livello possibile (Sensitività</a:t>
            </a:r>
            <a:r>
              <a:rPr lang="it-IT" b="1" dirty="0" smtClean="0"/>
              <a:t>) </a:t>
            </a:r>
            <a:endParaRPr lang="it-IT" b="1" dirty="0"/>
          </a:p>
        </p:txBody>
      </p:sp>
      <p:sp>
        <p:nvSpPr>
          <p:cNvPr id="16" name="Rettangolo 15"/>
          <p:cNvSpPr/>
          <p:nvPr/>
        </p:nvSpPr>
        <p:spPr>
          <a:xfrm>
            <a:off x="-36512" y="1556792"/>
            <a:ext cx="9151735" cy="1754326"/>
          </a:xfrm>
          <a:prstGeom prst="rect">
            <a:avLst/>
          </a:prstGeom>
        </p:spPr>
        <p:txBody>
          <a:bodyPr wrap="square">
            <a:spAutoFit/>
          </a:bodyPr>
          <a:lstStyle/>
          <a:p>
            <a:endParaRPr lang="it-IT" b="1" dirty="0" smtClean="0">
              <a:solidFill>
                <a:schemeClr val="accent1"/>
              </a:solidFill>
            </a:endParaRPr>
          </a:p>
          <a:p>
            <a:pPr marL="342900" indent="-342900">
              <a:buFont typeface="+mj-lt"/>
              <a:buAutoNum type="arabicPeriod" startAt="2"/>
            </a:pPr>
            <a:r>
              <a:rPr lang="it-IT" b="1" dirty="0">
                <a:solidFill>
                  <a:srgbClr val="FF0000"/>
                </a:solidFill>
              </a:rPr>
              <a:t>Garantire il corretto funzionamento del impianto da essa protetto evitando false attivazioni </a:t>
            </a:r>
            <a:r>
              <a:rPr lang="it-IT" b="1" dirty="0" smtClean="0">
                <a:solidFill>
                  <a:srgbClr val="FF0000"/>
                </a:solidFill>
              </a:rPr>
              <a:t>(Semplicità)</a:t>
            </a:r>
          </a:p>
          <a:p>
            <a:pPr marL="342900" indent="-342900">
              <a:buFont typeface="+mj-lt"/>
              <a:buAutoNum type="arabicPeriod" startAt="2"/>
            </a:pPr>
            <a:endParaRPr lang="it-IT" b="1" dirty="0">
              <a:solidFill>
                <a:schemeClr val="accent1"/>
              </a:solidFill>
            </a:endParaRPr>
          </a:p>
          <a:p>
            <a:pPr marL="342900" indent="-342900">
              <a:buFont typeface="+mj-lt"/>
              <a:buAutoNum type="arabicPeriod" startAt="2"/>
            </a:pPr>
            <a:r>
              <a:rPr lang="it-IT" b="1" dirty="0">
                <a:solidFill>
                  <a:schemeClr val="accent3">
                    <a:lumMod val="75000"/>
                  </a:schemeClr>
                </a:solidFill>
              </a:rPr>
              <a:t>limitatamente a quell'apparato o porzione del network in cui è presente il guasto (Selettività</a:t>
            </a:r>
            <a:r>
              <a:rPr lang="it-IT" b="1" dirty="0" smtClean="0">
                <a:solidFill>
                  <a:schemeClr val="accent3">
                    <a:lumMod val="75000"/>
                  </a:schemeClr>
                </a:solidFill>
              </a:rPr>
              <a:t>)</a:t>
            </a:r>
            <a:endParaRPr lang="it-IT" b="1" dirty="0">
              <a:solidFill>
                <a:schemeClr val="accent3">
                  <a:lumMod val="75000"/>
                </a:schemeClr>
              </a:solidFill>
            </a:endParaRPr>
          </a:p>
        </p:txBody>
      </p:sp>
      <p:pic>
        <p:nvPicPr>
          <p:cNvPr id="23" name="Immagine 22"/>
          <p:cNvPicPr>
            <a:picLocks noChangeAspect="1"/>
          </p:cNvPicPr>
          <p:nvPr/>
        </p:nvPicPr>
        <p:blipFill>
          <a:blip r:embed="rId4"/>
          <a:stretch>
            <a:fillRect/>
          </a:stretch>
        </p:blipFill>
        <p:spPr>
          <a:xfrm>
            <a:off x="5264795" y="4351450"/>
            <a:ext cx="3741199" cy="2461926"/>
          </a:xfrm>
          <a:prstGeom prst="rect">
            <a:avLst/>
          </a:prstGeom>
        </p:spPr>
      </p:pic>
    </p:spTree>
    <p:extLst>
      <p:ext uri="{BB962C8B-B14F-4D97-AF65-F5344CB8AC3E}">
        <p14:creationId xmlns:p14="http://schemas.microsoft.com/office/powerpoint/2010/main" val="25435635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La selettività</a:t>
            </a:r>
            <a:endParaRPr lang="it-IT" sz="2800" b="1" dirty="0">
              <a:solidFill>
                <a:schemeClr val="tx2"/>
              </a:solidFill>
            </a:endParaRPr>
          </a:p>
        </p:txBody>
      </p:sp>
      <p:sp>
        <p:nvSpPr>
          <p:cNvPr id="2" name="Rettangolo arrotondato 1"/>
          <p:cNvSpPr/>
          <p:nvPr/>
        </p:nvSpPr>
        <p:spPr>
          <a:xfrm>
            <a:off x="1151620" y="1700808"/>
            <a:ext cx="7416824" cy="3473291"/>
          </a:xfrm>
          <a:prstGeom prst="round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buNone/>
            </a:pPr>
            <a:r>
              <a:rPr lang="it-IT" b="1" dirty="0" smtClean="0"/>
              <a:t>LE ESIGENZE DI UNA SEMPRE MAGGIORE CONTINUITÀ DI SERVIZIO, E QUINDI DELLA NECESSITÀ DI CREARE IL MINIMO DISTURBO ALLA RETE A SEGUITO DI UN CORTO CIRCUITO, SONO ALLA BASE DEGLI STUDI SULLA SELETTIVITÀ DELLE PROTEZIONI. </a:t>
            </a:r>
          </a:p>
          <a:p>
            <a:pPr algn="just">
              <a:buNone/>
            </a:pPr>
            <a:endParaRPr lang="it-IT" b="1" dirty="0" smtClean="0"/>
          </a:p>
          <a:p>
            <a:pPr algn="just">
              <a:buNone/>
            </a:pPr>
            <a:r>
              <a:rPr lang="it-IT" b="1" dirty="0" smtClean="0"/>
              <a:t>PER DEFINIZIONE SI DICE CHE UN IMPIANTO È DOTATO DI PROTEZIONI SELETTIVE SE, IN CASO DI GUASTO, LE CARATTERISTICHE COSTRUTTIVE E D'INTERVENTO DEI VARI APPARECCHI DI PROTEZIONE SONO TALI DA CAUSARE SOLTANTO L'INTERVENTO DELL'APPARECCHIO PIÙ VICINO AL GUASTO, CON LA CONSEGUENZA DI PORRE FUORI SERVIZIO UN SETTORE LIMITATO DELL'IMPIANTO.</a:t>
            </a:r>
            <a:endParaRPr lang="it-IT" b="1" dirty="0"/>
          </a:p>
        </p:txBody>
      </p:sp>
    </p:spTree>
    <p:extLst>
      <p:ext uri="{BB962C8B-B14F-4D97-AF65-F5344CB8AC3E}">
        <p14:creationId xmlns:p14="http://schemas.microsoft.com/office/powerpoint/2010/main" val="27142825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stretch>
            <a:fillRect/>
          </a:stretch>
        </p:blipFill>
        <p:spPr>
          <a:xfrm>
            <a:off x="8055789" y="172656"/>
            <a:ext cx="1112400" cy="515040"/>
          </a:xfrm>
          <a:prstGeom prst="rect">
            <a:avLst/>
          </a:prstGeom>
        </p:spPr>
      </p:pic>
      <p:sp>
        <p:nvSpPr>
          <p:cNvPr id="19" name="Rettangolo 18"/>
          <p:cNvSpPr/>
          <p:nvPr/>
        </p:nvSpPr>
        <p:spPr>
          <a:xfrm>
            <a:off x="0" y="6341644"/>
            <a:ext cx="9144000" cy="5040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IMAT – Training Center &amp; </a:t>
            </a:r>
            <a:r>
              <a:rPr lang="it-IT" dirty="0" err="1">
                <a:solidFill>
                  <a:schemeClr val="bg1"/>
                </a:solidFill>
              </a:rPr>
              <a:t>Nautical</a:t>
            </a:r>
            <a:r>
              <a:rPr lang="it-IT" dirty="0">
                <a:solidFill>
                  <a:schemeClr val="bg1"/>
                </a:solidFill>
              </a:rPr>
              <a:t> College</a:t>
            </a:r>
          </a:p>
        </p:txBody>
      </p:sp>
      <p:pic>
        <p:nvPicPr>
          <p:cNvPr id="17" name="Immagine 16"/>
          <p:cNvPicPr>
            <a:picLocks noChangeAspect="1"/>
          </p:cNvPicPr>
          <p:nvPr/>
        </p:nvPicPr>
        <p:blipFill>
          <a:blip r:embed="rId3"/>
          <a:stretch>
            <a:fillRect/>
          </a:stretch>
        </p:blipFill>
        <p:spPr>
          <a:xfrm>
            <a:off x="-24339" y="6322232"/>
            <a:ext cx="1216688" cy="574540"/>
          </a:xfrm>
          <a:prstGeom prst="rect">
            <a:avLst/>
          </a:prstGeom>
        </p:spPr>
      </p:pic>
      <p:pic>
        <p:nvPicPr>
          <p:cNvPr id="16" name="Immagine 15"/>
          <p:cNvPicPr>
            <a:picLocks noChangeAspect="1"/>
          </p:cNvPicPr>
          <p:nvPr/>
        </p:nvPicPr>
        <p:blipFill>
          <a:blip r:embed="rId4"/>
          <a:stretch>
            <a:fillRect/>
          </a:stretch>
        </p:blipFill>
        <p:spPr>
          <a:xfrm>
            <a:off x="8278269" y="6322232"/>
            <a:ext cx="889920" cy="574540"/>
          </a:xfrm>
          <a:prstGeom prst="rect">
            <a:avLst/>
          </a:prstGeom>
        </p:spPr>
      </p:pic>
      <p:sp>
        <p:nvSpPr>
          <p:cNvPr id="8" name="CasellaDiTesto 7"/>
          <p:cNvSpPr txBox="1"/>
          <p:nvPr/>
        </p:nvSpPr>
        <p:spPr>
          <a:xfrm>
            <a:off x="755576" y="157210"/>
            <a:ext cx="7632848" cy="523220"/>
          </a:xfrm>
          <a:prstGeom prst="rect">
            <a:avLst/>
          </a:prstGeom>
          <a:noFill/>
        </p:spPr>
        <p:txBody>
          <a:bodyPr wrap="square" rtlCol="0">
            <a:spAutoFit/>
          </a:bodyPr>
          <a:lstStyle/>
          <a:p>
            <a:pPr algn="ctr"/>
            <a:r>
              <a:rPr lang="it-IT" sz="2800" b="1" dirty="0">
                <a:solidFill>
                  <a:schemeClr val="tx2"/>
                </a:solidFill>
              </a:rPr>
              <a:t>Autori – Approvazioni – Aggiornamenti</a:t>
            </a:r>
          </a:p>
        </p:txBody>
      </p:sp>
      <p:graphicFrame>
        <p:nvGraphicFramePr>
          <p:cNvPr id="2" name="Tabella 1"/>
          <p:cNvGraphicFramePr>
            <a:graphicFrameLocks noGrp="1"/>
          </p:cNvGraphicFramePr>
          <p:nvPr>
            <p:extLst>
              <p:ext uri="{D42A27DB-BD31-4B8C-83A1-F6EECF244321}">
                <p14:modId xmlns:p14="http://schemas.microsoft.com/office/powerpoint/2010/main" val="1774320624"/>
              </p:ext>
            </p:extLst>
          </p:nvPr>
        </p:nvGraphicFramePr>
        <p:xfrm>
          <a:off x="467545" y="933675"/>
          <a:ext cx="8352927" cy="2305558"/>
        </p:xfrm>
        <a:graphic>
          <a:graphicData uri="http://schemas.openxmlformats.org/drawingml/2006/table">
            <a:tbl>
              <a:tblPr firstRow="1" bandRow="1">
                <a:tableStyleId>{5C22544A-7EE6-4342-B048-85BDC9FD1C3A}</a:tableStyleId>
              </a:tblPr>
              <a:tblGrid>
                <a:gridCol w="1129888">
                  <a:extLst>
                    <a:ext uri="{9D8B030D-6E8A-4147-A177-3AD203B41FA5}">
                      <a16:colId xmlns:a16="http://schemas.microsoft.com/office/drawing/2014/main" xmlns="" val="20000"/>
                    </a:ext>
                  </a:extLst>
                </a:gridCol>
                <a:gridCol w="1413203">
                  <a:extLst>
                    <a:ext uri="{9D8B030D-6E8A-4147-A177-3AD203B41FA5}">
                      <a16:colId xmlns:a16="http://schemas.microsoft.com/office/drawing/2014/main" xmlns="" val="20001"/>
                    </a:ext>
                  </a:extLst>
                </a:gridCol>
                <a:gridCol w="2276828">
                  <a:extLst>
                    <a:ext uri="{9D8B030D-6E8A-4147-A177-3AD203B41FA5}">
                      <a16:colId xmlns:a16="http://schemas.microsoft.com/office/drawing/2014/main" xmlns="" val="20002"/>
                    </a:ext>
                  </a:extLst>
                </a:gridCol>
                <a:gridCol w="1491714">
                  <a:extLst>
                    <a:ext uri="{9D8B030D-6E8A-4147-A177-3AD203B41FA5}">
                      <a16:colId xmlns:a16="http://schemas.microsoft.com/office/drawing/2014/main" xmlns="" val="20003"/>
                    </a:ext>
                  </a:extLst>
                </a:gridCol>
                <a:gridCol w="2041294">
                  <a:extLst>
                    <a:ext uri="{9D8B030D-6E8A-4147-A177-3AD203B41FA5}">
                      <a16:colId xmlns:a16="http://schemas.microsoft.com/office/drawing/2014/main" xmlns="" val="20004"/>
                    </a:ext>
                  </a:extLst>
                </a:gridCol>
              </a:tblGrid>
              <a:tr h="370840">
                <a:tc>
                  <a:txBody>
                    <a:bodyPr/>
                    <a:lstStyle/>
                    <a:p>
                      <a:pPr algn="ctr"/>
                      <a:r>
                        <a:rPr lang="it-IT" sz="1100" b="1" kern="1200" dirty="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rPr>
                        <a:t>EDIZIONE</a:t>
                      </a: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DATA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RUOLO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STRUTTURA DI APPARTENENZA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AUTORE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FIRMA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xmlns="" val="10000"/>
                  </a:ext>
                </a:extLst>
              </a:tr>
              <a:tr h="370840">
                <a:tc>
                  <a:txBody>
                    <a:bodyPr/>
                    <a:lstStyle/>
                    <a:p>
                      <a:pPr algn="ctr"/>
                      <a:r>
                        <a:rPr lang="it-IT" sz="1600" dirty="0"/>
                        <a:t>Rev.</a:t>
                      </a:r>
                      <a:r>
                        <a:rPr lang="it-IT" sz="1600" baseline="0" dirty="0"/>
                        <a:t> 1.0</a:t>
                      </a:r>
                      <a:endParaRPr lang="it-IT" sz="1600" dirty="0"/>
                    </a:p>
                  </a:txBody>
                  <a:tcPr/>
                </a:tc>
                <a:tc>
                  <a:txBody>
                    <a:bodyPr/>
                    <a:lstStyle/>
                    <a:p>
                      <a:pPr algn="ctr"/>
                      <a:r>
                        <a:rPr lang="it-IT" sz="1600" dirty="0"/>
                        <a:t>10/05/2019</a:t>
                      </a:r>
                    </a:p>
                  </a:txBody>
                  <a:tcPr/>
                </a:tc>
                <a:tc>
                  <a:txBody>
                    <a:bodyPr/>
                    <a:lstStyle/>
                    <a:p>
                      <a:pPr algn="ctr"/>
                      <a:r>
                        <a:rPr lang="it-IT" sz="1600" dirty="0" err="1" smtClean="0"/>
                        <a:t>Dip</a:t>
                      </a:r>
                      <a:r>
                        <a:rPr lang="it-IT" sz="1600" dirty="0" smtClean="0"/>
                        <a:t>.</a:t>
                      </a:r>
                      <a:r>
                        <a:rPr lang="it-IT" sz="1600" baseline="0" dirty="0" smtClean="0"/>
                        <a:t> </a:t>
                      </a:r>
                      <a:r>
                        <a:rPr lang="it-IT" sz="1600" baseline="0" dirty="0" err="1" smtClean="0"/>
                        <a:t>Progettazzione</a:t>
                      </a:r>
                      <a:endParaRPr lang="it-IT"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err="1" smtClean="0"/>
                        <a:t>Dip</a:t>
                      </a:r>
                      <a:r>
                        <a:rPr lang="it-IT" sz="1600" dirty="0" smtClean="0"/>
                        <a:t>.</a:t>
                      </a:r>
                      <a:r>
                        <a:rPr lang="it-IT" sz="1600" baseline="0" dirty="0" smtClean="0"/>
                        <a:t> </a:t>
                      </a:r>
                      <a:r>
                        <a:rPr lang="it-IT" sz="1600" baseline="0" dirty="0" err="1" smtClean="0"/>
                        <a:t>Progettazzione</a:t>
                      </a:r>
                      <a:endParaRPr lang="it-IT" sz="1600" dirty="0" smtClean="0"/>
                    </a:p>
                  </a:txBody>
                  <a:tcPr/>
                </a:tc>
                <a:tc>
                  <a:txBody>
                    <a:bodyPr/>
                    <a:lstStyle/>
                    <a:p>
                      <a:pPr algn="ctr"/>
                      <a:r>
                        <a:rPr lang="it-IT" sz="1600" dirty="0"/>
                        <a:t>Firmato</a:t>
                      </a:r>
                    </a:p>
                  </a:txBody>
                  <a:tcPr/>
                </a:tc>
                <a:extLst>
                  <a:ext uri="{0D108BD9-81ED-4DB2-BD59-A6C34878D82A}">
                    <a16:rowId xmlns:a16="http://schemas.microsoft.com/office/drawing/2014/main" xmlns="" val="10001"/>
                  </a:ext>
                </a:extLst>
              </a:tr>
              <a:tr h="370840">
                <a:tc>
                  <a:txBody>
                    <a:bodyPr/>
                    <a:lstStyle/>
                    <a:p>
                      <a:pPr algn="ctr"/>
                      <a:endParaRPr lang="it-IT" sz="1600" dirty="0"/>
                    </a:p>
                  </a:txBody>
                  <a:tcPr/>
                </a:tc>
                <a:tc>
                  <a:txBody>
                    <a:bodyPr/>
                    <a:lstStyle/>
                    <a:p>
                      <a:endParaRPr lang="it-IT" dirty="0"/>
                    </a:p>
                  </a:txBody>
                  <a:tcPr marL="68580" marR="68580" marT="17780" marB="17780" anchor="ctr"/>
                </a:tc>
                <a:tc>
                  <a:txBody>
                    <a:bodyPr/>
                    <a:lstStyle/>
                    <a:p>
                      <a:endParaRPr lang="it-IT"/>
                    </a:p>
                  </a:txBody>
                  <a:tcPr marL="68580" marR="68580" marT="17780" marB="17780" anchor="ctr"/>
                </a:tc>
                <a:tc>
                  <a:txBody>
                    <a:bodyPr/>
                    <a:lstStyle/>
                    <a:p>
                      <a:pPr algn="ctr"/>
                      <a:endParaRPr lang="it-IT" sz="1600" dirty="0"/>
                    </a:p>
                  </a:txBody>
                  <a:tcPr/>
                </a:tc>
                <a:tc>
                  <a:txBody>
                    <a:bodyPr/>
                    <a:lstStyle/>
                    <a:p>
                      <a:pPr algn="ctr"/>
                      <a:endParaRPr lang="it-IT" sz="1600"/>
                    </a:p>
                  </a:txBody>
                  <a:tcPr/>
                </a:tc>
                <a:extLst>
                  <a:ext uri="{0D108BD9-81ED-4DB2-BD59-A6C34878D82A}">
                    <a16:rowId xmlns:a16="http://schemas.microsoft.com/office/drawing/2014/main" xmlns="" val="10002"/>
                  </a:ext>
                </a:extLst>
              </a:tr>
              <a:tr h="370840">
                <a:tc>
                  <a:txBody>
                    <a:bodyPr/>
                    <a:lstStyle/>
                    <a:p>
                      <a:pPr algn="ctr"/>
                      <a:endParaRPr lang="it-IT" sz="1600" dirty="0"/>
                    </a:p>
                  </a:txBody>
                  <a:tcPr/>
                </a:tc>
                <a:tc>
                  <a:txBody>
                    <a:bodyPr/>
                    <a:lstStyle/>
                    <a:p>
                      <a:endParaRPr lang="it-IT"/>
                    </a:p>
                  </a:txBody>
                  <a:tcPr/>
                </a:tc>
                <a:tc>
                  <a:txBody>
                    <a:bodyPr/>
                    <a:lstStyle/>
                    <a:p>
                      <a:endParaRPr lang="it-IT" dirty="0"/>
                    </a:p>
                  </a:txBody>
                  <a:tcPr/>
                </a:tc>
                <a:tc>
                  <a:txBody>
                    <a:bodyPr/>
                    <a:lstStyle/>
                    <a:p>
                      <a:pPr algn="ctr"/>
                      <a:endParaRPr lang="it-IT" sz="1600" dirty="0"/>
                    </a:p>
                  </a:txBody>
                  <a:tcPr/>
                </a:tc>
                <a:tc>
                  <a:txBody>
                    <a:bodyPr/>
                    <a:lstStyle/>
                    <a:p>
                      <a:pPr algn="ctr"/>
                      <a:endParaRPr lang="it-IT" sz="1600" dirty="0"/>
                    </a:p>
                  </a:txBody>
                  <a:tcPr/>
                </a:tc>
                <a:extLst>
                  <a:ext uri="{0D108BD9-81ED-4DB2-BD59-A6C34878D82A}">
                    <a16:rowId xmlns:a16="http://schemas.microsoft.com/office/drawing/2014/main" xmlns="" val="10003"/>
                  </a:ext>
                </a:extLst>
              </a:tr>
              <a:tr h="370840">
                <a:tc>
                  <a:txBody>
                    <a:bodyPr/>
                    <a:lstStyle/>
                    <a:p>
                      <a:pPr algn="ctr"/>
                      <a:endParaRPr lang="it-IT" sz="1600" dirty="0"/>
                    </a:p>
                  </a:txBody>
                  <a:tcPr/>
                </a:tc>
                <a:tc>
                  <a:txBody>
                    <a:bodyPr/>
                    <a:lstStyle/>
                    <a:p>
                      <a:pPr algn="ctr"/>
                      <a:endParaRPr lang="it-IT" sz="1600"/>
                    </a:p>
                  </a:txBody>
                  <a:tcPr/>
                </a:tc>
                <a:tc>
                  <a:txBody>
                    <a:bodyPr/>
                    <a:lstStyle/>
                    <a:p>
                      <a:pPr algn="ctr"/>
                      <a:endParaRPr lang="it-IT" sz="1600"/>
                    </a:p>
                  </a:txBody>
                  <a:tcPr/>
                </a:tc>
                <a:tc>
                  <a:txBody>
                    <a:bodyPr/>
                    <a:lstStyle/>
                    <a:p>
                      <a:pPr algn="ctr"/>
                      <a:endParaRPr lang="it-IT" sz="1600" dirty="0"/>
                    </a:p>
                  </a:txBody>
                  <a:tcPr/>
                </a:tc>
                <a:tc>
                  <a:txBody>
                    <a:bodyPr/>
                    <a:lstStyle/>
                    <a:p>
                      <a:pPr algn="ctr"/>
                      <a:endParaRPr lang="it-IT" sz="1600" dirty="0"/>
                    </a:p>
                  </a:txBody>
                  <a:tcPr/>
                </a:tc>
                <a:extLst>
                  <a:ext uri="{0D108BD9-81ED-4DB2-BD59-A6C34878D82A}">
                    <a16:rowId xmlns:a16="http://schemas.microsoft.com/office/drawing/2014/main" xmlns="" val="10004"/>
                  </a:ext>
                </a:extLst>
              </a:tr>
            </a:tbl>
          </a:graphicData>
        </a:graphic>
      </p:graphicFrame>
      <p:graphicFrame>
        <p:nvGraphicFramePr>
          <p:cNvPr id="3" name="Tabella 2"/>
          <p:cNvGraphicFramePr>
            <a:graphicFrameLocks noGrp="1"/>
          </p:cNvGraphicFramePr>
          <p:nvPr>
            <p:extLst>
              <p:ext uri="{D42A27DB-BD31-4B8C-83A1-F6EECF244321}">
                <p14:modId xmlns:p14="http://schemas.microsoft.com/office/powerpoint/2010/main" val="2906605772"/>
              </p:ext>
            </p:extLst>
          </p:nvPr>
        </p:nvGraphicFramePr>
        <p:xfrm>
          <a:off x="467544" y="3276932"/>
          <a:ext cx="8352927" cy="1726438"/>
        </p:xfrm>
        <a:graphic>
          <a:graphicData uri="http://schemas.openxmlformats.org/drawingml/2006/table">
            <a:tbl>
              <a:tblPr firstRow="1" bandRow="1">
                <a:tableStyleId>{5C22544A-7EE6-4342-B048-85BDC9FD1C3A}</a:tableStyleId>
              </a:tblPr>
              <a:tblGrid>
                <a:gridCol w="1118695">
                  <a:extLst>
                    <a:ext uri="{9D8B030D-6E8A-4147-A177-3AD203B41FA5}">
                      <a16:colId xmlns:a16="http://schemas.microsoft.com/office/drawing/2014/main" xmlns="" val="20000"/>
                    </a:ext>
                  </a:extLst>
                </a:gridCol>
                <a:gridCol w="1417015">
                  <a:extLst>
                    <a:ext uri="{9D8B030D-6E8A-4147-A177-3AD203B41FA5}">
                      <a16:colId xmlns:a16="http://schemas.microsoft.com/office/drawing/2014/main" xmlns="" val="20001"/>
                    </a:ext>
                  </a:extLst>
                </a:gridCol>
                <a:gridCol w="1566174">
                  <a:extLst>
                    <a:ext uri="{9D8B030D-6E8A-4147-A177-3AD203B41FA5}">
                      <a16:colId xmlns:a16="http://schemas.microsoft.com/office/drawing/2014/main" xmlns="" val="20002"/>
                    </a:ext>
                  </a:extLst>
                </a:gridCol>
                <a:gridCol w="1566174">
                  <a:extLst>
                    <a:ext uri="{9D8B030D-6E8A-4147-A177-3AD203B41FA5}">
                      <a16:colId xmlns:a16="http://schemas.microsoft.com/office/drawing/2014/main" xmlns="" val="20003"/>
                    </a:ext>
                  </a:extLst>
                </a:gridCol>
                <a:gridCol w="1417015">
                  <a:extLst>
                    <a:ext uri="{9D8B030D-6E8A-4147-A177-3AD203B41FA5}">
                      <a16:colId xmlns:a16="http://schemas.microsoft.com/office/drawing/2014/main" xmlns="" val="20004"/>
                    </a:ext>
                  </a:extLst>
                </a:gridCol>
                <a:gridCol w="1267854">
                  <a:extLst>
                    <a:ext uri="{9D8B030D-6E8A-4147-A177-3AD203B41FA5}">
                      <a16:colId xmlns:a16="http://schemas.microsoft.com/office/drawing/2014/main" xmlns="" val="20005"/>
                    </a:ext>
                  </a:extLst>
                </a:gridCol>
              </a:tblGrid>
              <a:tr h="370840">
                <a:tc>
                  <a:txBody>
                    <a:bodyPr/>
                    <a:lstStyle/>
                    <a:p>
                      <a:pPr algn="ctr"/>
                      <a:r>
                        <a:rPr lang="it-IT" sz="1100" b="1" kern="1200" dirty="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rPr>
                        <a:t>EDIZIONE</a:t>
                      </a: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DATA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r>
                        <a:rPr lang="it-IT" sz="1100" b="1" kern="1200" dirty="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rPr>
                        <a:t>AGGIORNAMENTO EFFETTUATO </a:t>
                      </a: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RUOLO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STRUTTURA DI APPARTENENZA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AUTORE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FIRMA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xmlns="" val="10000"/>
                  </a:ext>
                </a:extLst>
              </a:tr>
              <a:tr h="370840">
                <a:tc>
                  <a:txBody>
                    <a:bodyPr/>
                    <a:lstStyle/>
                    <a:p>
                      <a:pPr algn="ctr"/>
                      <a:endParaRPr lang="it-IT" sz="1600" dirty="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dirty="0"/>
                    </a:p>
                  </a:txBody>
                  <a:tcPr/>
                </a:tc>
                <a:extLst>
                  <a:ext uri="{0D108BD9-81ED-4DB2-BD59-A6C34878D82A}">
                    <a16:rowId xmlns:a16="http://schemas.microsoft.com/office/drawing/2014/main" xmlns="" val="10001"/>
                  </a:ext>
                </a:extLst>
              </a:tr>
              <a:tr h="370840">
                <a:tc>
                  <a:txBody>
                    <a:bodyPr/>
                    <a:lstStyle/>
                    <a:p>
                      <a:pPr algn="ctr"/>
                      <a:endParaRPr lang="it-IT" sz="160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dirty="0"/>
                    </a:p>
                  </a:txBody>
                  <a:tcPr/>
                </a:tc>
                <a:extLst>
                  <a:ext uri="{0D108BD9-81ED-4DB2-BD59-A6C34878D82A}">
                    <a16:rowId xmlns:a16="http://schemas.microsoft.com/office/drawing/2014/main" xmlns="" val="10002"/>
                  </a:ext>
                </a:extLst>
              </a:tr>
              <a:tr h="370840">
                <a:tc>
                  <a:txBody>
                    <a:bodyPr/>
                    <a:lstStyle/>
                    <a:p>
                      <a:pPr algn="ctr"/>
                      <a:endParaRPr lang="it-IT" sz="1600"/>
                    </a:p>
                  </a:txBody>
                  <a:tcPr/>
                </a:tc>
                <a:tc>
                  <a:txBody>
                    <a:bodyPr/>
                    <a:lstStyle/>
                    <a:p>
                      <a:pPr algn="ctr"/>
                      <a:endParaRPr lang="it-IT" sz="160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dirty="0"/>
                    </a:p>
                  </a:txBody>
                  <a:tcPr/>
                </a:tc>
                <a:extLst>
                  <a:ext uri="{0D108BD9-81ED-4DB2-BD59-A6C34878D82A}">
                    <a16:rowId xmlns:a16="http://schemas.microsoft.com/office/drawing/2014/main" xmlns="" val="10003"/>
                  </a:ext>
                </a:extLst>
              </a:tr>
            </a:tbl>
          </a:graphicData>
        </a:graphic>
      </p:graphicFrame>
      <p:sp>
        <p:nvSpPr>
          <p:cNvPr id="21" name="Text Box 181">
            <a:extLst>
              <a:ext uri="{FF2B5EF4-FFF2-40B4-BE49-F238E27FC236}">
                <a16:creationId xmlns:a16="http://schemas.microsoft.com/office/drawing/2014/main" xmlns="" id="{35EB2122-FABA-4F50-876B-1F48AD75B117}"/>
              </a:ext>
            </a:extLst>
          </p:cNvPr>
          <p:cNvSpPr txBox="1">
            <a:spLocks noChangeArrowheads="1"/>
          </p:cNvSpPr>
          <p:nvPr/>
        </p:nvSpPr>
        <p:spPr bwMode="auto">
          <a:xfrm>
            <a:off x="130841" y="5457629"/>
            <a:ext cx="8905655" cy="55399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3399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it-IT" altLang="it-IT" sz="1500" b="1" dirty="0">
                <a:solidFill>
                  <a:prstClr val="black"/>
                </a:solidFill>
                <a:latin typeface="Arial" panose="020B0604020202020204" pitchFamily="34" charset="0"/>
              </a:rPr>
              <a:t>Questo manuale è di proprietà IMAT “</a:t>
            </a:r>
            <a:r>
              <a:rPr lang="it-IT" altLang="it-IT" sz="1500" b="1" dirty="0" err="1">
                <a:solidFill>
                  <a:prstClr val="black"/>
                </a:solidFill>
                <a:latin typeface="Arial" panose="020B0604020202020204" pitchFamily="34" charset="0"/>
              </a:rPr>
              <a:t>Italian</a:t>
            </a:r>
            <a:r>
              <a:rPr lang="it-IT" altLang="it-IT" sz="1500" b="1" dirty="0">
                <a:solidFill>
                  <a:prstClr val="black"/>
                </a:solidFill>
                <a:latin typeface="Arial" panose="020B0604020202020204" pitchFamily="34" charset="0"/>
              </a:rPr>
              <a:t> Maritime Academy Technology”. Ogni divulgazione, riproduzione o cessione di contenuti a terzi deve essere autorizzata dalla Direzione Aziendale.</a:t>
            </a:r>
          </a:p>
        </p:txBody>
      </p:sp>
      <p:pic>
        <p:nvPicPr>
          <p:cNvPr id="5" name="Immagine 4"/>
          <p:cNvPicPr>
            <a:picLocks noChangeAspect="1"/>
          </p:cNvPicPr>
          <p:nvPr/>
        </p:nvPicPr>
        <p:blipFill>
          <a:blip r:embed="rId5"/>
          <a:stretch>
            <a:fillRect/>
          </a:stretch>
        </p:blipFill>
        <p:spPr>
          <a:xfrm>
            <a:off x="130841" y="67694"/>
            <a:ext cx="619159" cy="742991"/>
          </a:xfrm>
          <a:prstGeom prst="rect">
            <a:avLst/>
          </a:prstGeom>
        </p:spPr>
      </p:pic>
    </p:spTree>
    <p:extLst>
      <p:ext uri="{BB962C8B-B14F-4D97-AF65-F5344CB8AC3E}">
        <p14:creationId xmlns:p14="http://schemas.microsoft.com/office/powerpoint/2010/main" val="35364064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Introduzione</a:t>
            </a:r>
            <a:endParaRPr lang="it-IT" sz="2800" b="1" dirty="0">
              <a:solidFill>
                <a:schemeClr val="tx2"/>
              </a:solidFill>
            </a:endParaRPr>
          </a:p>
        </p:txBody>
      </p:sp>
      <p:sp>
        <p:nvSpPr>
          <p:cNvPr id="2" name="Rettangolo 1"/>
          <p:cNvSpPr/>
          <p:nvPr/>
        </p:nvSpPr>
        <p:spPr>
          <a:xfrm>
            <a:off x="-53217" y="849884"/>
            <a:ext cx="9114865" cy="646331"/>
          </a:xfrm>
          <a:prstGeom prst="rect">
            <a:avLst/>
          </a:prstGeom>
        </p:spPr>
        <p:txBody>
          <a:bodyPr wrap="square">
            <a:spAutoFit/>
          </a:bodyPr>
          <a:lstStyle/>
          <a:p>
            <a:pPr algn="just"/>
            <a:r>
              <a:rPr lang="it-IT" altLang="it-IT" dirty="0"/>
              <a:t>Negli anni seguenti il sistema si evoluto, anche sotto le spinte sindacali, portando un maggior dettaglio ed un necessario aggiornamento tecnico scientifico della normativa</a:t>
            </a:r>
            <a:r>
              <a:rPr lang="it-IT" altLang="it-IT" dirty="0" smtClean="0"/>
              <a:t>.</a:t>
            </a:r>
            <a:endParaRPr lang="it-IT" altLang="it-IT" dirty="0"/>
          </a:p>
        </p:txBody>
      </p:sp>
      <p:sp>
        <p:nvSpPr>
          <p:cNvPr id="3" name="Rettangolo 2"/>
          <p:cNvSpPr/>
          <p:nvPr/>
        </p:nvSpPr>
        <p:spPr>
          <a:xfrm>
            <a:off x="-24084" y="2845897"/>
            <a:ext cx="9168083" cy="1200329"/>
          </a:xfrm>
          <a:prstGeom prst="rect">
            <a:avLst/>
          </a:prstGeom>
        </p:spPr>
        <p:txBody>
          <a:bodyPr wrap="square">
            <a:spAutoFit/>
          </a:bodyPr>
          <a:lstStyle/>
          <a:p>
            <a:pPr algn="just"/>
            <a:r>
              <a:rPr lang="it-IT" altLang="it-IT" b="1" i="1" dirty="0" smtClean="0">
                <a:solidFill>
                  <a:schemeClr val="accent6">
                    <a:lumMod val="75000"/>
                  </a:schemeClr>
                </a:solidFill>
              </a:rPr>
              <a:t>Queste </a:t>
            </a:r>
            <a:r>
              <a:rPr lang="it-IT" altLang="it-IT" b="1" i="1" dirty="0">
                <a:solidFill>
                  <a:schemeClr val="accent6">
                    <a:lumMod val="75000"/>
                  </a:schemeClr>
                </a:solidFill>
              </a:rPr>
              <a:t>regole riprese ed ampliate dal </a:t>
            </a:r>
            <a:r>
              <a:rPr lang="it-IT" altLang="it-IT" b="1" i="1" dirty="0" err="1">
                <a:solidFill>
                  <a:schemeClr val="accent6">
                    <a:lumMod val="75000"/>
                  </a:schemeClr>
                </a:solidFill>
              </a:rPr>
              <a:t>D.Lgs.</a:t>
            </a:r>
            <a:r>
              <a:rPr lang="it-IT" altLang="it-IT" b="1" i="1" dirty="0">
                <a:solidFill>
                  <a:schemeClr val="accent6">
                    <a:lumMod val="75000"/>
                  </a:schemeClr>
                </a:solidFill>
              </a:rPr>
              <a:t> 626/94</a:t>
            </a:r>
            <a:r>
              <a:rPr lang="it-IT" altLang="it-IT" dirty="0"/>
              <a:t>, incidono profondamente sul sistema normativo e ribaltano l’ottica precedente ponendo l’uomo, anziché la macchina, al centro della nuova organizzazione della </a:t>
            </a:r>
            <a:r>
              <a:rPr lang="it-IT" altLang="it-IT" dirty="0" smtClean="0"/>
              <a:t>sicurezza. </a:t>
            </a:r>
            <a:r>
              <a:rPr lang="it-IT" altLang="it-IT" dirty="0"/>
              <a:t>Comportando un’evoluzione della tutela della sicurezza sul lavoro ed una maggiore attenzione alla prevenzione degli infortuni</a:t>
            </a:r>
            <a:r>
              <a:rPr lang="it-IT" altLang="it-IT" dirty="0" smtClean="0"/>
              <a:t>.</a:t>
            </a:r>
            <a:endParaRPr lang="en-GB" altLang="it-IT" dirty="0"/>
          </a:p>
        </p:txBody>
      </p:sp>
      <p:sp>
        <p:nvSpPr>
          <p:cNvPr id="4" name="Rettangolo 3"/>
          <p:cNvSpPr/>
          <p:nvPr/>
        </p:nvSpPr>
        <p:spPr>
          <a:xfrm>
            <a:off x="0" y="1586314"/>
            <a:ext cx="9144000" cy="1200329"/>
          </a:xfrm>
          <a:prstGeom prst="rect">
            <a:avLst/>
          </a:prstGeom>
        </p:spPr>
        <p:txBody>
          <a:bodyPr wrap="square">
            <a:spAutoFit/>
          </a:bodyPr>
          <a:lstStyle/>
          <a:p>
            <a:pPr marL="285750" indent="-285750" algn="just">
              <a:buFont typeface="Wingdings" panose="05000000000000000000" pitchFamily="2" charset="2"/>
              <a:buChar char="v"/>
            </a:pPr>
            <a:r>
              <a:rPr lang="it-IT" altLang="it-IT" dirty="0"/>
              <a:t>Battistrada in questo ambito è il </a:t>
            </a:r>
            <a:r>
              <a:rPr lang="it-IT" altLang="it-IT" b="1" dirty="0" err="1"/>
              <a:t>D.Lgs.</a:t>
            </a:r>
            <a:r>
              <a:rPr lang="it-IT" altLang="it-IT" dirty="0"/>
              <a:t> </a:t>
            </a:r>
            <a:r>
              <a:rPr lang="it-IT" altLang="it-IT" b="1" dirty="0"/>
              <a:t>277 del 15 agosto 1991</a:t>
            </a:r>
            <a:r>
              <a:rPr lang="it-IT" altLang="it-IT" dirty="0"/>
              <a:t>, sull’esposizione a rumore, piombo e amianto, in quanto introduce la VALUTAZIONE DEL RISCHIO come forma primaria di intervento da parte del datore di lavoro, da ripetersi periodicamente e da cui fare seguire le misure preventive e formative.</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5255620"/>
            <a:ext cx="2076986" cy="122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5272204"/>
            <a:ext cx="2127873" cy="11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5068" y="5354450"/>
            <a:ext cx="1141855" cy="97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tangolo 10"/>
          <p:cNvSpPr/>
          <p:nvPr/>
        </p:nvSpPr>
        <p:spPr>
          <a:xfrm>
            <a:off x="3866" y="4046226"/>
            <a:ext cx="9140133" cy="646331"/>
          </a:xfrm>
          <a:prstGeom prst="rect">
            <a:avLst/>
          </a:prstGeom>
        </p:spPr>
        <p:txBody>
          <a:bodyPr wrap="square">
            <a:spAutoFit/>
          </a:bodyPr>
          <a:lstStyle/>
          <a:p>
            <a:pPr algn="just"/>
            <a:r>
              <a:rPr lang="it-IT" altLang="it-IT" dirty="0"/>
              <a:t>Con questa normativa i lavoratori assumono assieme al datore di lavoro un ruolo da protagonisti nella gestione della sicurezza.</a:t>
            </a:r>
          </a:p>
        </p:txBody>
      </p:sp>
    </p:spTree>
    <p:extLst>
      <p:ext uri="{BB962C8B-B14F-4D97-AF65-F5344CB8AC3E}">
        <p14:creationId xmlns:p14="http://schemas.microsoft.com/office/powerpoint/2010/main" val="53339745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sp>
        <p:nvSpPr>
          <p:cNvPr id="2" name="Rettangolo 1"/>
          <p:cNvSpPr/>
          <p:nvPr/>
        </p:nvSpPr>
        <p:spPr>
          <a:xfrm>
            <a:off x="47714" y="2204864"/>
            <a:ext cx="5028342" cy="3416320"/>
          </a:xfrm>
          <a:prstGeom prst="rect">
            <a:avLst/>
          </a:prstGeom>
        </p:spPr>
        <p:txBody>
          <a:bodyPr wrap="square">
            <a:spAutoFit/>
          </a:bodyPr>
          <a:lstStyle/>
          <a:p>
            <a:pPr marL="285750" indent="-285750" algn="just">
              <a:buFont typeface="Arial" pitchFamily="34" charset="0"/>
              <a:buChar char="•"/>
            </a:pPr>
            <a:r>
              <a:rPr lang="it-IT" dirty="0" smtClean="0"/>
              <a:t>Corrente nominale; </a:t>
            </a:r>
          </a:p>
          <a:p>
            <a:pPr marL="285750" indent="-285750" algn="just">
              <a:buFont typeface="Arial" pitchFamily="34" charset="0"/>
              <a:buChar char="•"/>
            </a:pPr>
            <a:endParaRPr lang="it-IT" dirty="0" smtClean="0"/>
          </a:p>
          <a:p>
            <a:pPr marL="285750" indent="-285750" algn="just">
              <a:buFont typeface="Arial" pitchFamily="34" charset="0"/>
              <a:buChar char="•"/>
            </a:pPr>
            <a:r>
              <a:rPr lang="it-IT" dirty="0" smtClean="0"/>
              <a:t>Potere di interruzione, che viene espresso dalla più alta corrente presunta che l'interruttore è in grado di interrompere sotto una data tensione e sotto determinare condizioni del circuito e d'uso; </a:t>
            </a:r>
          </a:p>
          <a:p>
            <a:pPr marL="285750" indent="-285750" algn="just">
              <a:buFont typeface="Arial" pitchFamily="34" charset="0"/>
              <a:buChar char="•"/>
            </a:pPr>
            <a:endParaRPr lang="it-IT" dirty="0" smtClean="0"/>
          </a:p>
          <a:p>
            <a:pPr marL="285750" indent="-285750" algn="just">
              <a:buFont typeface="Arial" pitchFamily="34" charset="0"/>
              <a:buChar char="•"/>
            </a:pPr>
            <a:r>
              <a:rPr lang="it-IT" dirty="0" smtClean="0"/>
              <a:t>Potere di chiusura sotto corto circuito rappresentato dalla più alta corrente di picco presunta che l'interruttore è in grado di stabilire sotto una data tensione e sotto una determinata condizione del circuito e d'uso. </a:t>
            </a:r>
            <a:endParaRPr lang="it-IT" dirty="0"/>
          </a:p>
        </p:txBody>
      </p:sp>
      <p:sp>
        <p:nvSpPr>
          <p:cNvPr id="3" name="Rettangolo 2"/>
          <p:cNvSpPr/>
          <p:nvPr/>
        </p:nvSpPr>
        <p:spPr>
          <a:xfrm>
            <a:off x="2123728" y="1099482"/>
            <a:ext cx="5040560" cy="646331"/>
          </a:xfrm>
          <a:prstGeom prst="rect">
            <a:avLst/>
          </a:prstGeom>
        </p:spPr>
        <p:txBody>
          <a:bodyPr wrap="square">
            <a:spAutoFit/>
          </a:bodyPr>
          <a:lstStyle/>
          <a:p>
            <a:pPr algn="just">
              <a:buNone/>
            </a:pPr>
            <a:r>
              <a:rPr lang="it-IT" dirty="0"/>
              <a:t>La scelta degli interruttori per effettuare tale tipo di protezione viene fatta in base a: </a:t>
            </a:r>
          </a:p>
        </p:txBody>
      </p:sp>
      <p:pic>
        <p:nvPicPr>
          <p:cNvPr id="4" name="Immagine 3"/>
          <p:cNvPicPr>
            <a:picLocks noChangeAspect="1"/>
          </p:cNvPicPr>
          <p:nvPr/>
        </p:nvPicPr>
        <p:blipFill>
          <a:blip r:embed="rId4"/>
          <a:stretch>
            <a:fillRect/>
          </a:stretch>
        </p:blipFill>
        <p:spPr>
          <a:xfrm>
            <a:off x="5201798" y="2348880"/>
            <a:ext cx="3924979" cy="3827165"/>
          </a:xfrm>
          <a:prstGeom prst="rect">
            <a:avLst/>
          </a:prstGeom>
        </p:spPr>
      </p:pic>
    </p:spTree>
    <p:extLst>
      <p:ext uri="{BB962C8B-B14F-4D97-AF65-F5344CB8AC3E}">
        <p14:creationId xmlns:p14="http://schemas.microsoft.com/office/powerpoint/2010/main" val="404577065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sp>
        <p:nvSpPr>
          <p:cNvPr id="2" name="Rettangolo 1"/>
          <p:cNvSpPr/>
          <p:nvPr/>
        </p:nvSpPr>
        <p:spPr>
          <a:xfrm>
            <a:off x="0" y="1340768"/>
            <a:ext cx="5508104" cy="4247317"/>
          </a:xfrm>
          <a:prstGeom prst="rect">
            <a:avLst/>
          </a:prstGeom>
        </p:spPr>
        <p:txBody>
          <a:bodyPr wrap="square">
            <a:spAutoFit/>
          </a:bodyPr>
          <a:lstStyle/>
          <a:p>
            <a:pPr algn="just">
              <a:buNone/>
            </a:pPr>
            <a:r>
              <a:rPr lang="it-IT" dirty="0"/>
              <a:t>Il loro intervento si realizza in un tempo totale costituito</a:t>
            </a:r>
          </a:p>
          <a:p>
            <a:pPr algn="just">
              <a:buNone/>
            </a:pPr>
            <a:r>
              <a:rPr lang="it-IT" dirty="0"/>
              <a:t>dalla somma dei seguenti tempi elementari</a:t>
            </a:r>
            <a:r>
              <a:rPr lang="it-IT" dirty="0" smtClean="0"/>
              <a:t>:</a:t>
            </a:r>
          </a:p>
          <a:p>
            <a:pPr algn="just">
              <a:buNone/>
            </a:pPr>
            <a:r>
              <a:rPr lang="it-IT" dirty="0" smtClean="0"/>
              <a:t> </a:t>
            </a:r>
            <a:endParaRPr lang="it-IT" dirty="0"/>
          </a:p>
          <a:p>
            <a:pPr algn="just">
              <a:buNone/>
            </a:pPr>
            <a:r>
              <a:rPr lang="it-IT" b="1" dirty="0"/>
              <a:t>T1:</a:t>
            </a:r>
            <a:r>
              <a:rPr lang="it-IT" dirty="0"/>
              <a:t> tempo d'intervento del relè ovvero ritardo che  intercorre tra l'istante in cui si manifesta il guasto e quello in cui il relè è in condizioni di inviare il comando d'intervento all'interruttore; </a:t>
            </a:r>
            <a:endParaRPr lang="it-IT" dirty="0" smtClean="0"/>
          </a:p>
          <a:p>
            <a:pPr algn="just">
              <a:buNone/>
            </a:pPr>
            <a:endParaRPr lang="it-IT" dirty="0"/>
          </a:p>
          <a:p>
            <a:pPr algn="just">
              <a:buNone/>
            </a:pPr>
            <a:r>
              <a:rPr lang="it-IT" b="1" dirty="0">
                <a:solidFill>
                  <a:srgbClr val="FF0000"/>
                </a:solidFill>
              </a:rPr>
              <a:t>T2: </a:t>
            </a:r>
            <a:r>
              <a:rPr lang="it-IT" dirty="0"/>
              <a:t>tempo di ritardo applicato al relè; </a:t>
            </a:r>
            <a:endParaRPr lang="it-IT" dirty="0" smtClean="0"/>
          </a:p>
          <a:p>
            <a:pPr algn="just">
              <a:buNone/>
            </a:pPr>
            <a:endParaRPr lang="it-IT" dirty="0"/>
          </a:p>
          <a:p>
            <a:pPr algn="just">
              <a:buNone/>
            </a:pPr>
            <a:r>
              <a:rPr lang="it-IT" b="1" dirty="0">
                <a:solidFill>
                  <a:srgbClr val="FF0000"/>
                </a:solidFill>
              </a:rPr>
              <a:t>T3: </a:t>
            </a:r>
            <a:r>
              <a:rPr lang="it-IT" dirty="0"/>
              <a:t>tempo proprio d'intervento meccanico dell'interruttore (legato a caratteristiche costruttive e all'inerzia delle  masse</a:t>
            </a:r>
            <a:r>
              <a:rPr lang="it-IT" dirty="0" smtClean="0"/>
              <a:t>);</a:t>
            </a:r>
          </a:p>
          <a:p>
            <a:pPr algn="just">
              <a:buNone/>
            </a:pPr>
            <a:r>
              <a:rPr lang="it-IT" dirty="0" smtClean="0"/>
              <a:t> </a:t>
            </a:r>
            <a:endParaRPr lang="it-IT" dirty="0"/>
          </a:p>
          <a:p>
            <a:pPr algn="just">
              <a:buNone/>
            </a:pPr>
            <a:r>
              <a:rPr lang="it-IT" b="1" dirty="0">
                <a:solidFill>
                  <a:srgbClr val="FFC000"/>
                </a:solidFill>
              </a:rPr>
              <a:t>T4: </a:t>
            </a:r>
            <a:r>
              <a:rPr lang="it-IT" dirty="0"/>
              <a:t>tempo d'arco tra i contatti. </a:t>
            </a:r>
          </a:p>
        </p:txBody>
      </p:sp>
      <p:pic>
        <p:nvPicPr>
          <p:cNvPr id="3" name="Immagine 2"/>
          <p:cNvPicPr>
            <a:picLocks noChangeAspect="1"/>
          </p:cNvPicPr>
          <p:nvPr/>
        </p:nvPicPr>
        <p:blipFill>
          <a:blip r:embed="rId4"/>
          <a:stretch>
            <a:fillRect/>
          </a:stretch>
        </p:blipFill>
        <p:spPr>
          <a:xfrm>
            <a:off x="5492510" y="2708920"/>
            <a:ext cx="3651489" cy="2736304"/>
          </a:xfrm>
          <a:prstGeom prst="rect">
            <a:avLst/>
          </a:prstGeom>
        </p:spPr>
      </p:pic>
    </p:spTree>
    <p:extLst>
      <p:ext uri="{BB962C8B-B14F-4D97-AF65-F5344CB8AC3E}">
        <p14:creationId xmlns:p14="http://schemas.microsoft.com/office/powerpoint/2010/main" val="222880914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sp>
        <p:nvSpPr>
          <p:cNvPr id="2" name="Rettangolo 1"/>
          <p:cNvSpPr/>
          <p:nvPr/>
        </p:nvSpPr>
        <p:spPr>
          <a:xfrm>
            <a:off x="1619672" y="1268760"/>
            <a:ext cx="6264696" cy="3462486"/>
          </a:xfrm>
          <a:prstGeom prst="rect">
            <a:avLst/>
          </a:prstGeom>
        </p:spPr>
        <p:txBody>
          <a:bodyPr wrap="square">
            <a:spAutoFit/>
          </a:bodyPr>
          <a:lstStyle/>
          <a:p>
            <a:pPr algn="ctr">
              <a:lnSpc>
                <a:spcPct val="150000"/>
              </a:lnSpc>
              <a:buNone/>
            </a:pPr>
            <a:r>
              <a:rPr lang="it-IT" dirty="0"/>
              <a:t>Pertanto dall'istante in cui la corrente si manifesta a</a:t>
            </a:r>
          </a:p>
          <a:p>
            <a:pPr algn="ctr">
              <a:lnSpc>
                <a:spcPct val="150000"/>
              </a:lnSpc>
              <a:buNone/>
            </a:pPr>
            <a:r>
              <a:rPr lang="it-IT" dirty="0"/>
              <a:t>quello in cui è estinta intercorre il tempo T=T1+T2+T3+T4.</a:t>
            </a:r>
          </a:p>
          <a:p>
            <a:pPr algn="ctr">
              <a:lnSpc>
                <a:spcPct val="150000"/>
              </a:lnSpc>
              <a:buNone/>
            </a:pPr>
            <a:r>
              <a:rPr lang="it-IT" dirty="0"/>
              <a:t>Tale tempo non può in ogni modo essere inferiore a T1+T3+T4, variando il tempo T2. È proprio quest'ultimo elemento che consente di dosare gli interventi di più interruttori tutti sistemati in serie su una linea interessata da guasto, in modo tale che l'interruttore più a valle intervenga sempre prima dell'interruttore a monte.</a:t>
            </a:r>
          </a:p>
        </p:txBody>
      </p:sp>
    </p:spTree>
    <p:extLst>
      <p:ext uri="{BB962C8B-B14F-4D97-AF65-F5344CB8AC3E}">
        <p14:creationId xmlns:p14="http://schemas.microsoft.com/office/powerpoint/2010/main" val="363281960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sp>
        <p:nvSpPr>
          <p:cNvPr id="2" name="Rettangolo 1"/>
          <p:cNvSpPr/>
          <p:nvPr/>
        </p:nvSpPr>
        <p:spPr>
          <a:xfrm>
            <a:off x="0" y="932527"/>
            <a:ext cx="9144000" cy="646331"/>
          </a:xfrm>
          <a:prstGeom prst="rect">
            <a:avLst/>
          </a:prstGeom>
        </p:spPr>
        <p:txBody>
          <a:bodyPr wrap="square">
            <a:spAutoFit/>
          </a:bodyPr>
          <a:lstStyle/>
          <a:p>
            <a:pPr algn="just">
              <a:buNone/>
            </a:pPr>
            <a:r>
              <a:rPr lang="it-IT" b="1" i="1" dirty="0" smtClean="0">
                <a:solidFill>
                  <a:srgbClr val="FFC000"/>
                </a:solidFill>
              </a:rPr>
              <a:t>IL COORDINAMENTO </a:t>
            </a:r>
            <a:r>
              <a:rPr lang="it-IT" dirty="0" smtClean="0"/>
              <a:t>delle </a:t>
            </a:r>
            <a:r>
              <a:rPr lang="it-IT" dirty="0"/>
              <a:t>protezioni può </a:t>
            </a:r>
            <a:r>
              <a:rPr lang="it-IT" dirty="0" smtClean="0"/>
              <a:t>essere realizzato </a:t>
            </a:r>
            <a:r>
              <a:rPr lang="it-IT" dirty="0"/>
              <a:t>in dipendenza </a:t>
            </a:r>
            <a:r>
              <a:rPr lang="it-IT" dirty="0" smtClean="0"/>
              <a:t>dalle caratteristiche </a:t>
            </a:r>
            <a:endParaRPr lang="it-IT" dirty="0"/>
          </a:p>
          <a:p>
            <a:pPr algn="just">
              <a:buNone/>
            </a:pPr>
            <a:r>
              <a:rPr lang="it-IT" dirty="0"/>
              <a:t>dell'impianto e delle relative correnti di guasto secondo due criteri fondamentali: </a:t>
            </a:r>
          </a:p>
        </p:txBody>
      </p:sp>
      <p:pic>
        <p:nvPicPr>
          <p:cNvPr id="3" name="Immagine 2"/>
          <p:cNvPicPr>
            <a:picLocks noChangeAspect="1"/>
          </p:cNvPicPr>
          <p:nvPr/>
        </p:nvPicPr>
        <p:blipFill>
          <a:blip r:embed="rId4"/>
          <a:stretch>
            <a:fillRect/>
          </a:stretch>
        </p:blipFill>
        <p:spPr>
          <a:xfrm>
            <a:off x="6742724" y="2122620"/>
            <a:ext cx="2381250" cy="2381250"/>
          </a:xfrm>
          <a:prstGeom prst="rect">
            <a:avLst/>
          </a:prstGeom>
        </p:spPr>
      </p:pic>
      <p:graphicFrame>
        <p:nvGraphicFramePr>
          <p:cNvPr id="5" name="Diagramma 4"/>
          <p:cNvGraphicFramePr/>
          <p:nvPr>
            <p:extLst>
              <p:ext uri="{D42A27DB-BD31-4B8C-83A1-F6EECF244321}">
                <p14:modId xmlns:p14="http://schemas.microsoft.com/office/powerpoint/2010/main" val="1512587848"/>
              </p:ext>
            </p:extLst>
          </p:nvPr>
        </p:nvGraphicFramePr>
        <p:xfrm>
          <a:off x="1277567" y="2132856"/>
          <a:ext cx="4989363" cy="19667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4758109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graphicFrame>
        <p:nvGraphicFramePr>
          <p:cNvPr id="3" name="Diagramma 2"/>
          <p:cNvGraphicFramePr/>
          <p:nvPr>
            <p:extLst>
              <p:ext uri="{D42A27DB-BD31-4B8C-83A1-F6EECF244321}">
                <p14:modId xmlns:p14="http://schemas.microsoft.com/office/powerpoint/2010/main" val="2708889334"/>
              </p:ext>
            </p:extLst>
          </p:nvPr>
        </p:nvGraphicFramePr>
        <p:xfrm>
          <a:off x="406890" y="1319857"/>
          <a:ext cx="6480721" cy="39093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magine 3"/>
          <p:cNvPicPr>
            <a:picLocks noChangeAspect="1"/>
          </p:cNvPicPr>
          <p:nvPr/>
        </p:nvPicPr>
        <p:blipFill>
          <a:blip r:embed="rId9"/>
          <a:stretch>
            <a:fillRect/>
          </a:stretch>
        </p:blipFill>
        <p:spPr>
          <a:xfrm>
            <a:off x="6959618" y="2348879"/>
            <a:ext cx="2184381" cy="2184381"/>
          </a:xfrm>
          <a:prstGeom prst="rect">
            <a:avLst/>
          </a:prstGeom>
        </p:spPr>
      </p:pic>
    </p:spTree>
    <p:extLst>
      <p:ext uri="{BB962C8B-B14F-4D97-AF65-F5344CB8AC3E}">
        <p14:creationId xmlns:p14="http://schemas.microsoft.com/office/powerpoint/2010/main" val="37159818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3"/>
          <a:stretch>
            <a:fillRect/>
          </a:stretch>
        </p:blipFill>
        <p:spPr>
          <a:xfrm>
            <a:off x="7280268" y="4829096"/>
            <a:ext cx="1863732" cy="1863732"/>
          </a:xfrm>
          <a:prstGeom prst="rect">
            <a:avLst/>
          </a:prstGeom>
        </p:spPr>
      </p:pic>
      <p:pic>
        <p:nvPicPr>
          <p:cNvPr id="8" name="Immagine 7"/>
          <p:cNvPicPr>
            <a:picLocks noChangeAspect="1"/>
          </p:cNvPicPr>
          <p:nvPr/>
        </p:nvPicPr>
        <p:blipFill>
          <a:blip r:embed="rId4"/>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graphicFrame>
        <p:nvGraphicFramePr>
          <p:cNvPr id="7" name="Diagramma 6"/>
          <p:cNvGraphicFramePr/>
          <p:nvPr>
            <p:extLst>
              <p:ext uri="{D42A27DB-BD31-4B8C-83A1-F6EECF244321}">
                <p14:modId xmlns:p14="http://schemas.microsoft.com/office/powerpoint/2010/main" val="401443693"/>
              </p:ext>
            </p:extLst>
          </p:nvPr>
        </p:nvGraphicFramePr>
        <p:xfrm>
          <a:off x="2060848" y="1412776"/>
          <a:ext cx="5598368" cy="34163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4645908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sp>
        <p:nvSpPr>
          <p:cNvPr id="3" name="Rettangolo 2"/>
          <p:cNvSpPr/>
          <p:nvPr/>
        </p:nvSpPr>
        <p:spPr>
          <a:xfrm>
            <a:off x="0" y="1052736"/>
            <a:ext cx="9144000" cy="646331"/>
          </a:xfrm>
          <a:prstGeom prst="rect">
            <a:avLst/>
          </a:prstGeom>
        </p:spPr>
        <p:txBody>
          <a:bodyPr wrap="square">
            <a:spAutoFit/>
          </a:bodyPr>
          <a:lstStyle/>
          <a:p>
            <a:pPr marL="285750" indent="-285750" algn="just">
              <a:buClrTx/>
              <a:buFont typeface="Wingdings" panose="05000000000000000000" pitchFamily="2" charset="2"/>
              <a:buChar char="q"/>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dirty="0"/>
              <a:t>Le regolazioni delle protezioni sono </a:t>
            </a:r>
            <a:r>
              <a:rPr lang="it-IT" b="1" i="1" dirty="0" smtClean="0"/>
              <a:t>calcolate assegnando </a:t>
            </a:r>
            <a:r>
              <a:rPr lang="it-IT" b="1" i="1" dirty="0"/>
              <a:t>tempi man mano crescenti a </a:t>
            </a:r>
            <a:r>
              <a:rPr lang="it-IT" b="1" i="1" dirty="0" smtClean="0"/>
              <a:t>partire dall’utenza </a:t>
            </a:r>
            <a:r>
              <a:rPr lang="it-IT" b="1" i="1" dirty="0"/>
              <a:t>fino ad arrivare alle sorgenti di energia</a:t>
            </a:r>
          </a:p>
        </p:txBody>
      </p:sp>
      <p:sp>
        <p:nvSpPr>
          <p:cNvPr id="7" name="Rettangolo 6"/>
          <p:cNvSpPr/>
          <p:nvPr/>
        </p:nvSpPr>
        <p:spPr>
          <a:xfrm>
            <a:off x="0" y="1699067"/>
            <a:ext cx="9144000" cy="646331"/>
          </a:xfrm>
          <a:prstGeom prst="rect">
            <a:avLst/>
          </a:prstGeom>
        </p:spPr>
        <p:txBody>
          <a:bodyPr wrap="square">
            <a:spAutoFit/>
          </a:bodyPr>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Per quanto riguarda la graduazione in tempo questa deve tenere conto delle caratteristiche delle apparecchiature presenti nell’impianto, generalmente: </a:t>
            </a:r>
          </a:p>
        </p:txBody>
      </p:sp>
      <mc:AlternateContent xmlns:mc="http://schemas.openxmlformats.org/markup-compatibility/2006" xmlns:a14="http://schemas.microsoft.com/office/drawing/2010/main">
        <mc:Choice Requires="a14">
          <p:graphicFrame>
            <p:nvGraphicFramePr>
              <p:cNvPr id="5" name="Diagramma 4"/>
              <p:cNvGraphicFramePr/>
              <p:nvPr>
                <p:extLst>
                  <p:ext uri="{D42A27DB-BD31-4B8C-83A1-F6EECF244321}">
                    <p14:modId xmlns:p14="http://schemas.microsoft.com/office/powerpoint/2010/main" val="3439476360"/>
                  </p:ext>
                </p:extLst>
              </p:nvPr>
            </p:nvGraphicFramePr>
            <p:xfrm>
              <a:off x="2123728" y="2441093"/>
              <a:ext cx="5328592" cy="28601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5" name="Diagramma 4"/>
              <p:cNvGraphicFramePr/>
              <p:nvPr>
                <p:extLst>
                  <p:ext uri="{D42A27DB-BD31-4B8C-83A1-F6EECF244321}">
                    <p14:modId xmlns:p14="http://schemas.microsoft.com/office/powerpoint/2010/main" val="3439476360"/>
                  </p:ext>
                </p:extLst>
              </p:nvPr>
            </p:nvGraphicFramePr>
            <p:xfrm>
              <a:off x="2123728" y="2441093"/>
              <a:ext cx="5328592" cy="28601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sp>
        <p:nvSpPr>
          <p:cNvPr id="9" name="Rettangolo 8"/>
          <p:cNvSpPr/>
          <p:nvPr/>
        </p:nvSpPr>
        <p:spPr>
          <a:xfrm>
            <a:off x="0" y="5517232"/>
            <a:ext cx="9152181" cy="646331"/>
          </a:xfrm>
          <a:prstGeom prst="rect">
            <a:avLst/>
          </a:prstGeom>
        </p:spPr>
        <p:txBody>
          <a:bodyPr wrap="square">
            <a:spAutoFit/>
          </a:bodyPr>
          <a:lstStyle/>
          <a:p>
            <a:pPr marL="285750" indent="-285750" algn="just">
              <a:buClrTx/>
              <a:buFont typeface="Wingdings" panose="05000000000000000000"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t>SVANTAGGIO:</a:t>
            </a:r>
            <a:r>
              <a:rPr lang="it-IT" dirty="0" smtClean="0"/>
              <a:t> </a:t>
            </a:r>
            <a:r>
              <a:rPr lang="it-IT" dirty="0"/>
              <a:t>tempi troppo lunghi di persistenza del guasto possono creare seri danni all'apparecchiatura.</a:t>
            </a:r>
          </a:p>
        </p:txBody>
      </p:sp>
    </p:spTree>
    <p:extLst>
      <p:ext uri="{BB962C8B-B14F-4D97-AF65-F5344CB8AC3E}">
        <p14:creationId xmlns:p14="http://schemas.microsoft.com/office/powerpoint/2010/main" val="404320334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pic>
        <p:nvPicPr>
          <p:cNvPr id="4" name="Picture 4"/>
          <p:cNvPicPr>
            <a:picLocks noChangeAspect="1" noChangeArrowheads="1"/>
          </p:cNvPicPr>
          <p:nvPr/>
        </p:nvPicPr>
        <p:blipFill>
          <a:blip r:embed="rId4" cstate="print"/>
          <a:srcRect/>
          <a:stretch>
            <a:fillRect/>
          </a:stretch>
        </p:blipFill>
        <p:spPr bwMode="auto">
          <a:xfrm>
            <a:off x="935596" y="1988840"/>
            <a:ext cx="7272807" cy="4255246"/>
          </a:xfrm>
          <a:prstGeom prst="rect">
            <a:avLst/>
          </a:prstGeom>
          <a:noFill/>
          <a:ln w="9525">
            <a:noFill/>
            <a:round/>
            <a:headEnd/>
            <a:tailEnd/>
          </a:ln>
          <a:effectLst/>
        </p:spPr>
      </p:pic>
    </p:spTree>
    <p:extLst>
      <p:ext uri="{BB962C8B-B14F-4D97-AF65-F5344CB8AC3E}">
        <p14:creationId xmlns:p14="http://schemas.microsoft.com/office/powerpoint/2010/main" val="319764804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smtClean="0">
                <a:solidFill>
                  <a:schemeClr val="tx2"/>
                </a:solidFill>
              </a:rPr>
              <a:t>I sistemi di protezione e loro sequenza di intervento</a:t>
            </a:r>
            <a:endParaRPr lang="de-DE" sz="2800" b="1" dirty="0">
              <a:solidFill>
                <a:schemeClr val="tx2"/>
              </a:solidFill>
            </a:endParaRPr>
          </a:p>
        </p:txBody>
      </p:sp>
      <p:graphicFrame>
        <p:nvGraphicFramePr>
          <p:cNvPr id="4" name="Diagramma 3"/>
          <p:cNvGraphicFramePr/>
          <p:nvPr>
            <p:extLst>
              <p:ext uri="{D42A27DB-BD31-4B8C-83A1-F6EECF244321}">
                <p14:modId xmlns:p14="http://schemas.microsoft.com/office/powerpoint/2010/main" val="175452650"/>
              </p:ext>
            </p:extLst>
          </p:nvPr>
        </p:nvGraphicFramePr>
        <p:xfrm>
          <a:off x="251520" y="1556792"/>
          <a:ext cx="8496944" cy="4536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131137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Relè di protezione per sovracorrenti</a:t>
            </a:r>
          </a:p>
        </p:txBody>
      </p:sp>
      <p:sp>
        <p:nvSpPr>
          <p:cNvPr id="2" name="Rettangolo 1"/>
          <p:cNvSpPr/>
          <p:nvPr/>
        </p:nvSpPr>
        <p:spPr>
          <a:xfrm>
            <a:off x="0" y="827065"/>
            <a:ext cx="9144000" cy="2446824"/>
          </a:xfrm>
          <a:prstGeom prst="rect">
            <a:avLst/>
          </a:prstGeom>
        </p:spPr>
        <p:txBody>
          <a:bodyPr wrap="square">
            <a:spAutoFit/>
          </a:bodyPr>
          <a:lstStyle/>
          <a:p>
            <a:pPr algn="just">
              <a:lnSpc>
                <a:spcPct val="17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 La protezione contro le </a:t>
            </a:r>
            <a:r>
              <a:rPr lang="it-IT" b="1" i="1" dirty="0">
                <a:solidFill>
                  <a:srgbClr val="FF0000"/>
                </a:solidFill>
              </a:rPr>
              <a:t>sovracorrenti</a:t>
            </a:r>
            <a:r>
              <a:rPr lang="it-IT" dirty="0"/>
              <a:t> nelle reti di distribuzione elettrica in bassa tensione è una componente importante del problema più generale della sicurezza e dall'affidabilità degli impianti elettrici. In tale ottica è necessario che i conduttori attivi di un circuito elettrico siano protetti da uno o più dispositivi in grado di interrompere automaticamente l'alimentazione quando si produce sovracorrente.</a:t>
            </a:r>
          </a:p>
        </p:txBody>
      </p:sp>
      <p:pic>
        <p:nvPicPr>
          <p:cNvPr id="3" name="Immagine 2"/>
          <p:cNvPicPr>
            <a:picLocks noChangeAspect="1"/>
          </p:cNvPicPr>
          <p:nvPr/>
        </p:nvPicPr>
        <p:blipFill>
          <a:blip r:embed="rId4"/>
          <a:stretch>
            <a:fillRect/>
          </a:stretch>
        </p:blipFill>
        <p:spPr>
          <a:xfrm>
            <a:off x="1840260" y="3321101"/>
            <a:ext cx="5463480" cy="3189320"/>
          </a:xfrm>
          <a:prstGeom prst="rect">
            <a:avLst/>
          </a:prstGeom>
        </p:spPr>
      </p:pic>
    </p:spTree>
    <p:extLst>
      <p:ext uri="{BB962C8B-B14F-4D97-AF65-F5344CB8AC3E}">
        <p14:creationId xmlns:p14="http://schemas.microsoft.com/office/powerpoint/2010/main" val="1882768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Introduzione</a:t>
            </a:r>
            <a:endParaRPr lang="it-IT" sz="2800" b="1" dirty="0">
              <a:solidFill>
                <a:schemeClr val="tx2"/>
              </a:solidFill>
            </a:endParaRPr>
          </a:p>
        </p:txBody>
      </p:sp>
      <p:sp>
        <p:nvSpPr>
          <p:cNvPr id="4" name="Rettangolo 3"/>
          <p:cNvSpPr/>
          <p:nvPr/>
        </p:nvSpPr>
        <p:spPr>
          <a:xfrm>
            <a:off x="-1310" y="817806"/>
            <a:ext cx="9145310" cy="1200329"/>
          </a:xfrm>
          <a:prstGeom prst="rect">
            <a:avLst/>
          </a:prstGeom>
        </p:spPr>
        <p:txBody>
          <a:bodyPr wrap="square">
            <a:spAutoFit/>
          </a:bodyPr>
          <a:lstStyle/>
          <a:p>
            <a:pPr marL="285750" indent="-285750" algn="just">
              <a:buFont typeface="Wingdings" panose="05000000000000000000" pitchFamily="2" charset="2"/>
              <a:buChar char="Ø"/>
            </a:pPr>
            <a:r>
              <a:rPr lang="it-IT" altLang="it-IT" b="1" dirty="0">
                <a:solidFill>
                  <a:srgbClr val="FF0000"/>
                </a:solidFill>
              </a:rPr>
              <a:t>L’INFORMAZIONE</a:t>
            </a:r>
            <a:r>
              <a:rPr lang="it-IT" altLang="it-IT" dirty="0"/>
              <a:t> e la </a:t>
            </a:r>
            <a:r>
              <a:rPr lang="it-IT" altLang="it-IT" b="1" dirty="0">
                <a:solidFill>
                  <a:srgbClr val="FF0000"/>
                </a:solidFill>
              </a:rPr>
              <a:t>FORMAZIONE</a:t>
            </a:r>
            <a:r>
              <a:rPr lang="it-IT" altLang="it-IT" dirty="0"/>
              <a:t> </a:t>
            </a:r>
            <a:r>
              <a:rPr lang="it-IT" altLang="it-IT" b="1" u="sng" dirty="0"/>
              <a:t>hanno infatti lo scopo di far conoscere dettagliatamente i rischi connessi con l’ambiente di lavoro, le misure adottate per prevenirli nonché i comportamenti da assumere e le procedure da seguire nei casi di emergenza, con l’obbiettivo di diminuire (ove possibile eliminare) i rischi.</a:t>
            </a:r>
            <a:endParaRPr lang="en-GB" altLang="it-IT" b="1" u="sng" dirty="0"/>
          </a:p>
        </p:txBody>
      </p:sp>
      <p:sp>
        <p:nvSpPr>
          <p:cNvPr id="9" name="Rettangolo arrotondato 8"/>
          <p:cNvSpPr/>
          <p:nvPr/>
        </p:nvSpPr>
        <p:spPr>
          <a:xfrm>
            <a:off x="1763688" y="2172171"/>
            <a:ext cx="6176955" cy="4425970"/>
          </a:xfrm>
          <a:prstGeom prst="roundRect">
            <a:avLst>
              <a:gd name="adj" fmla="val 25337"/>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buFont typeface="Times New Roman" pitchFamily="16" charset="0"/>
              <a:buNone/>
              <a:defRPr/>
            </a:pPr>
            <a:r>
              <a:rPr lang="it-IT" dirty="0" smtClean="0"/>
              <a:t>UNA NORMA È UN MEZZO CONTRATTUALE TRA COSTRUTTORE E CLIENTE NECESSARIO A:</a:t>
            </a:r>
          </a:p>
          <a:p>
            <a:pPr>
              <a:buFont typeface="Times New Roman" pitchFamily="16" charset="0"/>
              <a:buNone/>
              <a:defRPr/>
            </a:pPr>
            <a:endParaRPr lang="it-IT" dirty="0" smtClean="0"/>
          </a:p>
          <a:p>
            <a:pPr>
              <a:buFont typeface="Times New Roman" pitchFamily="16" charset="0"/>
              <a:buNone/>
              <a:defRPr/>
            </a:pPr>
            <a:endParaRPr lang="it-IT" dirty="0" smtClean="0"/>
          </a:p>
          <a:p>
            <a:pPr marL="355600" indent="-342900">
              <a:lnSpc>
                <a:spcPct val="100000"/>
              </a:lnSpc>
              <a:buClr>
                <a:srgbClr val="C00000"/>
              </a:buClr>
              <a:buFont typeface="Wingdings" pitchFamily="2" charset="2"/>
              <a:buChar char="Ø"/>
              <a:tabLst>
                <a:tab pos="241300" algn="l"/>
              </a:tabLst>
              <a:defRPr/>
            </a:pPr>
            <a:r>
              <a:rPr lang="it-IT" b="1" dirty="0" smtClean="0"/>
              <a:t>PARLARE LO STESSO LINGUAGGIO</a:t>
            </a:r>
          </a:p>
          <a:p>
            <a:pPr marL="355600" indent="-342900">
              <a:lnSpc>
                <a:spcPct val="100000"/>
              </a:lnSpc>
              <a:buClr>
                <a:srgbClr val="C00000"/>
              </a:buClr>
              <a:buFont typeface="Wingdings" pitchFamily="2" charset="2"/>
              <a:buChar char="Ø"/>
              <a:tabLst>
                <a:tab pos="241300" algn="l"/>
              </a:tabLst>
              <a:defRPr/>
            </a:pPr>
            <a:endParaRPr lang="it-IT" b="1" dirty="0" smtClean="0"/>
          </a:p>
          <a:p>
            <a:pPr marL="355600" indent="-342900">
              <a:lnSpc>
                <a:spcPct val="100000"/>
              </a:lnSpc>
              <a:spcBef>
                <a:spcPts val="610"/>
              </a:spcBef>
              <a:buClr>
                <a:srgbClr val="C00000"/>
              </a:buClr>
              <a:buFont typeface="Wingdings" pitchFamily="2" charset="2"/>
              <a:buChar char="Ø"/>
              <a:tabLst>
                <a:tab pos="241300" algn="l"/>
              </a:tabLst>
              <a:defRPr/>
            </a:pPr>
            <a:r>
              <a:rPr lang="it-IT" b="1" dirty="0" smtClean="0"/>
              <a:t>IDENTIFICARE I PRODOTTI</a:t>
            </a:r>
          </a:p>
          <a:p>
            <a:pPr marL="355600" indent="-342900">
              <a:lnSpc>
                <a:spcPct val="100000"/>
              </a:lnSpc>
              <a:spcBef>
                <a:spcPts val="610"/>
              </a:spcBef>
              <a:buClr>
                <a:srgbClr val="C00000"/>
              </a:buClr>
              <a:buFont typeface="Wingdings" pitchFamily="2" charset="2"/>
              <a:buChar char="Ø"/>
              <a:tabLst>
                <a:tab pos="241300" algn="l"/>
              </a:tabLst>
              <a:defRPr/>
            </a:pPr>
            <a:endParaRPr lang="it-IT" b="1" dirty="0" smtClean="0"/>
          </a:p>
          <a:p>
            <a:pPr marL="355600" indent="-342900">
              <a:lnSpc>
                <a:spcPct val="100000"/>
              </a:lnSpc>
              <a:spcBef>
                <a:spcPts val="645"/>
              </a:spcBef>
              <a:buClr>
                <a:srgbClr val="C00000"/>
              </a:buClr>
              <a:buFont typeface="Wingdings" pitchFamily="2" charset="2"/>
              <a:buChar char="Ø"/>
              <a:tabLst>
                <a:tab pos="241300" algn="l"/>
              </a:tabLst>
              <a:defRPr/>
            </a:pPr>
            <a:r>
              <a:rPr lang="it-IT" b="1" dirty="0" smtClean="0"/>
              <a:t>DEFINIRE I LIVELLI DI PRESTAZIONE</a:t>
            </a:r>
          </a:p>
          <a:p>
            <a:pPr marL="355600" indent="-342900">
              <a:lnSpc>
                <a:spcPct val="100000"/>
              </a:lnSpc>
              <a:spcBef>
                <a:spcPts val="645"/>
              </a:spcBef>
              <a:buClr>
                <a:srgbClr val="C00000"/>
              </a:buClr>
              <a:buFont typeface="Wingdings" pitchFamily="2" charset="2"/>
              <a:buChar char="Ø"/>
              <a:tabLst>
                <a:tab pos="241300" algn="l"/>
              </a:tabLst>
              <a:defRPr/>
            </a:pPr>
            <a:endParaRPr lang="it-IT" b="1" dirty="0" smtClean="0"/>
          </a:p>
          <a:p>
            <a:pPr marL="355600" indent="-342900">
              <a:lnSpc>
                <a:spcPct val="100000"/>
              </a:lnSpc>
              <a:spcBef>
                <a:spcPts val="635"/>
              </a:spcBef>
              <a:buClr>
                <a:srgbClr val="C00000"/>
              </a:buClr>
              <a:buFont typeface="Wingdings" pitchFamily="2" charset="2"/>
              <a:buChar char="Ø"/>
              <a:tabLst>
                <a:tab pos="241300" algn="l"/>
              </a:tabLst>
              <a:defRPr/>
            </a:pPr>
            <a:r>
              <a:rPr lang="it-IT" b="1" dirty="0" smtClean="0"/>
              <a:t>ACCETTARE LE MODALITÀ DI PROVA</a:t>
            </a:r>
          </a:p>
          <a:p>
            <a:pPr>
              <a:buFont typeface="Times New Roman" pitchFamily="16" charset="0"/>
              <a:buNone/>
              <a:defRPr/>
            </a:pPr>
            <a:endParaRPr lang="en-GB" dirty="0"/>
          </a:p>
        </p:txBody>
      </p:sp>
    </p:spTree>
    <p:extLst>
      <p:ext uri="{BB962C8B-B14F-4D97-AF65-F5344CB8AC3E}">
        <p14:creationId xmlns:p14="http://schemas.microsoft.com/office/powerpoint/2010/main" val="327027811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0961" y="25460"/>
            <a:ext cx="7200800" cy="523220"/>
          </a:xfrm>
          <a:prstGeom prst="rect">
            <a:avLst/>
          </a:prstGeom>
          <a:noFill/>
        </p:spPr>
        <p:txBody>
          <a:bodyPr wrap="square" rtlCol="0">
            <a:spAutoFit/>
          </a:bodyPr>
          <a:lstStyle/>
          <a:p>
            <a:pPr algn="ctr"/>
            <a:r>
              <a:rPr lang="it-IT" sz="2800" b="1" dirty="0" smtClean="0">
                <a:solidFill>
                  <a:schemeClr val="tx2"/>
                </a:solidFill>
              </a:rPr>
              <a:t>Cos’è una sovracorrente</a:t>
            </a:r>
            <a:endParaRPr lang="it-IT" sz="2800" b="1" dirty="0">
              <a:solidFill>
                <a:schemeClr val="tx2"/>
              </a:solidFill>
            </a:endParaRPr>
          </a:p>
        </p:txBody>
      </p:sp>
      <mc:AlternateContent xmlns:mc="http://schemas.openxmlformats.org/markup-compatibility/2006" xmlns:a14="http://schemas.microsoft.com/office/drawing/2010/main">
        <mc:Choice Requires="a14">
          <p:sp>
            <p:nvSpPr>
              <p:cNvPr id="2" name="Rettangolo 1"/>
              <p:cNvSpPr/>
              <p:nvPr/>
            </p:nvSpPr>
            <p:spPr>
              <a:xfrm>
                <a:off x="0" y="810685"/>
                <a:ext cx="9144000" cy="1477328"/>
              </a:xfrm>
              <a:prstGeom prst="rect">
                <a:avLst/>
              </a:prstGeom>
            </p:spPr>
            <p:txBody>
              <a:bodyPr wrap="square">
                <a:spAutoFit/>
              </a:bodyPr>
              <a:lstStyle/>
              <a:p>
                <a:pPr algn="just"/>
                <a:r>
                  <a:rPr lang="it-IT" b="1" dirty="0" smtClean="0">
                    <a:solidFill>
                      <a:schemeClr val="accent6">
                        <a:lumMod val="75000"/>
                      </a:schemeClr>
                    </a:solidFill>
                  </a:rPr>
                  <a:t>SOVRACORRENTE </a:t>
                </a:r>
                <a:r>
                  <a:rPr lang="it-IT" dirty="0" smtClean="0"/>
                  <a:t>è </a:t>
                </a:r>
                <a:r>
                  <a:rPr lang="it-IT" dirty="0"/>
                  <a:t>una qualsiasi corrente superiore alla </a:t>
                </a:r>
                <a:r>
                  <a:rPr lang="it-IT" b="1" i="1" dirty="0"/>
                  <a:t>portata </a:t>
                </a:r>
                <a14:m>
                  <m:oMath xmlns:m="http://schemas.openxmlformats.org/officeDocument/2006/math">
                    <m:r>
                      <a:rPr lang="it-IT" b="1" i="1" dirty="0">
                        <a:latin typeface="Cambria Math" panose="02040503050406030204" pitchFamily="18" charset="0"/>
                      </a:rPr>
                      <m:t>𝑰𝒛</m:t>
                    </m:r>
                  </m:oMath>
                </a14:m>
                <a:r>
                  <a:rPr lang="it-IT" b="1" i="1" dirty="0"/>
                  <a:t> </a:t>
                </a:r>
                <a:r>
                  <a:rPr lang="it-IT" b="1" dirty="0"/>
                  <a:t>che può circolare nel cavo. </a:t>
                </a:r>
                <a:r>
                  <a:rPr lang="it-IT" dirty="0"/>
                  <a:t>Si tratta di correnti dannose, giacché producono aumenti di temperatura oltre il limite ammissibile. In funzione della loro entità e del tempo di mantenimento le sovracorrenti possono generare aumenti lenti o repentini della temperatura e anche la fusione degli isolanti se non addirittura del conduttore di rame</a:t>
                </a:r>
                <a:r>
                  <a:rPr lang="it-IT" dirty="0" smtClean="0"/>
                  <a:t>.</a:t>
                </a:r>
                <a:endParaRPr lang="it-IT" dirty="0"/>
              </a:p>
            </p:txBody>
          </p:sp>
        </mc:Choice>
        <mc:Fallback xmlns="">
          <p:sp>
            <p:nvSpPr>
              <p:cNvPr id="2" name="Rettangolo 1"/>
              <p:cNvSpPr>
                <a:spLocks noRot="1" noChangeAspect="1" noMove="1" noResize="1" noEditPoints="1" noAdjustHandles="1" noChangeArrowheads="1" noChangeShapeType="1" noTextEdit="1"/>
              </p:cNvSpPr>
              <p:nvPr/>
            </p:nvSpPr>
            <p:spPr>
              <a:xfrm>
                <a:off x="0" y="810685"/>
                <a:ext cx="9144000" cy="1477328"/>
              </a:xfrm>
              <a:prstGeom prst="rect">
                <a:avLst/>
              </a:prstGeom>
              <a:blipFill>
                <a:blip r:embed="rId4"/>
                <a:stretch>
                  <a:fillRect l="-533" t="-2479" r="-533" b="-5785"/>
                </a:stretch>
              </a:blipFill>
            </p:spPr>
            <p:txBody>
              <a:bodyPr/>
              <a:lstStyle/>
              <a:p>
                <a:r>
                  <a:rPr lang="it-IT">
                    <a:noFill/>
                  </a:rPr>
                  <a:t> </a:t>
                </a:r>
              </a:p>
            </p:txBody>
          </p:sp>
        </mc:Fallback>
      </mc:AlternateContent>
      <p:sp>
        <p:nvSpPr>
          <p:cNvPr id="3" name="Rettangolo 2"/>
          <p:cNvSpPr/>
          <p:nvPr/>
        </p:nvSpPr>
        <p:spPr>
          <a:xfrm>
            <a:off x="0" y="2224263"/>
            <a:ext cx="9139839" cy="369332"/>
          </a:xfrm>
          <a:prstGeom prst="rect">
            <a:avLst/>
          </a:prstGeom>
        </p:spPr>
        <p:txBody>
          <a:bodyPr wrap="square">
            <a:spAutoFit/>
          </a:bodyPr>
          <a:lstStyle/>
          <a:p>
            <a:pPr algn="just"/>
            <a:r>
              <a:rPr lang="it-IT" dirty="0"/>
              <a:t>Per meglio studiare il problema si usa suddividere le sovracorrenti in due famiglie: </a:t>
            </a:r>
          </a:p>
        </p:txBody>
      </p:sp>
      <p:graphicFrame>
        <p:nvGraphicFramePr>
          <p:cNvPr id="9" name="Diagramma 8"/>
          <p:cNvGraphicFramePr/>
          <p:nvPr>
            <p:extLst>
              <p:ext uri="{D42A27DB-BD31-4B8C-83A1-F6EECF244321}">
                <p14:modId xmlns:p14="http://schemas.microsoft.com/office/powerpoint/2010/main" val="2922922105"/>
              </p:ext>
            </p:extLst>
          </p:nvPr>
        </p:nvGraphicFramePr>
        <p:xfrm>
          <a:off x="251521" y="4797152"/>
          <a:ext cx="2808312" cy="9361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ma 6"/>
          <p:cNvGraphicFramePr/>
          <p:nvPr>
            <p:extLst>
              <p:ext uri="{D42A27DB-BD31-4B8C-83A1-F6EECF244321}">
                <p14:modId xmlns:p14="http://schemas.microsoft.com/office/powerpoint/2010/main" val="2793592645"/>
              </p:ext>
            </p:extLst>
          </p:nvPr>
        </p:nvGraphicFramePr>
        <p:xfrm>
          <a:off x="251520" y="2778489"/>
          <a:ext cx="2808312" cy="76531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0" name="Immagine 9"/>
          <p:cNvPicPr>
            <a:picLocks noChangeAspect="1"/>
          </p:cNvPicPr>
          <p:nvPr/>
        </p:nvPicPr>
        <p:blipFill>
          <a:blip r:embed="rId15"/>
          <a:stretch>
            <a:fillRect/>
          </a:stretch>
        </p:blipFill>
        <p:spPr>
          <a:xfrm>
            <a:off x="5508104" y="5068416"/>
            <a:ext cx="3118008" cy="1753879"/>
          </a:xfrm>
          <a:prstGeom prst="rect">
            <a:avLst/>
          </a:prstGeom>
        </p:spPr>
      </p:pic>
      <p:pic>
        <p:nvPicPr>
          <p:cNvPr id="11" name="Immagine 10"/>
          <p:cNvPicPr>
            <a:picLocks noChangeAspect="1"/>
          </p:cNvPicPr>
          <p:nvPr/>
        </p:nvPicPr>
        <p:blipFill>
          <a:blip r:embed="rId16"/>
          <a:stretch>
            <a:fillRect/>
          </a:stretch>
        </p:blipFill>
        <p:spPr>
          <a:xfrm>
            <a:off x="5508104" y="2779525"/>
            <a:ext cx="3094295" cy="2041937"/>
          </a:xfrm>
          <a:prstGeom prst="rect">
            <a:avLst/>
          </a:prstGeom>
        </p:spPr>
      </p:pic>
    </p:spTree>
    <p:extLst>
      <p:ext uri="{BB962C8B-B14F-4D97-AF65-F5344CB8AC3E}">
        <p14:creationId xmlns:p14="http://schemas.microsoft.com/office/powerpoint/2010/main" val="159774398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6621"/>
            <a:ext cx="7200800" cy="954107"/>
          </a:xfrm>
          <a:prstGeom prst="rect">
            <a:avLst/>
          </a:prstGeom>
          <a:noFill/>
        </p:spPr>
        <p:txBody>
          <a:bodyPr wrap="square" rtlCol="0">
            <a:spAutoFit/>
          </a:bodyPr>
          <a:lstStyle/>
          <a:p>
            <a:pPr algn="ctr"/>
            <a:r>
              <a:rPr lang="it-IT" sz="2800" b="1" dirty="0" smtClean="0">
                <a:solidFill>
                  <a:schemeClr val="tx2"/>
                </a:solidFill>
              </a:rPr>
              <a:t>La protezione contro i sovraccarichi ed i corto circuiti</a:t>
            </a:r>
            <a:endParaRPr lang="it-IT" sz="2800" b="1" dirty="0">
              <a:solidFill>
                <a:schemeClr val="tx2"/>
              </a:solidFill>
            </a:endParaRPr>
          </a:p>
        </p:txBody>
      </p:sp>
      <p:sp>
        <p:nvSpPr>
          <p:cNvPr id="2" name="Rettangolo 1"/>
          <p:cNvSpPr/>
          <p:nvPr/>
        </p:nvSpPr>
        <p:spPr>
          <a:xfrm>
            <a:off x="-1" y="926718"/>
            <a:ext cx="8966543" cy="2862322"/>
          </a:xfrm>
          <a:prstGeom prst="rect">
            <a:avLst/>
          </a:prstGeom>
        </p:spPr>
        <p:txBody>
          <a:bodyPr wrap="square">
            <a:spAutoFit/>
          </a:bodyPr>
          <a:lstStyle/>
          <a:p>
            <a:pPr algn="just"/>
            <a:r>
              <a:rPr lang="it-IT" dirty="0"/>
              <a:t>La protezione contro i sovraccarichi e i corto circuiti può essere assicurata sia in modo separato, con dispositivi distinti, sia in modo unico con dispositivi che assicurano entrambe le protezioni. Per assicurare la protezione il dispositivo deve: </a:t>
            </a:r>
            <a:endParaRPr lang="it-IT" dirty="0" smtClean="0"/>
          </a:p>
          <a:p>
            <a:pPr algn="just">
              <a:buFont typeface="Wingdings" panose="05000000000000000000" pitchFamily="2" charset="2"/>
              <a:buChar char="Ø"/>
            </a:pPr>
            <a:r>
              <a:rPr lang="it-IT" b="1" i="1" dirty="0" smtClean="0"/>
              <a:t> </a:t>
            </a:r>
            <a:r>
              <a:rPr lang="it-IT" b="1" i="1" dirty="0"/>
              <a:t>interrompere sia la corrente di sovraccarico sia quella di corto circuito, in qualunque punto della linea, prima che esse provochino nel conduttore un riscaldamento tale da danneggiare l'isolamento; </a:t>
            </a:r>
            <a:endParaRPr lang="it-IT" b="1" i="1" dirty="0" smtClean="0"/>
          </a:p>
          <a:p>
            <a:pPr algn="just">
              <a:buFont typeface="Wingdings" panose="05000000000000000000" pitchFamily="2" charset="2"/>
              <a:buChar char="Ø"/>
            </a:pPr>
            <a:endParaRPr lang="it-IT" b="1" i="1" dirty="0"/>
          </a:p>
          <a:p>
            <a:pPr algn="just">
              <a:buFont typeface="Wingdings" panose="05000000000000000000" pitchFamily="2" charset="2"/>
              <a:buChar char="Ø"/>
            </a:pPr>
            <a:r>
              <a:rPr lang="it-IT" b="1" i="1" u="sng" dirty="0" smtClean="0">
                <a:solidFill>
                  <a:schemeClr val="accent2"/>
                </a:solidFill>
              </a:rPr>
              <a:t> Essere installato in generale all'origine di ogni circuito e di tutte le derivazioni aventi portate differenti (diverse sezioni dei conduttori, diverse condizioni di posa e ambientali, nonché un diverso tipo di isolamento del conduttore). </a:t>
            </a:r>
            <a:endParaRPr lang="it-IT" b="1" i="1" u="sng" dirty="0">
              <a:solidFill>
                <a:schemeClr val="accent2"/>
              </a:solidFill>
            </a:endParaRPr>
          </a:p>
        </p:txBody>
      </p:sp>
      <p:pic>
        <p:nvPicPr>
          <p:cNvPr id="3" name="Immagine 2"/>
          <p:cNvPicPr>
            <a:picLocks noChangeAspect="1"/>
          </p:cNvPicPr>
          <p:nvPr/>
        </p:nvPicPr>
        <p:blipFill>
          <a:blip r:embed="rId4"/>
          <a:stretch>
            <a:fillRect/>
          </a:stretch>
        </p:blipFill>
        <p:spPr>
          <a:xfrm>
            <a:off x="2373520" y="3843050"/>
            <a:ext cx="4219499" cy="2958594"/>
          </a:xfrm>
          <a:prstGeom prst="rect">
            <a:avLst/>
          </a:prstGeom>
        </p:spPr>
      </p:pic>
    </p:spTree>
    <p:extLst>
      <p:ext uri="{BB962C8B-B14F-4D97-AF65-F5344CB8AC3E}">
        <p14:creationId xmlns:p14="http://schemas.microsoft.com/office/powerpoint/2010/main" val="104843575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Sovraccarico vs. corto circuito</a:t>
            </a:r>
            <a:endParaRPr lang="it-IT" sz="2800" b="1" dirty="0">
              <a:solidFill>
                <a:schemeClr val="tx2"/>
              </a:solidFill>
            </a:endParaRPr>
          </a:p>
        </p:txBody>
      </p:sp>
      <p:sp>
        <p:nvSpPr>
          <p:cNvPr id="2" name="Rettangolo 1"/>
          <p:cNvSpPr/>
          <p:nvPr/>
        </p:nvSpPr>
        <p:spPr>
          <a:xfrm>
            <a:off x="0" y="810685"/>
            <a:ext cx="9144000" cy="646331"/>
          </a:xfrm>
          <a:prstGeom prst="rect">
            <a:avLst/>
          </a:prstGeom>
        </p:spPr>
        <p:txBody>
          <a:bodyPr wrap="square">
            <a:spAutoFit/>
          </a:bodyPr>
          <a:lstStyle/>
          <a:p>
            <a:pPr algn="just"/>
            <a:r>
              <a:rPr lang="it-IT" b="1" i="1" dirty="0"/>
              <a:t>La frontiera tra sovraccarico e cortocircuito </a:t>
            </a:r>
            <a:r>
              <a:rPr lang="it-IT" dirty="0"/>
              <a:t>è quanto mai labile e soggettiva, </a:t>
            </a:r>
            <a:r>
              <a:rPr lang="it-IT" b="1" dirty="0">
                <a:solidFill>
                  <a:srgbClr val="FF0000"/>
                </a:solidFill>
              </a:rPr>
              <a:t>mancando un oggettivo criterio per fissarla. </a:t>
            </a:r>
          </a:p>
        </p:txBody>
      </p:sp>
      <p:pic>
        <p:nvPicPr>
          <p:cNvPr id="5" name="Segnaposto contenuto 3"/>
          <p:cNvPicPr>
            <a:picLocks noGrp="1" noChangeAspect="1"/>
          </p:cNvPicPr>
          <p:nvPr>
            <p:ph idx="1"/>
          </p:nvPr>
        </p:nvPicPr>
        <p:blipFill>
          <a:blip r:embed="rId4"/>
          <a:stretch>
            <a:fillRect/>
          </a:stretch>
        </p:blipFill>
        <p:spPr>
          <a:xfrm>
            <a:off x="0" y="2996952"/>
            <a:ext cx="9143999" cy="3861048"/>
          </a:xfrm>
          <a:prstGeom prst="rect">
            <a:avLst/>
          </a:prstGeom>
        </p:spPr>
      </p:pic>
      <p:sp>
        <p:nvSpPr>
          <p:cNvPr id="3" name="Rettangolo 2"/>
          <p:cNvSpPr/>
          <p:nvPr/>
        </p:nvSpPr>
        <p:spPr>
          <a:xfrm>
            <a:off x="0" y="1553676"/>
            <a:ext cx="9144000" cy="1200329"/>
          </a:xfrm>
          <a:prstGeom prst="rect">
            <a:avLst/>
          </a:prstGeom>
        </p:spPr>
        <p:txBody>
          <a:bodyPr wrap="square">
            <a:spAutoFit/>
          </a:bodyPr>
          <a:lstStyle/>
          <a:p>
            <a:pPr marL="285750" indent="-285750" algn="just">
              <a:buFont typeface="Wingdings" panose="05000000000000000000" pitchFamily="2" charset="2"/>
              <a:buChar char="q"/>
            </a:pPr>
            <a:r>
              <a:rPr lang="it-IT" dirty="0"/>
              <a:t>Anche le </a:t>
            </a:r>
            <a:r>
              <a:rPr lang="it-IT" b="1" i="1" dirty="0">
                <a:solidFill>
                  <a:schemeClr val="tx2">
                    <a:lumMod val="75000"/>
                  </a:schemeClr>
                </a:solidFill>
              </a:rPr>
              <a:t>Norme CEI non </a:t>
            </a:r>
            <a:r>
              <a:rPr lang="it-IT" dirty="0"/>
              <a:t>si sbilanciano eccessivamente a riguardo; pur tuttavia studiano separatamente queste correnti e ne prevedono il controllo e l'interruzione secondo procedure diverse e quasi indipendenti. </a:t>
            </a:r>
          </a:p>
          <a:p>
            <a:pPr marL="285750" indent="-285750" algn="just">
              <a:buFont typeface="Wingdings" panose="05000000000000000000" pitchFamily="2" charset="2"/>
              <a:buChar char="§"/>
            </a:pPr>
            <a:r>
              <a:rPr lang="it-IT" dirty="0"/>
              <a:t>Nella tabella seguente sono evidenziate le differenze principali. </a:t>
            </a:r>
          </a:p>
        </p:txBody>
      </p:sp>
    </p:spTree>
    <p:extLst>
      <p:ext uri="{BB962C8B-B14F-4D97-AF65-F5344CB8AC3E}">
        <p14:creationId xmlns:p14="http://schemas.microsoft.com/office/powerpoint/2010/main" val="3803990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Differenze tra sovraccarico e corto circuito</a:t>
            </a:r>
            <a:endParaRPr lang="it-IT" sz="2800" b="1" dirty="0">
              <a:solidFill>
                <a:schemeClr val="tx2"/>
              </a:solidFill>
            </a:endParaRPr>
          </a:p>
        </p:txBody>
      </p:sp>
      <p:sp>
        <p:nvSpPr>
          <p:cNvPr id="2" name="Rettangolo 1"/>
          <p:cNvSpPr/>
          <p:nvPr/>
        </p:nvSpPr>
        <p:spPr>
          <a:xfrm>
            <a:off x="-9872" y="860027"/>
            <a:ext cx="9153872" cy="369332"/>
          </a:xfrm>
          <a:prstGeom prst="rect">
            <a:avLst/>
          </a:prstGeom>
        </p:spPr>
        <p:txBody>
          <a:bodyPr wrap="square">
            <a:spAutoFit/>
          </a:bodyPr>
          <a:lstStyle/>
          <a:p>
            <a:pPr algn="just"/>
            <a:r>
              <a:rPr lang="it-IT" b="1" i="1" dirty="0"/>
              <a:t>Una prima differenza riguarda lo stato dell'impianto. </a:t>
            </a:r>
          </a:p>
        </p:txBody>
      </p:sp>
      <p:sp>
        <p:nvSpPr>
          <p:cNvPr id="3" name="Rettangolo arrotondato 2"/>
          <p:cNvSpPr/>
          <p:nvPr/>
        </p:nvSpPr>
        <p:spPr>
          <a:xfrm>
            <a:off x="251521" y="1397600"/>
            <a:ext cx="8568951" cy="2247424"/>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b="1" dirty="0" smtClean="0">
                <a:solidFill>
                  <a:srgbClr val="FF0000"/>
                </a:solidFill>
              </a:rPr>
              <a:t>I SOVRACCARICHI</a:t>
            </a:r>
            <a:r>
              <a:rPr lang="it-IT" dirty="0" smtClean="0"/>
              <a:t> </a:t>
            </a:r>
            <a:r>
              <a:rPr lang="it-IT" dirty="0"/>
              <a:t>si manifestano mentre l'impianto è elettricamente sano, cioè privo di guasti e sottoposto a normali modalità di lavoro. In questo caso responsabile del l'evento è ovviamente un operatore, che sta sfruttando oltre misura (per la quantità o per la sollecitazione unitaria) gli apparecchi utilizzatori a sua disposizione (motori, pompe, corpi illuminanti, ecc.) e, di conseguenza, sollecita eccessivamente le condutture coinvolte che assorbono correnti elevate, superiori alla portata e dunque sovraccaricano i cavi. </a:t>
            </a:r>
          </a:p>
        </p:txBody>
      </p:sp>
      <p:sp>
        <p:nvSpPr>
          <p:cNvPr id="4" name="Rettangolo arrotondato 3"/>
          <p:cNvSpPr/>
          <p:nvPr/>
        </p:nvSpPr>
        <p:spPr>
          <a:xfrm>
            <a:off x="251520" y="4333225"/>
            <a:ext cx="8568952" cy="1328023"/>
          </a:xfrm>
          <a:prstGeom prst="round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it-IT" b="1" i="1" dirty="0">
                <a:solidFill>
                  <a:srgbClr val="FF0000"/>
                </a:solidFill>
              </a:rPr>
              <a:t>Il corto circuito </a:t>
            </a:r>
            <a:r>
              <a:rPr lang="it-IT" dirty="0"/>
              <a:t>avviene invece in un impianto o in un componente in seguito ad un guasto. Per guasto s’intende un cedimento casuale e involontario dell'isolamento di uno o più cavi in tensione verso massa o fra loro. Tale situazione causa un assorbimento di corrente elevatissima tra i due punti in avaria.</a:t>
            </a:r>
          </a:p>
        </p:txBody>
      </p:sp>
    </p:spTree>
    <p:extLst>
      <p:ext uri="{BB962C8B-B14F-4D97-AF65-F5344CB8AC3E}">
        <p14:creationId xmlns:p14="http://schemas.microsoft.com/office/powerpoint/2010/main" val="197262042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Differenze tra sovraccarico e corto circuito</a:t>
            </a:r>
            <a:endParaRPr lang="it-IT" sz="2800" b="1" dirty="0">
              <a:solidFill>
                <a:schemeClr val="tx2"/>
              </a:solidFill>
            </a:endParaRPr>
          </a:p>
        </p:txBody>
      </p:sp>
      <p:sp>
        <p:nvSpPr>
          <p:cNvPr id="2" name="Rettangolo 1"/>
          <p:cNvSpPr/>
          <p:nvPr/>
        </p:nvSpPr>
        <p:spPr>
          <a:xfrm>
            <a:off x="323527" y="2708920"/>
            <a:ext cx="8640959" cy="1477328"/>
          </a:xfrm>
          <a:prstGeom prst="rect">
            <a:avLst/>
          </a:prstGeom>
          <a:scene3d>
            <a:camera prst="orthographicFront"/>
            <a:lightRig rig="threePt" dir="t"/>
          </a:scene3d>
          <a:sp3d>
            <a:bevelT w="139700" h="139700" prst="divot"/>
          </a:sp3d>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it-IT" b="1" i="1" dirty="0" smtClean="0"/>
              <a:t>Una </a:t>
            </a:r>
            <a:r>
              <a:rPr lang="it-IT" b="1" i="1" dirty="0"/>
              <a:t>terza differenza </a:t>
            </a:r>
            <a:r>
              <a:rPr lang="it-IT" dirty="0"/>
              <a:t>riguarda la termodinamica del fenomeno. Il sovraccarico, per le limitate correnti in gioco, può essere tollerato per qualche tempo e poi interrotto, con assoluta facilità, dai dispositivi interni di apertura degli interruttori automatici. Il cortocircuito, al contrario, deve essere interrotto istantaneamente e inoltre l'apertura della corrente sollecita pesantemente i dispositivi spegni arco interni agli interruttori. </a:t>
            </a:r>
          </a:p>
        </p:txBody>
      </p:sp>
      <p:sp>
        <p:nvSpPr>
          <p:cNvPr id="3" name="Rettangolo arrotondato 2"/>
          <p:cNvSpPr/>
          <p:nvPr/>
        </p:nvSpPr>
        <p:spPr>
          <a:xfrm>
            <a:off x="323528" y="908720"/>
            <a:ext cx="8640959" cy="1634490"/>
          </a:xfrm>
          <a:prstGeom prst="roundRect">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it-IT" b="1" dirty="0"/>
              <a:t>Una seconda differenza </a:t>
            </a:r>
            <a:r>
              <a:rPr lang="it-IT" dirty="0"/>
              <a:t>è puramente quantitativa e convenzionale e riguarda corrente e tempo. Consiste nel limitare a una corrente pari ad esempio a 10 volte la </a:t>
            </a:r>
            <a:r>
              <a:rPr lang="it-IT" dirty="0" err="1"/>
              <a:t>Iz</a:t>
            </a:r>
            <a:r>
              <a:rPr lang="it-IT" dirty="0"/>
              <a:t>, il confine di demarcazione tra correnti di sovraccarico o di corto circuito e nel fissare in pochi secondi (fino a cinque) il tempo di mantenimento, che caratterizza i cortocircuiti, mentre tempi di durata superiore si considerano dovuti a sovraccarichi. </a:t>
            </a:r>
          </a:p>
        </p:txBody>
      </p:sp>
      <p:sp>
        <p:nvSpPr>
          <p:cNvPr id="7" name="Rettangolo arrotondato 6"/>
          <p:cNvSpPr/>
          <p:nvPr/>
        </p:nvSpPr>
        <p:spPr>
          <a:xfrm>
            <a:off x="755576" y="4365104"/>
            <a:ext cx="7704856" cy="2247424"/>
          </a:xfrm>
          <a:prstGeom prst="round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it-IT" b="1" i="1" dirty="0" smtClean="0">
                <a:solidFill>
                  <a:schemeClr val="bg1"/>
                </a:solidFill>
              </a:rPr>
              <a:t>UNA QUARTA DIFFERENZA </a:t>
            </a:r>
            <a:r>
              <a:rPr lang="it-IT" dirty="0" smtClean="0"/>
              <a:t>s’intravede </a:t>
            </a:r>
            <a:r>
              <a:rPr lang="it-IT" dirty="0"/>
              <a:t>nel diverso modo di rilevazione e sgancio. Il sovraccarico è controllato da relè a bimetallo precisi, ma lenti e tolleranti, mentre il corto è individuato e sganciato da relè elettromagnetici, sensibilissimi e alquanto rapidi. Del problema della protezione contro le sovracorrenti si fa carico per antonomasia l'interruttore magnetotermico, che deve essere costruito rispettando le specifiche di costruzione, di taratura e di prova fissate dalle norme nazionali e internazionali. </a:t>
            </a:r>
          </a:p>
        </p:txBody>
      </p:sp>
    </p:spTree>
    <p:extLst>
      <p:ext uri="{BB962C8B-B14F-4D97-AF65-F5344CB8AC3E}">
        <p14:creationId xmlns:p14="http://schemas.microsoft.com/office/powerpoint/2010/main" val="99705670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67694"/>
            <a:ext cx="7200800" cy="523220"/>
          </a:xfrm>
          <a:prstGeom prst="rect">
            <a:avLst/>
          </a:prstGeom>
          <a:noFill/>
        </p:spPr>
        <p:txBody>
          <a:bodyPr wrap="square" rtlCol="0">
            <a:spAutoFit/>
          </a:bodyPr>
          <a:lstStyle/>
          <a:p>
            <a:pPr algn="ctr"/>
            <a:r>
              <a:rPr lang="it-IT" sz="2800" b="1" dirty="0" smtClean="0">
                <a:solidFill>
                  <a:schemeClr val="tx2"/>
                </a:solidFill>
              </a:rPr>
              <a:t>Protezione delle condutture dal sovraccarico</a:t>
            </a:r>
            <a:endParaRPr lang="it-IT" sz="2800" b="1" dirty="0">
              <a:solidFill>
                <a:schemeClr val="tx2"/>
              </a:solidFill>
            </a:endParaRPr>
          </a:p>
        </p:txBody>
      </p:sp>
      <p:sp>
        <p:nvSpPr>
          <p:cNvPr id="2" name="Rettangolo 1"/>
          <p:cNvSpPr/>
          <p:nvPr/>
        </p:nvSpPr>
        <p:spPr>
          <a:xfrm>
            <a:off x="827584" y="1124744"/>
            <a:ext cx="7704856"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it-IT" dirty="0"/>
              <a:t>Quindi: </a:t>
            </a:r>
          </a:p>
          <a:p>
            <a:pPr algn="just"/>
            <a:r>
              <a:rPr lang="it-IT" b="1" dirty="0" smtClean="0">
                <a:solidFill>
                  <a:srgbClr val="FFC000"/>
                </a:solidFill>
              </a:rPr>
              <a:t>SOVRACORRENTI DOVUTE A SOVRACCARICHI </a:t>
            </a:r>
            <a:r>
              <a:rPr lang="it-IT" dirty="0" smtClean="0"/>
              <a:t>caso </a:t>
            </a:r>
            <a:r>
              <a:rPr lang="it-IT" dirty="0"/>
              <a:t>tipico di un circuito elettricamente sano, interessato da una corrente fino ad un massimo di 6 - 8 volte la corrente nominale e che può essere sopportata per un tempo determinato producendo sollecitazioni termiche. Un sovraccarico non controllato può degenerare rapidamente in un corto circuito e quindi sarà necessario adottare delle protezioni che intervengano in tempi tanto più brevi quanto maggiore è l’entità del sovraccarico; </a:t>
            </a:r>
          </a:p>
          <a:p>
            <a:pPr algn="just"/>
            <a:r>
              <a:rPr lang="it-IT" b="1" dirty="0" smtClean="0">
                <a:solidFill>
                  <a:srgbClr val="00B050"/>
                </a:solidFill>
              </a:rPr>
              <a:t>SOVRACORRENTI DOVUTE A GUASTI O CORTO CIRCUITI   </a:t>
            </a:r>
            <a:r>
              <a:rPr lang="it-IT" dirty="0" smtClean="0"/>
              <a:t>si </a:t>
            </a:r>
            <a:r>
              <a:rPr lang="it-IT" dirty="0"/>
              <a:t>verificano in un circuito elettricamente guasto a causa di un contatto di impedenza nulla tra due parti in tensione con esclusione della parte di impianto a valle del guasto. La corrente diventa molto intensa in poco tempo sottoponendo il circuito a sollecitazioni termiche, a sforzi elettrodinamici e provocando archi elettrici che possono essere causa d’innesco d’incendio o di esplosioni . Poiché il funzionamento in corto circuito provoca danni in tempi brevissimi, il guasto deve essere eliminato quasi istantaneamente.</a:t>
            </a:r>
          </a:p>
        </p:txBody>
      </p:sp>
    </p:spTree>
    <p:extLst>
      <p:ext uri="{BB962C8B-B14F-4D97-AF65-F5344CB8AC3E}">
        <p14:creationId xmlns:p14="http://schemas.microsoft.com/office/powerpoint/2010/main" val="2580705785"/>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5460"/>
            <a:ext cx="7200800" cy="523220"/>
          </a:xfrm>
          <a:prstGeom prst="rect">
            <a:avLst/>
          </a:prstGeom>
          <a:noFill/>
        </p:spPr>
        <p:txBody>
          <a:bodyPr wrap="square" rtlCol="0">
            <a:spAutoFit/>
          </a:bodyPr>
          <a:lstStyle/>
          <a:p>
            <a:pPr algn="ctr"/>
            <a:r>
              <a:rPr lang="it-IT" sz="2800" b="1" dirty="0" smtClean="0">
                <a:solidFill>
                  <a:schemeClr val="tx2"/>
                </a:solidFill>
              </a:rPr>
              <a:t>Esempi</a:t>
            </a:r>
            <a:endParaRPr lang="it-IT" sz="2800" b="1" dirty="0">
              <a:solidFill>
                <a:schemeClr val="tx2"/>
              </a:solidFill>
            </a:endParaRPr>
          </a:p>
        </p:txBody>
      </p:sp>
      <mc:AlternateContent xmlns:mc="http://schemas.openxmlformats.org/markup-compatibility/2006" xmlns:a14="http://schemas.microsoft.com/office/drawing/2010/main">
        <mc:Choice Requires="a14">
          <p:sp>
            <p:nvSpPr>
              <p:cNvPr id="2" name="Rettangolo 1"/>
              <p:cNvSpPr/>
              <p:nvPr/>
            </p:nvSpPr>
            <p:spPr>
              <a:xfrm>
                <a:off x="716023" y="1268760"/>
                <a:ext cx="7704856" cy="36933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b="1" i="1" dirty="0" smtClean="0"/>
                  <a:t>Sovraccarico</a:t>
                </a:r>
                <a:r>
                  <a:rPr lang="it-IT" dirty="0"/>
                  <a:t> </a:t>
                </a:r>
              </a:p>
              <a:p>
                <a:pPr algn="just"/>
                <a:endParaRPr lang="it-IT" dirty="0" smtClean="0"/>
              </a:p>
              <a:p>
                <a:pPr algn="just"/>
                <a:endParaRPr lang="it-IT" dirty="0"/>
              </a:p>
              <a:p>
                <a:pPr algn="just"/>
                <a:endParaRPr lang="it-IT" dirty="0" smtClean="0"/>
              </a:p>
              <a:p>
                <a:pPr algn="just"/>
                <a:endParaRPr lang="it-IT" dirty="0"/>
              </a:p>
              <a:p>
                <a:pPr algn="just"/>
                <a:endParaRPr lang="it-IT" dirty="0"/>
              </a:p>
              <a:p>
                <a:pPr algn="just"/>
                <a:endParaRPr lang="it-IT" dirty="0"/>
              </a:p>
              <a:p>
                <a:pPr lvl="1"/>
                <a:endParaRPr lang="it-IT" dirty="0"/>
              </a:p>
              <a:p>
                <a:pPr lvl="1"/>
                <a:endParaRPr lang="it-IT" dirty="0"/>
              </a:p>
              <a:p>
                <a:pPr marL="285750" indent="-285750" algn="just">
                  <a:buFont typeface="Arial" panose="020B0604020202020204" pitchFamily="34" charset="0"/>
                  <a:buChar char="•"/>
                </a:pPr>
                <a:r>
                  <a:rPr lang="it-IT" b="1" dirty="0"/>
                  <a:t>nel funzionamento </a:t>
                </a:r>
                <a:r>
                  <a:rPr lang="it-IT" b="1" i="1" dirty="0"/>
                  <a:t>normale</a:t>
                </a:r>
                <a:r>
                  <a:rPr lang="it-IT" b="1" dirty="0"/>
                  <a:t> </a:t>
                </a:r>
                <a:r>
                  <a:rPr lang="it-IT" dirty="0"/>
                  <a:t>la temperatura dell’isolante dei cavi non supera il valore massimo ammissibile (70 °C per PVC – 90 °C per EPR): </a:t>
                </a:r>
              </a:p>
              <a:p>
                <a:pPr algn="just"/>
                <a:r>
                  <a:rPr lang="it-IT" dirty="0"/>
                  <a:t>   </a:t>
                </a:r>
                <a:endParaRPr lang="it-IT" dirty="0" smtClean="0"/>
              </a:p>
              <a:p>
                <a:pPr lvl="1" algn="ctr"/>
                <a:r>
                  <a:rPr lang="it-IT" i="1" dirty="0" smtClean="0">
                    <a:solidFill>
                      <a:srgbClr val="FF0000"/>
                    </a:solidFill>
                  </a:rPr>
                  <a:t>      </a:t>
                </a:r>
                <a14:m>
                  <m:oMath xmlns:m="http://schemas.openxmlformats.org/officeDocument/2006/math">
                    <m:r>
                      <a:rPr lang="it-IT" b="1" i="1" dirty="0" smtClean="0">
                        <a:solidFill>
                          <a:srgbClr val="FF0000"/>
                        </a:solidFill>
                        <a:latin typeface="Cambria Math" panose="02040503050406030204" pitchFamily="18" charset="0"/>
                      </a:rPr>
                      <m:t>𝒄𝒐𝒓𝒓𝒆𝒏𝒕𝒆</m:t>
                    </m:r>
                    <m:r>
                      <a:rPr lang="it-IT" b="1" i="1" dirty="0" smtClean="0">
                        <a:solidFill>
                          <a:srgbClr val="FF0000"/>
                        </a:solidFill>
                        <a:latin typeface="Cambria Math" panose="02040503050406030204" pitchFamily="18" charset="0"/>
                      </a:rPr>
                      <m:t> </m:t>
                    </m:r>
                    <m:r>
                      <a:rPr lang="it-IT" b="1" i="1" dirty="0" smtClean="0">
                        <a:solidFill>
                          <a:srgbClr val="FF0000"/>
                        </a:solidFill>
                        <a:latin typeface="Cambria Math" panose="02040503050406030204" pitchFamily="18" charset="0"/>
                      </a:rPr>
                      <m:t>𝒅𝒊</m:t>
                    </m:r>
                    <m:r>
                      <a:rPr lang="it-IT" b="1" i="1" dirty="0" smtClean="0">
                        <a:solidFill>
                          <a:srgbClr val="FF0000"/>
                        </a:solidFill>
                        <a:latin typeface="Cambria Math" panose="02040503050406030204" pitchFamily="18" charset="0"/>
                      </a:rPr>
                      <m:t> </m:t>
                    </m:r>
                    <m:r>
                      <a:rPr lang="it-IT" b="1" i="1" dirty="0" smtClean="0">
                        <a:solidFill>
                          <a:srgbClr val="FF0000"/>
                        </a:solidFill>
                        <a:latin typeface="Cambria Math" panose="02040503050406030204" pitchFamily="18" charset="0"/>
                      </a:rPr>
                      <m:t>𝒊𝒎𝒑𝒊𝒆𝒈𝒐</m:t>
                    </m:r>
                    <m:r>
                      <a:rPr lang="it-IT" b="1" i="1" dirty="0" smtClean="0">
                        <a:solidFill>
                          <a:srgbClr val="FF0000"/>
                        </a:solidFill>
                        <a:latin typeface="Cambria Math" panose="02040503050406030204" pitchFamily="18" charset="0"/>
                      </a:rPr>
                      <m:t> </m:t>
                    </m:r>
                    <m:sSub>
                      <m:sSubPr>
                        <m:ctrlPr>
                          <a:rPr lang="it-IT" b="1" i="1" dirty="0" smtClean="0">
                            <a:solidFill>
                              <a:srgbClr val="FF0000"/>
                            </a:solidFill>
                            <a:latin typeface="Cambria Math"/>
                          </a:rPr>
                        </m:ctrlPr>
                      </m:sSubPr>
                      <m:e>
                        <m:r>
                          <a:rPr lang="it-IT" b="1" i="1" dirty="0" smtClean="0">
                            <a:solidFill>
                              <a:srgbClr val="FF0000"/>
                            </a:solidFill>
                            <a:latin typeface="Cambria Math" panose="02040503050406030204" pitchFamily="18" charset="0"/>
                          </a:rPr>
                          <m:t>𝑰</m:t>
                        </m:r>
                      </m:e>
                      <m:sub>
                        <m:r>
                          <a:rPr lang="it-IT" b="1" i="1" dirty="0" smtClean="0">
                            <a:solidFill>
                              <a:srgbClr val="FF0000"/>
                            </a:solidFill>
                            <a:latin typeface="Cambria Math" panose="02040503050406030204" pitchFamily="18" charset="0"/>
                          </a:rPr>
                          <m:t>𝑩</m:t>
                        </m:r>
                      </m:sub>
                    </m:sSub>
                    <m:r>
                      <a:rPr lang="it-IT" b="1" i="1" dirty="0" smtClean="0">
                        <a:solidFill>
                          <a:srgbClr val="FF0000"/>
                        </a:solidFill>
                        <a:latin typeface="Cambria Math" panose="02040503050406030204" pitchFamily="18" charset="0"/>
                      </a:rPr>
                      <m:t> ≤</m:t>
                    </m:r>
                    <m:r>
                      <a:rPr lang="it-IT" b="1" i="1" dirty="0" smtClean="0">
                        <a:solidFill>
                          <a:srgbClr val="FF0000"/>
                        </a:solidFill>
                        <a:latin typeface="Cambria Math" panose="02040503050406030204" pitchFamily="18" charset="0"/>
                      </a:rPr>
                      <m:t>𝒑𝒐𝒓𝒕𝒂𝒕𝒂</m:t>
                    </m:r>
                    <m:r>
                      <a:rPr lang="it-IT" b="1" i="1" dirty="0" smtClean="0">
                        <a:solidFill>
                          <a:srgbClr val="FF0000"/>
                        </a:solidFill>
                        <a:latin typeface="Cambria Math" panose="02040503050406030204" pitchFamily="18" charset="0"/>
                      </a:rPr>
                      <m:t> </m:t>
                    </m:r>
                    <m:sSub>
                      <m:sSubPr>
                        <m:ctrlPr>
                          <a:rPr lang="it-IT" b="1" i="1" dirty="0" smtClean="0">
                            <a:solidFill>
                              <a:srgbClr val="FF0000"/>
                            </a:solidFill>
                            <a:latin typeface="Cambria Math"/>
                          </a:rPr>
                        </m:ctrlPr>
                      </m:sSubPr>
                      <m:e>
                        <m:r>
                          <a:rPr lang="it-IT" b="1" i="1" dirty="0" smtClean="0">
                            <a:solidFill>
                              <a:srgbClr val="FF0000"/>
                            </a:solidFill>
                            <a:latin typeface="Cambria Math" panose="02040503050406030204" pitchFamily="18" charset="0"/>
                          </a:rPr>
                          <m:t>𝑰</m:t>
                        </m:r>
                      </m:e>
                      <m:sub>
                        <m:r>
                          <a:rPr lang="it-IT" b="1" i="1" dirty="0" smtClean="0">
                            <a:solidFill>
                              <a:srgbClr val="FF0000"/>
                            </a:solidFill>
                            <a:latin typeface="Cambria Math" panose="02040503050406030204" pitchFamily="18" charset="0"/>
                          </a:rPr>
                          <m:t>𝒁</m:t>
                        </m:r>
                      </m:sub>
                    </m:sSub>
                    <m:r>
                      <a:rPr lang="it-IT" b="1" i="1" dirty="0" smtClean="0">
                        <a:solidFill>
                          <a:srgbClr val="FF0000"/>
                        </a:solidFill>
                        <a:latin typeface="Cambria Math" panose="02040503050406030204" pitchFamily="18" charset="0"/>
                      </a:rPr>
                      <m:t> </m:t>
                    </m:r>
                  </m:oMath>
                </a14:m>
                <a:endParaRPr lang="it-IT" b="1" i="1" dirty="0">
                  <a:solidFill>
                    <a:srgbClr val="FF0000"/>
                  </a:solidFill>
                </a:endParaRPr>
              </a:p>
            </p:txBody>
          </p:sp>
        </mc:Choice>
        <mc:Fallback xmlns="">
          <p:sp>
            <p:nvSpPr>
              <p:cNvPr id="2" name="Rettangolo 1"/>
              <p:cNvSpPr>
                <a:spLocks noRot="1" noChangeAspect="1" noMove="1" noResize="1" noEditPoints="1" noAdjustHandles="1" noChangeArrowheads="1" noChangeShapeType="1" noTextEdit="1"/>
              </p:cNvSpPr>
              <p:nvPr/>
            </p:nvSpPr>
            <p:spPr>
              <a:xfrm>
                <a:off x="716023" y="1268760"/>
                <a:ext cx="7704856" cy="3693319"/>
              </a:xfrm>
              <a:prstGeom prst="rect">
                <a:avLst/>
              </a:prstGeom>
              <a:blipFill>
                <a:blip r:embed="rId4"/>
                <a:stretch>
                  <a:fillRect l="-473" t="-492" r="-552"/>
                </a:stretch>
              </a:blipFill>
            </p:spPr>
            <p:txBody>
              <a:bodyPr/>
              <a:lstStyle/>
              <a:p>
                <a:r>
                  <a:rPr lang="it-IT">
                    <a:noFill/>
                  </a:rPr>
                  <a:t> </a:t>
                </a:r>
              </a:p>
            </p:txBody>
          </p:sp>
        </mc:Fallback>
      </mc:AlternateContent>
      <p:pic>
        <p:nvPicPr>
          <p:cNvPr id="5" name="Immagine 4"/>
          <p:cNvPicPr>
            <a:picLocks noChangeAspect="1"/>
          </p:cNvPicPr>
          <p:nvPr/>
        </p:nvPicPr>
        <p:blipFill>
          <a:blip r:embed="rId5"/>
          <a:stretch>
            <a:fillRect/>
          </a:stretch>
        </p:blipFill>
        <p:spPr>
          <a:xfrm>
            <a:off x="2131937" y="1628800"/>
            <a:ext cx="5377083" cy="1959203"/>
          </a:xfrm>
          <a:prstGeom prst="rect">
            <a:avLst/>
          </a:prstGeom>
        </p:spPr>
      </p:pic>
    </p:spTree>
    <p:extLst>
      <p:ext uri="{BB962C8B-B14F-4D97-AF65-F5344CB8AC3E}">
        <p14:creationId xmlns:p14="http://schemas.microsoft.com/office/powerpoint/2010/main" val="278482799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5460"/>
            <a:ext cx="7200800" cy="523220"/>
          </a:xfrm>
          <a:prstGeom prst="rect">
            <a:avLst/>
          </a:prstGeom>
          <a:noFill/>
        </p:spPr>
        <p:txBody>
          <a:bodyPr wrap="square" rtlCol="0">
            <a:spAutoFit/>
          </a:bodyPr>
          <a:lstStyle/>
          <a:p>
            <a:pPr algn="ctr"/>
            <a:r>
              <a:rPr lang="it-IT" sz="2800" b="1" dirty="0" smtClean="0">
                <a:solidFill>
                  <a:schemeClr val="tx2"/>
                </a:solidFill>
              </a:rPr>
              <a:t>Esempi</a:t>
            </a:r>
            <a:endParaRPr lang="it-IT" sz="2800" b="1" dirty="0">
              <a:solidFill>
                <a:schemeClr val="tx2"/>
              </a:solidFill>
            </a:endParaRPr>
          </a:p>
        </p:txBody>
      </p:sp>
      <p:sp>
        <p:nvSpPr>
          <p:cNvPr id="7" name="Rettangolo 6"/>
          <p:cNvSpPr/>
          <p:nvPr/>
        </p:nvSpPr>
        <p:spPr>
          <a:xfrm>
            <a:off x="684091" y="846390"/>
            <a:ext cx="7704856" cy="535531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b="1" i="1" dirty="0"/>
              <a:t>Sovraccarico</a:t>
            </a:r>
            <a:r>
              <a:rPr lang="it-IT" dirty="0"/>
              <a:t> </a:t>
            </a:r>
          </a:p>
          <a:p>
            <a:pPr marL="285750" indent="-285750">
              <a:buFont typeface="Arial" panose="020B0604020202020204" pitchFamily="34" charset="0"/>
              <a:buChar char="•"/>
            </a:pPr>
            <a:endParaRPr lang="it-IT" b="1" dirty="0" smtClean="0"/>
          </a:p>
          <a:p>
            <a:pPr marL="285750" indent="-285750">
              <a:buFont typeface="Arial" panose="020B0604020202020204" pitchFamily="34" charset="0"/>
              <a:buChar char="•"/>
            </a:pPr>
            <a:endParaRPr lang="it-IT" b="1" dirty="0"/>
          </a:p>
          <a:p>
            <a:pPr marL="285750" indent="-285750">
              <a:buFont typeface="Arial" panose="020B0604020202020204" pitchFamily="34" charset="0"/>
              <a:buChar char="•"/>
            </a:pPr>
            <a:endParaRPr lang="it-IT" b="1" dirty="0" smtClean="0"/>
          </a:p>
          <a:p>
            <a:pPr marL="285750" indent="-285750">
              <a:buFont typeface="Arial" panose="020B0604020202020204" pitchFamily="34" charset="0"/>
              <a:buChar char="•"/>
            </a:pPr>
            <a:endParaRPr lang="it-IT" b="1" dirty="0" smtClean="0"/>
          </a:p>
          <a:p>
            <a:endParaRPr lang="it-IT" b="1" dirty="0" smtClean="0"/>
          </a:p>
          <a:p>
            <a:endParaRPr lang="it-IT" b="1" dirty="0"/>
          </a:p>
          <a:p>
            <a:endParaRPr lang="it-IT" b="1" dirty="0" smtClean="0"/>
          </a:p>
          <a:p>
            <a:endParaRPr lang="it-IT" b="1" dirty="0"/>
          </a:p>
          <a:p>
            <a:endParaRPr lang="it-IT" b="1" dirty="0"/>
          </a:p>
          <a:p>
            <a:pPr marL="285750" indent="-285750">
              <a:buFont typeface="Arial" panose="020B0604020202020204" pitchFamily="34" charset="0"/>
              <a:buChar char="•"/>
            </a:pPr>
            <a:r>
              <a:rPr lang="it-IT" b="1" dirty="0" smtClean="0"/>
              <a:t>nel </a:t>
            </a:r>
            <a:r>
              <a:rPr lang="it-IT" b="1" dirty="0"/>
              <a:t>funzionamento </a:t>
            </a:r>
            <a:r>
              <a:rPr lang="it-IT" b="1" i="1" dirty="0"/>
              <a:t>in sovraccarico </a:t>
            </a:r>
            <a:r>
              <a:rPr lang="it-IT" dirty="0"/>
              <a:t>la temperatura dell’isolante dei cavi supera il valore massimo ammissibile, e, a lungo andare, ne causa il degrado: </a:t>
            </a:r>
          </a:p>
          <a:p>
            <a:pPr algn="ctr"/>
            <a:r>
              <a:rPr lang="it-IT" dirty="0"/>
              <a:t>corrente di sovraccarico </a:t>
            </a:r>
            <a:r>
              <a:rPr lang="it-IT" dirty="0" err="1"/>
              <a:t>Ib</a:t>
            </a:r>
            <a:r>
              <a:rPr lang="it-IT" dirty="0"/>
              <a:t> &gt; portata IZ</a:t>
            </a:r>
          </a:p>
          <a:p>
            <a:r>
              <a:rPr lang="it-IT" dirty="0"/>
              <a:t>Nota bene: </a:t>
            </a:r>
            <a:endParaRPr lang="it-IT" dirty="0" smtClean="0"/>
          </a:p>
          <a:p>
            <a:endParaRPr lang="it-IT" dirty="0"/>
          </a:p>
          <a:p>
            <a:pPr marL="285750" indent="-285750">
              <a:buFont typeface="Wingdings" panose="05000000000000000000" pitchFamily="2" charset="2"/>
              <a:buChar char="Ø"/>
            </a:pPr>
            <a:r>
              <a:rPr lang="it-IT" b="1" i="1" dirty="0" smtClean="0">
                <a:solidFill>
                  <a:srgbClr val="FF0000"/>
                </a:solidFill>
              </a:rPr>
              <a:t>Lungo il circuito non è presente alcun guasto di isolamento </a:t>
            </a:r>
          </a:p>
          <a:p>
            <a:pPr marL="285750" indent="-285750">
              <a:buFont typeface="Wingdings" panose="05000000000000000000" pitchFamily="2" charset="2"/>
              <a:buChar char="Ø"/>
            </a:pPr>
            <a:r>
              <a:rPr lang="it-IT" b="1" i="1" dirty="0" smtClean="0">
                <a:solidFill>
                  <a:srgbClr val="FF0000"/>
                </a:solidFill>
              </a:rPr>
              <a:t>La corrente di sovraccarico si manifesta in tutta la tratta della conduttura </a:t>
            </a:r>
          </a:p>
          <a:p>
            <a:pPr marL="285750" indent="-285750">
              <a:buFont typeface="Wingdings" panose="05000000000000000000" pitchFamily="2" charset="2"/>
              <a:buChar char="Ø"/>
            </a:pPr>
            <a:r>
              <a:rPr lang="it-IT" b="1" i="1" dirty="0" smtClean="0">
                <a:solidFill>
                  <a:srgbClr val="FF0000"/>
                </a:solidFill>
              </a:rPr>
              <a:t>La corrente di sovraccarico non è in genere molto elevata (tipicamente fino a qualche multiplo della portata)</a:t>
            </a:r>
            <a:endParaRPr lang="it-IT" b="1" i="1" dirty="0">
              <a:solidFill>
                <a:srgbClr val="FF0000"/>
              </a:solidFill>
            </a:endParaRPr>
          </a:p>
        </p:txBody>
      </p:sp>
      <p:pic>
        <p:nvPicPr>
          <p:cNvPr id="9" name="Segnaposto contenuto 4"/>
          <p:cNvPicPr>
            <a:picLocks noGrp="1" noChangeAspect="1"/>
          </p:cNvPicPr>
          <p:nvPr>
            <p:ph idx="1"/>
          </p:nvPr>
        </p:nvPicPr>
        <p:blipFill>
          <a:blip r:embed="rId4"/>
          <a:stretch>
            <a:fillRect/>
          </a:stretch>
        </p:blipFill>
        <p:spPr>
          <a:xfrm>
            <a:off x="1835696" y="1268760"/>
            <a:ext cx="5688632" cy="2232248"/>
          </a:xfrm>
          <a:prstGeom prst="rect">
            <a:avLst/>
          </a:prstGeom>
        </p:spPr>
      </p:pic>
    </p:spTree>
    <p:extLst>
      <p:ext uri="{BB962C8B-B14F-4D97-AF65-F5344CB8AC3E}">
        <p14:creationId xmlns:p14="http://schemas.microsoft.com/office/powerpoint/2010/main" val="348114589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67694"/>
            <a:ext cx="7200800" cy="523220"/>
          </a:xfrm>
          <a:prstGeom prst="rect">
            <a:avLst/>
          </a:prstGeom>
          <a:noFill/>
        </p:spPr>
        <p:txBody>
          <a:bodyPr wrap="square" rtlCol="0">
            <a:spAutoFit/>
          </a:bodyPr>
          <a:lstStyle/>
          <a:p>
            <a:pPr algn="ctr"/>
            <a:r>
              <a:rPr lang="it-IT" sz="2800" b="1" dirty="0" smtClean="0">
                <a:solidFill>
                  <a:schemeClr val="tx2"/>
                </a:solidFill>
              </a:rPr>
              <a:t>Esempi</a:t>
            </a:r>
            <a:endParaRPr lang="it-IT" sz="2800" b="1" dirty="0">
              <a:solidFill>
                <a:schemeClr val="tx2"/>
              </a:solidFill>
            </a:endParaRPr>
          </a:p>
        </p:txBody>
      </p:sp>
      <p:sp>
        <p:nvSpPr>
          <p:cNvPr id="3" name="Rettangolo 2"/>
          <p:cNvSpPr/>
          <p:nvPr/>
        </p:nvSpPr>
        <p:spPr>
          <a:xfrm>
            <a:off x="716023" y="897612"/>
            <a:ext cx="7704856" cy="590931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it-IT" b="1" i="1" dirty="0"/>
              <a:t>Corto Circuito</a:t>
            </a:r>
            <a:endParaRPr lang="it-IT" dirty="0"/>
          </a:p>
          <a:p>
            <a:endParaRPr lang="it-IT" dirty="0" smtClean="0"/>
          </a:p>
          <a:p>
            <a:endParaRPr lang="it-IT" dirty="0" smtClean="0"/>
          </a:p>
          <a:p>
            <a:endParaRPr lang="it-IT" dirty="0"/>
          </a:p>
          <a:p>
            <a:endParaRPr lang="it-IT" dirty="0" smtClean="0"/>
          </a:p>
          <a:p>
            <a:endParaRPr lang="it-IT" dirty="0"/>
          </a:p>
          <a:p>
            <a:endParaRPr lang="it-IT" dirty="0" smtClean="0"/>
          </a:p>
          <a:p>
            <a:r>
              <a:rPr lang="it-IT" dirty="0" smtClean="0"/>
              <a:t>In </a:t>
            </a:r>
            <a:r>
              <a:rPr lang="it-IT" dirty="0"/>
              <a:t>caso di </a:t>
            </a:r>
            <a:r>
              <a:rPr lang="it-IT" b="1" i="1" u="sng" dirty="0">
                <a:solidFill>
                  <a:schemeClr val="tx2"/>
                </a:solidFill>
              </a:rPr>
              <a:t>corto circuito </a:t>
            </a:r>
            <a:r>
              <a:rPr lang="it-IT" dirty="0"/>
              <a:t>è intervenuto un guasto: la perdita d’isolamento tra due parti a diverso potenziale; la temperatura dell’isolante dei cavi supera notevolmente il valore massimo ammissibile, e, in tempi brevi, ne causa il degrado: </a:t>
            </a:r>
          </a:p>
          <a:p>
            <a:pPr algn="ctr"/>
            <a:r>
              <a:rPr lang="it-IT" b="1" i="1" dirty="0"/>
              <a:t>corrente di corto circuito ICC &gt;&gt; portata </a:t>
            </a:r>
            <a:r>
              <a:rPr lang="it-IT" b="1" i="1" dirty="0" smtClean="0"/>
              <a:t>IZ</a:t>
            </a:r>
            <a:endParaRPr lang="it-IT" b="1" i="1" dirty="0"/>
          </a:p>
          <a:p>
            <a:pPr algn="ctr"/>
            <a:endParaRPr lang="it-IT" b="1" i="1" dirty="0"/>
          </a:p>
          <a:p>
            <a:r>
              <a:rPr lang="it-IT" dirty="0"/>
              <a:t>Nota bene: </a:t>
            </a:r>
          </a:p>
          <a:p>
            <a:pPr lvl="1">
              <a:buFont typeface="Wingdings" panose="05000000000000000000" pitchFamily="2" charset="2"/>
              <a:buChar char="Ø"/>
            </a:pPr>
            <a:r>
              <a:rPr lang="it-IT" b="1" dirty="0"/>
              <a:t>lungo il circuito è presente un guasto di isolamento  </a:t>
            </a:r>
          </a:p>
          <a:p>
            <a:pPr lvl="1">
              <a:buFont typeface="Wingdings" panose="05000000000000000000" pitchFamily="2" charset="2"/>
              <a:buChar char="Ø"/>
            </a:pPr>
            <a:r>
              <a:rPr lang="it-IT" b="1" dirty="0"/>
              <a:t>la corrente di corto circuito si manifesta a monte del punto di guasto ma non a valle  </a:t>
            </a:r>
          </a:p>
          <a:p>
            <a:pPr lvl="1">
              <a:buFont typeface="Wingdings" panose="05000000000000000000" pitchFamily="2" charset="2"/>
              <a:buChar char="Ø"/>
            </a:pPr>
            <a:r>
              <a:rPr lang="it-IT" b="1" dirty="0"/>
              <a:t>la corrente di corto circuito può essere molto elevata (dell’ordine di decine di </a:t>
            </a:r>
            <a:r>
              <a:rPr lang="it-IT" b="1" dirty="0" err="1"/>
              <a:t>kA</a:t>
            </a:r>
            <a:r>
              <a:rPr lang="it-IT" b="1" dirty="0"/>
              <a:t>) </a:t>
            </a:r>
          </a:p>
          <a:p>
            <a:pPr lvl="1">
              <a:buFont typeface="Wingdings" panose="05000000000000000000" pitchFamily="2" charset="2"/>
              <a:buChar char="Ø"/>
            </a:pPr>
            <a:r>
              <a:rPr lang="it-IT" b="1" dirty="0"/>
              <a:t>agli effetti termici sono associati anche fenomeni di sforzi elettrodinamici </a:t>
            </a:r>
          </a:p>
        </p:txBody>
      </p:sp>
      <p:pic>
        <p:nvPicPr>
          <p:cNvPr id="9" name="Immagine 8"/>
          <p:cNvPicPr>
            <a:picLocks noChangeAspect="1"/>
          </p:cNvPicPr>
          <p:nvPr/>
        </p:nvPicPr>
        <p:blipFill>
          <a:blip r:embed="rId4"/>
          <a:stretch>
            <a:fillRect/>
          </a:stretch>
        </p:blipFill>
        <p:spPr>
          <a:xfrm>
            <a:off x="2339752" y="1052735"/>
            <a:ext cx="4896543" cy="1614491"/>
          </a:xfrm>
          <a:prstGeom prst="rect">
            <a:avLst/>
          </a:prstGeom>
        </p:spPr>
      </p:pic>
    </p:spTree>
    <p:extLst>
      <p:ext uri="{BB962C8B-B14F-4D97-AF65-F5344CB8AC3E}">
        <p14:creationId xmlns:p14="http://schemas.microsoft.com/office/powerpoint/2010/main" val="1598574892"/>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67694"/>
            <a:ext cx="7200800" cy="523220"/>
          </a:xfrm>
          <a:prstGeom prst="rect">
            <a:avLst/>
          </a:prstGeom>
          <a:noFill/>
        </p:spPr>
        <p:txBody>
          <a:bodyPr wrap="square" rtlCol="0">
            <a:spAutoFit/>
          </a:bodyPr>
          <a:lstStyle/>
          <a:p>
            <a:pPr algn="ctr"/>
            <a:r>
              <a:rPr lang="it-IT" sz="2800" b="1" dirty="0" smtClean="0">
                <a:solidFill>
                  <a:schemeClr val="tx2"/>
                </a:solidFill>
              </a:rPr>
              <a:t>Relazione temperatura/isolante</a:t>
            </a:r>
            <a:endParaRPr lang="it-IT" sz="2800" b="1" dirty="0">
              <a:solidFill>
                <a:schemeClr val="tx2"/>
              </a:solidFill>
            </a:endParaRPr>
          </a:p>
        </p:txBody>
      </p:sp>
      <p:sp>
        <p:nvSpPr>
          <p:cNvPr id="2" name="Rettangolo 1"/>
          <p:cNvSpPr/>
          <p:nvPr/>
        </p:nvSpPr>
        <p:spPr>
          <a:xfrm>
            <a:off x="0" y="1052736"/>
            <a:ext cx="9144000" cy="2031325"/>
          </a:xfrm>
          <a:prstGeom prst="rect">
            <a:avLst/>
          </a:prstGeom>
        </p:spPr>
        <p:txBody>
          <a:bodyPr wrap="square">
            <a:spAutoFit/>
          </a:bodyPr>
          <a:lstStyle/>
          <a:p>
            <a:pPr algn="just"/>
            <a:r>
              <a:rPr lang="it-IT" dirty="0"/>
              <a:t>Molto importante è la temperatura ambiente in cui un cavo è installato; è evidente che quanto più è elevata, tanto minore è la corrente che può circolare in un cavo. Al limite un conduttore isolato in PVC non può esse re adottato in un locale la cui temperatura è maggiore di 70°C.</a:t>
            </a:r>
          </a:p>
          <a:p>
            <a:pPr algn="just"/>
            <a:r>
              <a:rPr lang="it-IT" dirty="0"/>
              <a:t>Per valori di corrente molto maggiori della portata non si può più parlare di sovraccarico ma di corto circuito. Poiché il funzionamento in corto circuito provoca danni in brevissimo tempo (sollecitazioni termiche, elettrodinamiche, archi elettrici che possono innescare esplosioni e incendi) i relativi dispositivi di protezione devono intervenire istantaneamente. </a:t>
            </a:r>
          </a:p>
        </p:txBody>
      </p:sp>
      <p:pic>
        <p:nvPicPr>
          <p:cNvPr id="7" name="Segnaposto contenuto 3"/>
          <p:cNvPicPr>
            <a:picLocks noGrp="1" noChangeAspect="1"/>
          </p:cNvPicPr>
          <p:nvPr>
            <p:ph idx="1"/>
          </p:nvPr>
        </p:nvPicPr>
        <p:blipFill>
          <a:blip r:embed="rId4"/>
          <a:stretch>
            <a:fillRect/>
          </a:stretch>
        </p:blipFill>
        <p:spPr>
          <a:xfrm>
            <a:off x="0" y="3573016"/>
            <a:ext cx="9144000" cy="3212976"/>
          </a:xfrm>
          <a:prstGeom prst="rect">
            <a:avLst/>
          </a:prstGeom>
        </p:spPr>
      </p:pic>
    </p:spTree>
    <p:extLst>
      <p:ext uri="{BB962C8B-B14F-4D97-AF65-F5344CB8AC3E}">
        <p14:creationId xmlns:p14="http://schemas.microsoft.com/office/powerpoint/2010/main" val="1862803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Principali enti normatori</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Rettangolo 1"/>
          <p:cNvSpPr/>
          <p:nvPr/>
        </p:nvSpPr>
        <p:spPr>
          <a:xfrm>
            <a:off x="1" y="1730380"/>
            <a:ext cx="9143999" cy="3170099"/>
          </a:xfrm>
          <a:prstGeom prst="rect">
            <a:avLst/>
          </a:prstGeom>
        </p:spPr>
        <p:txBody>
          <a:bodyPr wrap="square">
            <a:spAutoFit/>
          </a:bodyPr>
          <a:lstStyle/>
          <a:p>
            <a:pPr algn="just">
              <a:lnSpc>
                <a:spcPts val="3000"/>
              </a:lnSpc>
              <a:defRPr/>
            </a:pPr>
            <a:r>
              <a:rPr lang="it-IT" dirty="0"/>
              <a:t>È un'organizzazione internazionale per la definizione di standard in</a:t>
            </a:r>
            <a:r>
              <a:rPr lang="it-IT" dirty="0" smtClean="0"/>
              <a:t> materia </a:t>
            </a:r>
            <a:r>
              <a:rPr lang="it-IT" dirty="0"/>
              <a:t>di elettricità, elettronica e tecnologie correlate. Molti dei </a:t>
            </a:r>
            <a:r>
              <a:rPr lang="it-IT" dirty="0" smtClean="0"/>
              <a:t>suoi standard </a:t>
            </a:r>
            <a:r>
              <a:rPr lang="it-IT" dirty="0"/>
              <a:t>sono definiti in collaborazione con l'ISO (</a:t>
            </a:r>
            <a:r>
              <a:rPr lang="it-IT" dirty="0" smtClean="0"/>
              <a:t>Organizzazione internazionale </a:t>
            </a:r>
            <a:r>
              <a:rPr lang="it-IT" dirty="0"/>
              <a:t>per la normazione).Questa commissione è formata da</a:t>
            </a:r>
          </a:p>
          <a:p>
            <a:pPr algn="just">
              <a:lnSpc>
                <a:spcPts val="3000"/>
              </a:lnSpc>
              <a:defRPr/>
            </a:pPr>
            <a:r>
              <a:rPr lang="it-IT" dirty="0"/>
              <a:t>rappresentanti di enti di standardizzazione nazionali riconosciuti. </a:t>
            </a:r>
            <a:r>
              <a:rPr lang="it-IT" dirty="0" smtClean="0"/>
              <a:t>La IEC </a:t>
            </a:r>
            <a:r>
              <a:rPr lang="it-IT" dirty="0"/>
              <a:t>è stata fondata nel 1906 ed inizialmente aveva sede a Londra; </a:t>
            </a:r>
            <a:r>
              <a:rPr lang="it-IT" dirty="0" smtClean="0"/>
              <a:t>nel 1948 </a:t>
            </a:r>
            <a:r>
              <a:rPr lang="it-IT" dirty="0"/>
              <a:t>ha spostato la sua sede a Ginevra. Ad essa </a:t>
            </a:r>
            <a:r>
              <a:rPr lang="it-IT" dirty="0" smtClean="0"/>
              <a:t>attualmente partecipano </a:t>
            </a:r>
            <a:r>
              <a:rPr lang="it-IT" dirty="0"/>
              <a:t>più di 60 paesi.</a:t>
            </a:r>
          </a:p>
          <a:p>
            <a:pPr algn="just">
              <a:lnSpc>
                <a:spcPts val="3000"/>
              </a:lnSpc>
              <a:defRPr/>
            </a:pPr>
            <a:r>
              <a:rPr lang="it-IT" dirty="0"/>
              <a:t>Essa inoltre fu la prima a proporre un sistema di standard, il </a:t>
            </a:r>
            <a:r>
              <a:rPr lang="it-IT" dirty="0" smtClean="0"/>
              <a:t>Sistema Giorgi</a:t>
            </a:r>
            <a:r>
              <a:rPr lang="it-IT" dirty="0"/>
              <a:t>, che intorno </a:t>
            </a:r>
            <a:r>
              <a:rPr lang="it-IT" dirty="0" smtClean="0"/>
              <a:t>al 1960 </a:t>
            </a:r>
            <a:r>
              <a:rPr lang="it-IT" dirty="0"/>
              <a:t>si è modificato nel sistema delle unità SI.</a:t>
            </a:r>
          </a:p>
        </p:txBody>
      </p:sp>
      <p:pic>
        <p:nvPicPr>
          <p:cNvPr id="6" name="Segnaposto contenuto 1"/>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860032" y="4437112"/>
            <a:ext cx="2305347" cy="2305347"/>
          </a:xfrm>
        </p:spPr>
      </p:pic>
      <p:sp>
        <p:nvSpPr>
          <p:cNvPr id="4" name="Rettangolo 3"/>
          <p:cNvSpPr/>
          <p:nvPr/>
        </p:nvSpPr>
        <p:spPr>
          <a:xfrm>
            <a:off x="1" y="866225"/>
            <a:ext cx="5076056" cy="615874"/>
          </a:xfrm>
          <a:prstGeom prst="rect">
            <a:avLst/>
          </a:prstGeom>
        </p:spPr>
        <p:txBody>
          <a:bodyPr wrap="square">
            <a:spAutoFit/>
          </a:bodyPr>
          <a:lstStyle/>
          <a:p>
            <a:pPr>
              <a:lnSpc>
                <a:spcPct val="189000"/>
              </a:lnSpc>
              <a:spcBef>
                <a:spcPts val="100"/>
              </a:spcBef>
              <a:buClr>
                <a:srgbClr val="C00000"/>
              </a:buClr>
              <a:buFont typeface="Wingdings" charset="2"/>
              <a:buChar char="Ø"/>
              <a:defRPr/>
            </a:pPr>
            <a:r>
              <a:rPr lang="it-IT" b="1" dirty="0" smtClean="0"/>
              <a:t>IEC International </a:t>
            </a:r>
            <a:r>
              <a:rPr lang="it-IT" b="1" dirty="0" err="1" smtClean="0"/>
              <a:t>Electrotechnical</a:t>
            </a:r>
            <a:r>
              <a:rPr lang="it-IT" b="1" dirty="0" smtClean="0"/>
              <a:t> </a:t>
            </a:r>
            <a:r>
              <a:rPr lang="it-IT" b="1" dirty="0" err="1" smtClean="0"/>
              <a:t>Commision</a:t>
            </a:r>
            <a:r>
              <a:rPr lang="it-IT" b="1" dirty="0" smtClean="0"/>
              <a:t> </a:t>
            </a:r>
            <a:endParaRPr lang="it-IT" b="1" dirty="0"/>
          </a:p>
        </p:txBody>
      </p:sp>
    </p:spTree>
    <p:extLst>
      <p:ext uri="{BB962C8B-B14F-4D97-AF65-F5344CB8AC3E}">
        <p14:creationId xmlns:p14="http://schemas.microsoft.com/office/powerpoint/2010/main" val="404735726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67694"/>
            <a:ext cx="7200800" cy="954107"/>
          </a:xfrm>
          <a:prstGeom prst="rect">
            <a:avLst/>
          </a:prstGeom>
          <a:noFill/>
        </p:spPr>
        <p:txBody>
          <a:bodyPr wrap="square" rtlCol="0">
            <a:spAutoFit/>
          </a:bodyPr>
          <a:lstStyle/>
          <a:p>
            <a:pPr algn="ctr"/>
            <a:r>
              <a:rPr lang="it-IT" sz="2800" b="1" dirty="0" smtClean="0">
                <a:solidFill>
                  <a:schemeClr val="tx2"/>
                </a:solidFill>
              </a:rPr>
              <a:t>Scelta dei dispositivi di protezione delle condutture contro i sovraccarichi</a:t>
            </a:r>
            <a:endParaRPr lang="it-IT" sz="2800" b="1" dirty="0">
              <a:solidFill>
                <a:schemeClr val="tx2"/>
              </a:solidFill>
            </a:endParaRPr>
          </a:p>
        </p:txBody>
      </p:sp>
      <p:sp>
        <p:nvSpPr>
          <p:cNvPr id="2" name="Rettangolo 1"/>
          <p:cNvSpPr/>
          <p:nvPr/>
        </p:nvSpPr>
        <p:spPr>
          <a:xfrm>
            <a:off x="968051" y="1196752"/>
            <a:ext cx="7704856"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it-IT" b="1" i="1" u="sng" dirty="0"/>
              <a:t>L’art. 431-1 </a:t>
            </a:r>
            <a:r>
              <a:rPr lang="it-IT" dirty="0"/>
              <a:t>delle </a:t>
            </a:r>
            <a:r>
              <a:rPr lang="it-IT" b="1" dirty="0"/>
              <a:t>norme CEI 64-8 </a:t>
            </a:r>
            <a:r>
              <a:rPr lang="it-IT" i="1" u="sng" dirty="0"/>
              <a:t>impone che i conduttori attivi debbano essere protetti da uno o più dispositivi che interrompano automaticamente l’alimentazione quando si produce un sovraccarico o un cortocircuito. </a:t>
            </a:r>
          </a:p>
          <a:p>
            <a:pPr marL="285750" indent="-285750" algn="just">
              <a:buFont typeface="Wingdings" panose="05000000000000000000" pitchFamily="2" charset="2"/>
              <a:buChar char="Ø"/>
            </a:pPr>
            <a:r>
              <a:rPr lang="it-IT" dirty="0"/>
              <a:t>Queste situazioni, entrambe pericolose, possono essere affrontate in modo distinto oppure contemporaneamente utilizzando i seguenti dispositivi: </a:t>
            </a:r>
          </a:p>
          <a:p>
            <a:pPr algn="just"/>
            <a:r>
              <a:rPr lang="it-IT" b="1" dirty="0">
                <a:solidFill>
                  <a:srgbClr val="FF0000"/>
                </a:solidFill>
              </a:rPr>
              <a:t>Relè termici</a:t>
            </a:r>
            <a:r>
              <a:rPr lang="it-IT" dirty="0"/>
              <a:t>: sono elementi dotati di un dispositivo sensibile alla temperatura del cavo e di una caratteristica di intervento tempo corrente. Proteggono dai sovraccarichi; </a:t>
            </a:r>
          </a:p>
        </p:txBody>
      </p:sp>
      <p:sp>
        <p:nvSpPr>
          <p:cNvPr id="9" name="Rettangolo 8"/>
          <p:cNvSpPr/>
          <p:nvPr/>
        </p:nvSpPr>
        <p:spPr>
          <a:xfrm>
            <a:off x="968051" y="4005064"/>
            <a:ext cx="7704856"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it-IT" b="1" i="1" u="sng" dirty="0">
                <a:solidFill>
                  <a:schemeClr val="tx2"/>
                </a:solidFill>
              </a:rPr>
              <a:t>Interruttori automatici magnetotermici: </a:t>
            </a:r>
            <a:r>
              <a:rPr lang="it-IT" dirty="0"/>
              <a:t>sono dotati di un dispositivo sensibile alla temperatura del cavo (relè termico) e di un dispositivo che </a:t>
            </a:r>
            <a:r>
              <a:rPr lang="it-IT" b="1" i="1" u="sng" dirty="0" smtClean="0">
                <a:solidFill>
                  <a:schemeClr val="accent2"/>
                </a:solidFill>
              </a:rPr>
              <a:t>INTERVIENE ISTANTANEAMENTE  PER LE ELEVATE CORRENTI  </a:t>
            </a:r>
            <a:r>
              <a:rPr lang="it-IT" dirty="0" smtClean="0"/>
              <a:t>di </a:t>
            </a:r>
            <a:r>
              <a:rPr lang="it-IT" dirty="0"/>
              <a:t>corto circuito (relè magnetico). Garantiscono la protezione sia per i sovraccarichi sia per i corto circuiti; </a:t>
            </a:r>
          </a:p>
        </p:txBody>
      </p:sp>
    </p:spTree>
    <p:extLst>
      <p:ext uri="{BB962C8B-B14F-4D97-AF65-F5344CB8AC3E}">
        <p14:creationId xmlns:p14="http://schemas.microsoft.com/office/powerpoint/2010/main" val="203275421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67694"/>
            <a:ext cx="7200800" cy="523220"/>
          </a:xfrm>
          <a:prstGeom prst="rect">
            <a:avLst/>
          </a:prstGeom>
          <a:noFill/>
        </p:spPr>
        <p:txBody>
          <a:bodyPr wrap="square" rtlCol="0">
            <a:spAutoFit/>
          </a:bodyPr>
          <a:lstStyle/>
          <a:p>
            <a:pPr algn="ctr"/>
            <a:r>
              <a:rPr lang="it-IT" sz="2800" b="1" dirty="0" smtClean="0">
                <a:solidFill>
                  <a:schemeClr val="tx2"/>
                </a:solidFill>
              </a:rPr>
              <a:t>Relè termico</a:t>
            </a:r>
            <a:endParaRPr lang="it-IT" sz="2800" b="1" dirty="0">
              <a:solidFill>
                <a:schemeClr val="tx2"/>
              </a:solidFill>
            </a:endParaRPr>
          </a:p>
        </p:txBody>
      </p:sp>
      <p:sp>
        <p:nvSpPr>
          <p:cNvPr id="2" name="Rettangolo 1"/>
          <p:cNvSpPr/>
          <p:nvPr/>
        </p:nvSpPr>
        <p:spPr>
          <a:xfrm>
            <a:off x="0" y="980728"/>
            <a:ext cx="9144000" cy="923330"/>
          </a:xfrm>
          <a:prstGeom prst="rect">
            <a:avLst/>
          </a:prstGeom>
        </p:spPr>
        <p:txBody>
          <a:bodyPr wrap="square">
            <a:spAutoFit/>
          </a:bodyPr>
          <a:lstStyle/>
          <a:p>
            <a:pPr marL="285750" indent="-285750" algn="just">
              <a:buFont typeface="Wingdings" panose="05000000000000000000" pitchFamily="2" charset="2"/>
              <a:buChar char="§"/>
            </a:pPr>
            <a:r>
              <a:rPr lang="it-IT" dirty="0"/>
              <a:t>Costruttivamente si presenta costituito da un certo numero di lamine bimetalliche, una per fase, che si deformano col calore generato da un assorbimento eccessivo di corrente che permane nel circuito per un certo tempo.</a:t>
            </a:r>
          </a:p>
        </p:txBody>
      </p:sp>
      <p:pic>
        <p:nvPicPr>
          <p:cNvPr id="3" name="Immagine 2"/>
          <p:cNvPicPr>
            <a:picLocks noChangeAspect="1"/>
          </p:cNvPicPr>
          <p:nvPr/>
        </p:nvPicPr>
        <p:blipFill>
          <a:blip r:embed="rId4"/>
          <a:stretch>
            <a:fillRect/>
          </a:stretch>
        </p:blipFill>
        <p:spPr>
          <a:xfrm>
            <a:off x="5522398" y="2219061"/>
            <a:ext cx="2794018" cy="4457729"/>
          </a:xfrm>
          <a:prstGeom prst="rect">
            <a:avLst/>
          </a:prstGeom>
        </p:spPr>
      </p:pic>
      <p:pic>
        <p:nvPicPr>
          <p:cNvPr id="14" name="Immagine 13"/>
          <p:cNvPicPr>
            <a:picLocks noChangeAspect="1"/>
          </p:cNvPicPr>
          <p:nvPr/>
        </p:nvPicPr>
        <p:blipFill>
          <a:blip r:embed="rId5"/>
          <a:stretch>
            <a:fillRect/>
          </a:stretch>
        </p:blipFill>
        <p:spPr>
          <a:xfrm>
            <a:off x="153258" y="2219061"/>
            <a:ext cx="3888432" cy="4499966"/>
          </a:xfrm>
          <a:prstGeom prst="rect">
            <a:avLst/>
          </a:prstGeom>
        </p:spPr>
      </p:pic>
    </p:spTree>
    <p:extLst>
      <p:ext uri="{BB962C8B-B14F-4D97-AF65-F5344CB8AC3E}">
        <p14:creationId xmlns:p14="http://schemas.microsoft.com/office/powerpoint/2010/main" val="491661114"/>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67694"/>
            <a:ext cx="7200800" cy="523220"/>
          </a:xfrm>
          <a:prstGeom prst="rect">
            <a:avLst/>
          </a:prstGeom>
          <a:noFill/>
        </p:spPr>
        <p:txBody>
          <a:bodyPr wrap="square" rtlCol="0">
            <a:spAutoFit/>
          </a:bodyPr>
          <a:lstStyle/>
          <a:p>
            <a:pPr algn="ctr"/>
            <a:r>
              <a:rPr lang="it-IT" sz="2800" b="1" dirty="0" smtClean="0">
                <a:solidFill>
                  <a:schemeClr val="tx2"/>
                </a:solidFill>
              </a:rPr>
              <a:t>Relè termico</a:t>
            </a:r>
            <a:endParaRPr lang="it-IT" sz="2800" b="1" dirty="0">
              <a:solidFill>
                <a:schemeClr val="tx2"/>
              </a:solidFill>
            </a:endParaRPr>
          </a:p>
        </p:txBody>
      </p:sp>
      <p:sp>
        <p:nvSpPr>
          <p:cNvPr id="2" name="Rettangolo 1"/>
          <p:cNvSpPr/>
          <p:nvPr/>
        </p:nvSpPr>
        <p:spPr>
          <a:xfrm>
            <a:off x="0" y="980728"/>
            <a:ext cx="9144000" cy="1754326"/>
          </a:xfrm>
          <a:prstGeom prst="rect">
            <a:avLst/>
          </a:prstGeom>
        </p:spPr>
        <p:txBody>
          <a:bodyPr wrap="square">
            <a:spAutoFit/>
          </a:bodyPr>
          <a:lstStyle/>
          <a:p>
            <a:pPr algn="just"/>
            <a:r>
              <a:rPr lang="it-IT" dirty="0"/>
              <a:t>La deformazione, resa possibile dall’accoppiamento di due metalli che possiedono un coefficiente di dilatazione termica diverso, agendo su di un cinematismo determina lo sgancio del relè. </a:t>
            </a:r>
          </a:p>
          <a:p>
            <a:pPr algn="just"/>
            <a:r>
              <a:rPr lang="it-IT" dirty="0"/>
              <a:t>Con lo sgancio si provoca generalmente la commutazione di due contatti ausiliari di cui uno utilizzato per la diseccitazione della bobina del contattore che alimenta il circuito del motore e l’altro per una eventuale segnalazione</a:t>
            </a:r>
            <a:r>
              <a:rPr lang="it-IT" dirty="0" smtClean="0"/>
              <a:t>.</a:t>
            </a:r>
            <a:endParaRPr lang="it-IT" dirty="0"/>
          </a:p>
        </p:txBody>
      </p:sp>
      <p:pic>
        <p:nvPicPr>
          <p:cNvPr id="9" name="Picture 4" descr="https://d3p5wkccolzpd5.cloudfront.net/sites/www.voltimum.it/files/fields/main_image/it/hotspot/1107355905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764220"/>
            <a:ext cx="7202688" cy="394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447425"/>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67694"/>
            <a:ext cx="7200800" cy="523220"/>
          </a:xfrm>
          <a:prstGeom prst="rect">
            <a:avLst/>
          </a:prstGeom>
          <a:noFill/>
        </p:spPr>
        <p:txBody>
          <a:bodyPr wrap="square" rtlCol="0">
            <a:spAutoFit/>
          </a:bodyPr>
          <a:lstStyle/>
          <a:p>
            <a:pPr algn="ctr"/>
            <a:r>
              <a:rPr lang="it-IT" sz="2800" b="1" dirty="0" smtClean="0">
                <a:solidFill>
                  <a:schemeClr val="tx2"/>
                </a:solidFill>
              </a:rPr>
              <a:t>Relè termico</a:t>
            </a:r>
            <a:endParaRPr lang="it-IT" sz="2800" b="1" dirty="0">
              <a:solidFill>
                <a:schemeClr val="tx2"/>
              </a:solidFill>
            </a:endParaRPr>
          </a:p>
        </p:txBody>
      </p:sp>
      <p:sp>
        <p:nvSpPr>
          <p:cNvPr id="2" name="Rettangolo 1"/>
          <p:cNvSpPr/>
          <p:nvPr/>
        </p:nvSpPr>
        <p:spPr>
          <a:xfrm>
            <a:off x="0" y="810685"/>
            <a:ext cx="9144000" cy="2585323"/>
          </a:xfrm>
          <a:prstGeom prst="rect">
            <a:avLst/>
          </a:prstGeom>
        </p:spPr>
        <p:txBody>
          <a:bodyPr wrap="square">
            <a:spAutoFit/>
          </a:bodyPr>
          <a:lstStyle/>
          <a:p>
            <a:pPr algn="just"/>
            <a:r>
              <a:rPr lang="it-IT" dirty="0" smtClean="0"/>
              <a:t>Il </a:t>
            </a:r>
            <a:r>
              <a:rPr lang="it-IT" dirty="0"/>
              <a:t>termico è una protezione a tempo di intervento inverso: ovvero il tempo di intervento è inversamente proporzionale all’entità del guasto (sovraccarico).</a:t>
            </a:r>
          </a:p>
          <a:p>
            <a:pPr algn="just"/>
            <a:r>
              <a:rPr lang="it-IT" dirty="0"/>
              <a:t>I bimetalli possono essere attraversati direttamente dalla corrente assorbita dall’utilizzatore (in altri casi la corrente di sovraccarico riscalda il bimetallo tramite un conduttore avvolto sulle lamine bimetalliche stesse) oppure, nel caso di correnti elevate, dalla corrente secondaria di un trasformatore di corrente (i relè termici possono essere utilizzati anche in corrente continua ma in questo caso l’uso è limitato per impieghi in corrente alternata). In quest’ultimo caso è possibile utilizzare TA a ferro saturo che permettono di ritardare l’intervento del relè quando si devono proteggere motori con avviamento pesante (pompe, centrifughe, ventilatori, ecc..).</a:t>
            </a:r>
          </a:p>
        </p:txBody>
      </p:sp>
      <p:pic>
        <p:nvPicPr>
          <p:cNvPr id="5" name="Picture 4" descr="https://media.rs-online.com/t_large/F2436934-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3583681"/>
            <a:ext cx="2970080" cy="320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871151"/>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Relè magnetico</a:t>
            </a:r>
            <a:endParaRPr lang="it-IT" sz="2800" b="1" dirty="0">
              <a:solidFill>
                <a:schemeClr val="tx2"/>
              </a:solidFill>
            </a:endParaRPr>
          </a:p>
        </p:txBody>
      </p:sp>
      <p:sp>
        <p:nvSpPr>
          <p:cNvPr id="2" name="Rettangolo 1"/>
          <p:cNvSpPr/>
          <p:nvPr/>
        </p:nvSpPr>
        <p:spPr>
          <a:xfrm>
            <a:off x="496" y="806311"/>
            <a:ext cx="9143503" cy="1754326"/>
          </a:xfrm>
          <a:prstGeom prst="rect">
            <a:avLst/>
          </a:prstGeom>
        </p:spPr>
        <p:txBody>
          <a:bodyPr wrap="square">
            <a:spAutoFit/>
          </a:bodyPr>
          <a:lstStyle/>
          <a:p>
            <a:pPr algn="just"/>
            <a:r>
              <a:rPr lang="it-IT" dirty="0"/>
              <a:t>È costituito da un’ancora di materiale ferromagnetico, su cui è avvolto un conduttore. </a:t>
            </a:r>
          </a:p>
          <a:p>
            <a:pPr algn="just"/>
            <a:r>
              <a:rPr lang="it-IT" dirty="0"/>
              <a:t>Quando tale conduttore è percorso da una corrente adeguata, il materiale si magnetizza ed attira a sé un contatto, provocando l’apertura del circuito in cui è inserito il relè.     </a:t>
            </a:r>
            <a:br>
              <a:rPr lang="it-IT" dirty="0"/>
            </a:br>
            <a:r>
              <a:rPr lang="it-IT" dirty="0"/>
              <a:t>Il relè magnetico, a differenza di quello termico, non è un relè a tempo inverso, bensì ad intervento istantaneo, in quanto il circuito viene interrotto quando viene superato il valore di soglia del relè. </a:t>
            </a:r>
          </a:p>
        </p:txBody>
      </p:sp>
      <p:sp>
        <p:nvSpPr>
          <p:cNvPr id="5" name="Rettangolo 4"/>
          <p:cNvSpPr/>
          <p:nvPr/>
        </p:nvSpPr>
        <p:spPr>
          <a:xfrm>
            <a:off x="6025923" y="3103225"/>
            <a:ext cx="2186940" cy="2719516"/>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2" descr="https://d2wmefcb92kfgk.cloudfront.net/sites/www.voltimum.it/files/fields/main_image/it/hotspot/1149687107_0.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40420" y="2767827"/>
            <a:ext cx="4815540" cy="3433690"/>
          </a:xfrm>
          <a:prstGeom prst="rect">
            <a:avLst/>
          </a:prstGeom>
          <a:solidFill>
            <a:schemeClr val="bg1"/>
          </a:solidFill>
          <a:extLst/>
        </p:spPr>
      </p:pic>
      <p:sp>
        <p:nvSpPr>
          <p:cNvPr id="9" name="CasellaDiTesto 8"/>
          <p:cNvSpPr txBox="1"/>
          <p:nvPr/>
        </p:nvSpPr>
        <p:spPr>
          <a:xfrm>
            <a:off x="1153044" y="6314181"/>
            <a:ext cx="3164777" cy="369332"/>
          </a:xfrm>
          <a:prstGeom prst="rect">
            <a:avLst/>
          </a:prstGeom>
          <a:solidFill>
            <a:schemeClr val="bg1"/>
          </a:solidFill>
        </p:spPr>
        <p:txBody>
          <a:bodyPr wrap="none" rtlCol="0">
            <a:spAutoFit/>
          </a:bodyPr>
          <a:lstStyle/>
          <a:p>
            <a:r>
              <a:rPr lang="it-IT" dirty="0" smtClean="0"/>
              <a:t>CARATTERISTICA D’INTERVENTO</a:t>
            </a:r>
            <a:endParaRPr lang="it-IT" dirty="0"/>
          </a:p>
        </p:txBody>
      </p:sp>
      <p:pic>
        <p:nvPicPr>
          <p:cNvPr id="10" name="Immagine 9"/>
          <p:cNvPicPr>
            <a:picLocks noChangeAspect="1"/>
          </p:cNvPicPr>
          <p:nvPr/>
        </p:nvPicPr>
        <p:blipFill>
          <a:blip r:embed="rId5"/>
          <a:stretch>
            <a:fillRect/>
          </a:stretch>
        </p:blipFill>
        <p:spPr>
          <a:xfrm>
            <a:off x="6098734" y="4514354"/>
            <a:ext cx="2052344" cy="1278611"/>
          </a:xfrm>
          <a:prstGeom prst="rect">
            <a:avLst/>
          </a:prstGeom>
          <a:solidFill>
            <a:schemeClr val="bg1"/>
          </a:solidFill>
        </p:spPr>
      </p:pic>
      <p:sp>
        <p:nvSpPr>
          <p:cNvPr id="11" name="CasellaDiTesto 10"/>
          <p:cNvSpPr txBox="1"/>
          <p:nvPr/>
        </p:nvSpPr>
        <p:spPr>
          <a:xfrm>
            <a:off x="6544458" y="5852516"/>
            <a:ext cx="1160895" cy="646331"/>
          </a:xfrm>
          <a:prstGeom prst="rect">
            <a:avLst/>
          </a:prstGeom>
          <a:solidFill>
            <a:schemeClr val="bg1"/>
          </a:solidFill>
          <a:ln w="57150">
            <a:solidFill>
              <a:srgbClr val="C00000"/>
            </a:solidFill>
          </a:ln>
        </p:spPr>
        <p:txBody>
          <a:bodyPr wrap="none" rtlCol="0">
            <a:spAutoFit/>
          </a:bodyPr>
          <a:lstStyle/>
          <a:p>
            <a:pPr algn="ctr"/>
            <a:r>
              <a:rPr lang="it-IT" dirty="0" smtClean="0"/>
              <a:t>SIMBOLO</a:t>
            </a:r>
          </a:p>
          <a:p>
            <a:pPr algn="ctr"/>
            <a:r>
              <a:rPr lang="it-IT" dirty="0" smtClean="0"/>
              <a:t>ELETTRICO</a:t>
            </a:r>
            <a:endParaRPr lang="it-IT" dirty="0"/>
          </a:p>
        </p:txBody>
      </p:sp>
      <p:pic>
        <p:nvPicPr>
          <p:cNvPr id="13" name="Immagine 12"/>
          <p:cNvPicPr>
            <a:picLocks noChangeAspect="1"/>
          </p:cNvPicPr>
          <p:nvPr/>
        </p:nvPicPr>
        <p:blipFill>
          <a:blip r:embed="rId6"/>
          <a:stretch>
            <a:fillRect/>
          </a:stretch>
        </p:blipFill>
        <p:spPr>
          <a:xfrm>
            <a:off x="6732240" y="3145574"/>
            <a:ext cx="576064" cy="1368780"/>
          </a:xfrm>
          <a:prstGeom prst="rect">
            <a:avLst/>
          </a:prstGeom>
        </p:spPr>
      </p:pic>
    </p:spTree>
    <p:extLst>
      <p:ext uri="{BB962C8B-B14F-4D97-AF65-F5344CB8AC3E}">
        <p14:creationId xmlns:p14="http://schemas.microsoft.com/office/powerpoint/2010/main" val="73551538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Relè magnetotermico</a:t>
            </a:r>
            <a:endParaRPr lang="it-IT" sz="2800" b="1" dirty="0">
              <a:solidFill>
                <a:schemeClr val="tx2"/>
              </a:solidFill>
            </a:endParaRPr>
          </a:p>
        </p:txBody>
      </p:sp>
      <p:sp>
        <p:nvSpPr>
          <p:cNvPr id="2" name="Rettangolo 1"/>
          <p:cNvSpPr/>
          <p:nvPr/>
        </p:nvSpPr>
        <p:spPr>
          <a:xfrm>
            <a:off x="0" y="808365"/>
            <a:ext cx="9144000" cy="1477328"/>
          </a:xfrm>
          <a:prstGeom prst="rect">
            <a:avLst/>
          </a:prstGeom>
        </p:spPr>
        <p:txBody>
          <a:bodyPr wrap="square">
            <a:spAutoFit/>
          </a:bodyPr>
          <a:lstStyle/>
          <a:p>
            <a:pPr algn="just"/>
            <a:r>
              <a:rPr lang="it-IT" dirty="0"/>
              <a:t>Dall’unione del relè termico e di quello magnetico si ottiene l’interruttore magnetotermico, la cui caratteristica di intervento tempo-corrente è data dalla fusione delle caratteristiche dei due relè che lo costituiscono. La prima parte della curva è una curva a tempo inverso e corrisponde al relè termico, mentre la seconda parte della curva è ad intervento istantaneo e corrisponde al relè magnetico.</a:t>
            </a:r>
          </a:p>
        </p:txBody>
      </p:sp>
      <p:pic>
        <p:nvPicPr>
          <p:cNvPr id="12" name="Segnaposto contenuto 4"/>
          <p:cNvPicPr>
            <a:picLocks noGrp="1" noChangeAspect="1"/>
          </p:cNvPicPr>
          <p:nvPr>
            <p:ph idx="1"/>
          </p:nvPr>
        </p:nvPicPr>
        <p:blipFill>
          <a:blip r:embed="rId4"/>
          <a:stretch>
            <a:fillRect/>
          </a:stretch>
        </p:blipFill>
        <p:spPr>
          <a:xfrm>
            <a:off x="7073233" y="2924944"/>
            <a:ext cx="1396192" cy="2275562"/>
          </a:xfrm>
          <a:prstGeom prst="rect">
            <a:avLst/>
          </a:prstGeom>
          <a:ln w="57150">
            <a:solidFill>
              <a:srgbClr val="C00000"/>
            </a:solidFill>
          </a:ln>
        </p:spPr>
      </p:pic>
      <p:pic>
        <p:nvPicPr>
          <p:cNvPr id="16" name="Immagine 15"/>
          <p:cNvPicPr>
            <a:picLocks noChangeAspect="1"/>
          </p:cNvPicPr>
          <p:nvPr/>
        </p:nvPicPr>
        <p:blipFill>
          <a:blip r:embed="rId5"/>
          <a:stretch>
            <a:fillRect/>
          </a:stretch>
        </p:blipFill>
        <p:spPr>
          <a:xfrm>
            <a:off x="1220079" y="3717032"/>
            <a:ext cx="1905655" cy="2567207"/>
          </a:xfrm>
          <a:prstGeom prst="rect">
            <a:avLst/>
          </a:prstGeom>
        </p:spPr>
      </p:pic>
      <p:pic>
        <p:nvPicPr>
          <p:cNvPr id="17" name="Immagine 16"/>
          <p:cNvPicPr>
            <a:picLocks noChangeAspect="1"/>
          </p:cNvPicPr>
          <p:nvPr/>
        </p:nvPicPr>
        <p:blipFill>
          <a:blip r:embed="rId6"/>
          <a:stretch>
            <a:fillRect/>
          </a:stretch>
        </p:blipFill>
        <p:spPr>
          <a:xfrm>
            <a:off x="3606783" y="3746626"/>
            <a:ext cx="2421109" cy="2552247"/>
          </a:xfrm>
          <a:prstGeom prst="rect">
            <a:avLst/>
          </a:prstGeom>
        </p:spPr>
      </p:pic>
      <p:sp>
        <p:nvSpPr>
          <p:cNvPr id="23" name="CasellaDiTesto 22"/>
          <p:cNvSpPr txBox="1"/>
          <p:nvPr/>
        </p:nvSpPr>
        <p:spPr>
          <a:xfrm>
            <a:off x="7164288" y="5271299"/>
            <a:ext cx="1160895" cy="646331"/>
          </a:xfrm>
          <a:prstGeom prst="rect">
            <a:avLst/>
          </a:prstGeom>
          <a:noFill/>
          <a:ln w="57150">
            <a:solidFill>
              <a:srgbClr val="C00000"/>
            </a:solidFill>
          </a:ln>
        </p:spPr>
        <p:txBody>
          <a:bodyPr wrap="none" rtlCol="0">
            <a:spAutoFit/>
          </a:bodyPr>
          <a:lstStyle/>
          <a:p>
            <a:pPr algn="ctr"/>
            <a:r>
              <a:rPr lang="it-IT" dirty="0" smtClean="0"/>
              <a:t>SIMBOLO</a:t>
            </a:r>
          </a:p>
          <a:p>
            <a:pPr algn="ctr"/>
            <a:r>
              <a:rPr lang="it-IT" dirty="0" smtClean="0"/>
              <a:t>ELETTRICO</a:t>
            </a:r>
            <a:endParaRPr lang="it-IT" dirty="0"/>
          </a:p>
        </p:txBody>
      </p:sp>
      <p:sp>
        <p:nvSpPr>
          <p:cNvPr id="24" name="Rettangolo 23"/>
          <p:cNvSpPr/>
          <p:nvPr/>
        </p:nvSpPr>
        <p:spPr>
          <a:xfrm>
            <a:off x="702652" y="2714142"/>
            <a:ext cx="6148606" cy="646331"/>
          </a:xfrm>
          <a:prstGeom prst="rect">
            <a:avLst/>
          </a:prstGeom>
        </p:spPr>
        <p:txBody>
          <a:bodyPr wrap="none">
            <a:spAutoFit/>
          </a:bodyPr>
          <a:lstStyle/>
          <a:p>
            <a:r>
              <a:rPr lang="it-IT" dirty="0" smtClean="0"/>
              <a:t>E’ </a:t>
            </a:r>
            <a:r>
              <a:rPr lang="it-IT" dirty="0"/>
              <a:t>il più diffuso interruttore della distribuzione elettrica </a:t>
            </a:r>
            <a:r>
              <a:rPr lang="it-IT" dirty="0" smtClean="0"/>
              <a:t>mondiale.</a:t>
            </a:r>
          </a:p>
          <a:p>
            <a:endParaRPr lang="it-IT" dirty="0"/>
          </a:p>
        </p:txBody>
      </p:sp>
    </p:spTree>
    <p:extLst>
      <p:ext uri="{BB962C8B-B14F-4D97-AF65-F5344CB8AC3E}">
        <p14:creationId xmlns:p14="http://schemas.microsoft.com/office/powerpoint/2010/main" val="2969200455"/>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Caratteristiche d’intervento</a:t>
            </a:r>
            <a:endParaRPr lang="it-IT" sz="2800" b="1" dirty="0">
              <a:solidFill>
                <a:schemeClr val="tx2"/>
              </a:solidFill>
            </a:endParaRPr>
          </a:p>
        </p:txBody>
      </p:sp>
      <p:sp>
        <p:nvSpPr>
          <p:cNvPr id="2" name="Rettangolo 1"/>
          <p:cNvSpPr/>
          <p:nvPr/>
        </p:nvSpPr>
        <p:spPr>
          <a:xfrm>
            <a:off x="0" y="836712"/>
            <a:ext cx="9143999" cy="1754326"/>
          </a:xfrm>
          <a:prstGeom prst="rect">
            <a:avLst/>
          </a:prstGeom>
        </p:spPr>
        <p:txBody>
          <a:bodyPr wrap="square">
            <a:spAutoFit/>
          </a:bodyPr>
          <a:lstStyle/>
          <a:p>
            <a:pPr algn="just"/>
            <a:r>
              <a:rPr lang="it-IT" dirty="0"/>
              <a:t>Definiscono il comportamento dell’interruttore nei confronti del tempo necessario per l’intervento all’apparire di una sovracorrente. Le caratteristiche, i cui valori minimi sono fissati dalle Norme, vengono fornite dai costruttori sotto forma di curve e devono essere riferiti ad un valore della temperatura ambiente. </a:t>
            </a:r>
          </a:p>
          <a:p>
            <a:pPr algn="just"/>
            <a:r>
              <a:rPr lang="it-IT" dirty="0"/>
              <a:t>La scala delle correnti  è normalmente espressa quali multipli della corrente nominale (I/In - rapporto tra la corrente che transita e la corrente nominale dell’interruttore).</a:t>
            </a:r>
          </a:p>
        </p:txBody>
      </p:sp>
      <p:pic>
        <p:nvPicPr>
          <p:cNvPr id="11" name="Picture 2" descr="Risultati immagini per TABELLA INTERVENTO SGANCIATORI"/>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51520" y="3789040"/>
            <a:ext cx="2563156" cy="1918303"/>
          </a:xfrm>
          <a:prstGeom prst="rect">
            <a:avLst/>
          </a:prstGeom>
          <a:noFill/>
          <a:extLst>
            <a:ext uri="{909E8E84-426E-40DD-AFC4-6F175D3DCCD1}">
              <a14:hiddenFill xmlns:a14="http://schemas.microsoft.com/office/drawing/2010/main">
                <a:solidFill>
                  <a:srgbClr val="FFFFFF"/>
                </a:solidFill>
              </a14:hiddenFill>
            </a:ext>
          </a:extLst>
        </p:spPr>
      </p:pic>
      <p:pic>
        <p:nvPicPr>
          <p:cNvPr id="13" name="Segnaposto contenuto 4"/>
          <p:cNvPicPr>
            <a:picLocks noChangeAspect="1"/>
          </p:cNvPicPr>
          <p:nvPr/>
        </p:nvPicPr>
        <p:blipFill rotWithShape="1">
          <a:blip r:embed="rId5"/>
          <a:srcRect l="26458" t="14125" r="43803" b="47021"/>
          <a:stretch/>
        </p:blipFill>
        <p:spPr>
          <a:xfrm>
            <a:off x="2915816" y="3645024"/>
            <a:ext cx="3037552" cy="2232248"/>
          </a:xfrm>
          <a:prstGeom prst="rect">
            <a:avLst/>
          </a:prstGeom>
        </p:spPr>
      </p:pic>
      <p:pic>
        <p:nvPicPr>
          <p:cNvPr id="14" name="Segnaposto contenuto 4"/>
          <p:cNvPicPr>
            <a:picLocks noChangeAspect="1"/>
          </p:cNvPicPr>
          <p:nvPr/>
        </p:nvPicPr>
        <p:blipFill rotWithShape="1">
          <a:blip r:embed="rId5"/>
          <a:srcRect l="26588" t="53102" r="43803" b="6815"/>
          <a:stretch/>
        </p:blipFill>
        <p:spPr>
          <a:xfrm>
            <a:off x="5953368" y="3645024"/>
            <a:ext cx="2950266" cy="2232248"/>
          </a:xfrm>
          <a:prstGeom prst="rect">
            <a:avLst/>
          </a:prstGeom>
        </p:spPr>
      </p:pic>
    </p:spTree>
    <p:extLst>
      <p:ext uri="{BB962C8B-B14F-4D97-AF65-F5344CB8AC3E}">
        <p14:creationId xmlns:p14="http://schemas.microsoft.com/office/powerpoint/2010/main" val="400839769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Relè differenziale</a:t>
            </a:r>
            <a:endParaRPr lang="it-IT" sz="2800" b="1" dirty="0">
              <a:solidFill>
                <a:schemeClr val="tx2"/>
              </a:solidFill>
            </a:endParaRPr>
          </a:p>
        </p:txBody>
      </p:sp>
      <p:sp>
        <p:nvSpPr>
          <p:cNvPr id="2" name="Rettangolo 1"/>
          <p:cNvSpPr/>
          <p:nvPr/>
        </p:nvSpPr>
        <p:spPr>
          <a:xfrm>
            <a:off x="0" y="908720"/>
            <a:ext cx="9144000" cy="1200329"/>
          </a:xfrm>
          <a:prstGeom prst="rect">
            <a:avLst/>
          </a:prstGeom>
        </p:spPr>
        <p:txBody>
          <a:bodyPr wrap="square">
            <a:spAutoFit/>
          </a:bodyPr>
          <a:lstStyle/>
          <a:p>
            <a:pPr algn="just"/>
            <a:r>
              <a:rPr lang="it-IT" b="1" dirty="0"/>
              <a:t>La somma vettoriale delle correnti che percorrono i conduttori attivi </a:t>
            </a:r>
            <a:r>
              <a:rPr lang="it-IT" dirty="0"/>
              <a:t>(compreso il neutro se esiste) di alimentazione di un circuito, </a:t>
            </a:r>
            <a:r>
              <a:rPr lang="it-IT" b="1" i="1" dirty="0" smtClean="0">
                <a:solidFill>
                  <a:srgbClr val="0070C0"/>
                </a:solidFill>
              </a:rPr>
              <a:t>è nulla </a:t>
            </a:r>
            <a:r>
              <a:rPr lang="it-IT" b="1" i="1" dirty="0">
                <a:solidFill>
                  <a:srgbClr val="0070C0"/>
                </a:solidFill>
              </a:rPr>
              <a:t>in condizioni di normale isolamento, quando si verifica un guasto verso terra assume valori maggiori di zero e prende il nome di corrente di guasto verso terra o corrente differenziale</a:t>
            </a:r>
            <a:r>
              <a:rPr lang="it-IT" b="1" i="1" dirty="0" smtClean="0">
                <a:solidFill>
                  <a:srgbClr val="0070C0"/>
                </a:solidFill>
              </a:rPr>
              <a:t>.</a:t>
            </a:r>
          </a:p>
        </p:txBody>
      </p:sp>
      <p:pic>
        <p:nvPicPr>
          <p:cNvPr id="9" name="Picture 2" descr="http://www.elektro.it/differenziali/differenziali_img/diff_funzionamento.gif"/>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63688" y="3744446"/>
            <a:ext cx="3026436" cy="2654769"/>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p:cNvPicPr>
            <a:picLocks noChangeAspect="1"/>
          </p:cNvPicPr>
          <p:nvPr/>
        </p:nvPicPr>
        <p:blipFill>
          <a:blip r:embed="rId5"/>
          <a:stretch>
            <a:fillRect/>
          </a:stretch>
        </p:blipFill>
        <p:spPr>
          <a:xfrm>
            <a:off x="5526660" y="4149287"/>
            <a:ext cx="2005717" cy="2249927"/>
          </a:xfrm>
          <a:prstGeom prst="rect">
            <a:avLst/>
          </a:prstGeom>
          <a:ln w="57150">
            <a:solidFill>
              <a:srgbClr val="C00000"/>
            </a:solidFill>
          </a:ln>
        </p:spPr>
      </p:pic>
      <p:sp>
        <p:nvSpPr>
          <p:cNvPr id="12" name="CasellaDiTesto 11"/>
          <p:cNvSpPr txBox="1"/>
          <p:nvPr/>
        </p:nvSpPr>
        <p:spPr>
          <a:xfrm>
            <a:off x="5508104" y="3744446"/>
            <a:ext cx="2042830" cy="338554"/>
          </a:xfrm>
          <a:prstGeom prst="rect">
            <a:avLst/>
          </a:prstGeom>
          <a:noFill/>
          <a:ln w="57150">
            <a:solidFill>
              <a:srgbClr val="C00000"/>
            </a:solidFill>
          </a:ln>
        </p:spPr>
        <p:txBody>
          <a:bodyPr wrap="square" rtlCol="0">
            <a:spAutoFit/>
          </a:bodyPr>
          <a:lstStyle/>
          <a:p>
            <a:r>
              <a:rPr lang="it-IT" sz="1600" dirty="0" smtClean="0"/>
              <a:t>SIMBOLO ELETTRICO</a:t>
            </a:r>
            <a:endParaRPr lang="it-IT" sz="1600" dirty="0"/>
          </a:p>
        </p:txBody>
      </p:sp>
      <p:sp>
        <p:nvSpPr>
          <p:cNvPr id="3" name="Rettangolo 2"/>
          <p:cNvSpPr/>
          <p:nvPr/>
        </p:nvSpPr>
        <p:spPr>
          <a:xfrm>
            <a:off x="130840" y="2232759"/>
            <a:ext cx="9013159" cy="646331"/>
          </a:xfrm>
          <a:prstGeom prst="rect">
            <a:avLst/>
          </a:prstGeom>
        </p:spPr>
        <p:txBody>
          <a:bodyPr wrap="square">
            <a:spAutoFit/>
          </a:bodyPr>
          <a:lstStyle/>
          <a:p>
            <a:pPr marL="285750" indent="-285750" algn="just">
              <a:buFont typeface="Wingdings" panose="05000000000000000000" pitchFamily="2" charset="2"/>
              <a:buChar char="Ø"/>
            </a:pPr>
            <a:r>
              <a:rPr lang="it-IT" b="1" i="1" dirty="0">
                <a:solidFill>
                  <a:srgbClr val="FF0000"/>
                </a:solidFill>
              </a:rPr>
              <a:t>L'interruttore automatico differenziale </a:t>
            </a:r>
            <a:r>
              <a:rPr lang="it-IT" dirty="0"/>
              <a:t>è un dispositivo sensibile alla somma di tali correnti in grado di intervenire quando si presenta una corrente di dispersione verso terra.</a:t>
            </a:r>
          </a:p>
        </p:txBody>
      </p:sp>
    </p:spTree>
    <p:extLst>
      <p:ext uri="{BB962C8B-B14F-4D97-AF65-F5344CB8AC3E}">
        <p14:creationId xmlns:p14="http://schemas.microsoft.com/office/powerpoint/2010/main" val="51207080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Caratteristiche costruttive</a:t>
            </a:r>
            <a:endParaRPr lang="it-IT" sz="2800" b="1" dirty="0">
              <a:solidFill>
                <a:schemeClr val="tx2"/>
              </a:solidFill>
            </a:endParaRPr>
          </a:p>
        </p:txBody>
      </p:sp>
      <p:sp>
        <p:nvSpPr>
          <p:cNvPr id="2" name="Rettangolo 1"/>
          <p:cNvSpPr/>
          <p:nvPr/>
        </p:nvSpPr>
        <p:spPr>
          <a:xfrm>
            <a:off x="0" y="810685"/>
            <a:ext cx="5004048" cy="2862322"/>
          </a:xfrm>
          <a:prstGeom prst="rect">
            <a:avLst/>
          </a:prstGeom>
        </p:spPr>
        <p:txBody>
          <a:bodyPr wrap="square">
            <a:spAutoFit/>
          </a:bodyPr>
          <a:lstStyle/>
          <a:p>
            <a:pPr algn="just"/>
            <a:r>
              <a:rPr lang="it-IT" dirty="0"/>
              <a:t>Costruttivamente è costituito da un trasformatore toroidale nel quale, in condizioni di normale funzionamento, il flusso risultante dovuto alle correnti che percorrono il circuito è uguale a zero. </a:t>
            </a:r>
          </a:p>
          <a:p>
            <a:pPr algn="just"/>
            <a:r>
              <a:rPr lang="it-IT" dirty="0"/>
              <a:t>Al manifestarsi di un guasto d'isolamento, ad esempio fase-terra, il flusso risultante non è più nullo ed induce, su di un appropriato avvolgimento secondario, una forza elettromotrice in grado di provocare, tramite l'intervento del relè differenziale, l'apertura dell'interruttore.</a:t>
            </a:r>
          </a:p>
        </p:txBody>
      </p:sp>
      <p:pic>
        <p:nvPicPr>
          <p:cNvPr id="11" name="Picture 2" descr="http://www.elektro.it/differenziali/differenziali_img/diff_funz.gif"/>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166643" y="810684"/>
            <a:ext cx="3934349" cy="2906347"/>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0" y="4138999"/>
            <a:ext cx="4355976" cy="2308324"/>
          </a:xfrm>
          <a:prstGeom prst="rect">
            <a:avLst/>
          </a:prstGeom>
        </p:spPr>
        <p:txBody>
          <a:bodyPr wrap="square">
            <a:spAutoFit/>
          </a:bodyPr>
          <a:lstStyle/>
          <a:p>
            <a:pPr algn="just"/>
            <a:r>
              <a:rPr lang="it-IT" dirty="0"/>
              <a:t>Nei piccoli interruttori modulari per attivare lo sganciatore a basso consumo può essere sufficiente l'energia fornita dalla stessa corrente di guasto mentre per gli interruttori di taglia superiore, a causa delle maggiori energie di sgancio necessarie, può essere indispensabile ricorrere ad un apposito amplificatore di segnale. </a:t>
            </a:r>
          </a:p>
        </p:txBody>
      </p:sp>
      <p:pic>
        <p:nvPicPr>
          <p:cNvPr id="9" name="Picture 2" descr="http://www.elektro.it/differenziali/differenziali_img/diff_panoramic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6849" y="4138998"/>
            <a:ext cx="4654143" cy="271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75151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Interruttori automatici: accessori</a:t>
            </a:r>
            <a:endParaRPr lang="it-IT" sz="2800" b="1" dirty="0">
              <a:solidFill>
                <a:schemeClr val="tx2"/>
              </a:solidFill>
            </a:endParaRPr>
          </a:p>
        </p:txBody>
      </p:sp>
      <p:sp>
        <p:nvSpPr>
          <p:cNvPr id="2" name="Rettangolo 1"/>
          <p:cNvSpPr/>
          <p:nvPr/>
        </p:nvSpPr>
        <p:spPr>
          <a:xfrm>
            <a:off x="0" y="1065609"/>
            <a:ext cx="5919055" cy="923330"/>
          </a:xfrm>
          <a:prstGeom prst="rect">
            <a:avLst/>
          </a:prstGeom>
        </p:spPr>
        <p:txBody>
          <a:bodyPr wrap="square">
            <a:spAutoFit/>
          </a:bodyPr>
          <a:lstStyle/>
          <a:p>
            <a:pPr algn="just"/>
            <a:r>
              <a:rPr lang="it-IT" b="1" dirty="0">
                <a:solidFill>
                  <a:srgbClr val="FF0000"/>
                </a:solidFill>
              </a:rPr>
              <a:t>INTERRUTTORI MOTORIZZATI: </a:t>
            </a:r>
            <a:r>
              <a:rPr lang="it-IT" dirty="0"/>
              <a:t>Gli interruttori motorizzati si utilizzano qualora ci sia necessità di comandarli a distanza, ovvero si voglia aprirli e chiuderli a distanza.</a:t>
            </a:r>
          </a:p>
        </p:txBody>
      </p:sp>
      <p:pic>
        <p:nvPicPr>
          <p:cNvPr id="9" name="Segnaposto contenuto 3"/>
          <p:cNvPicPr>
            <a:picLocks noGrp="1" noChangeAspect="1"/>
          </p:cNvPicPr>
          <p:nvPr>
            <p:ph idx="1"/>
          </p:nvPr>
        </p:nvPicPr>
        <p:blipFill>
          <a:blip r:embed="rId4"/>
          <a:stretch>
            <a:fillRect/>
          </a:stretch>
        </p:blipFill>
        <p:spPr>
          <a:xfrm>
            <a:off x="7236296" y="767813"/>
            <a:ext cx="1617280" cy="1518921"/>
          </a:xfrm>
          <a:prstGeom prst="rect">
            <a:avLst/>
          </a:prstGeom>
          <a:ln w="57150">
            <a:solidFill>
              <a:srgbClr val="C00000"/>
            </a:solidFill>
          </a:ln>
        </p:spPr>
      </p:pic>
      <p:sp>
        <p:nvSpPr>
          <p:cNvPr id="10" name="Rettangolo 9"/>
          <p:cNvSpPr/>
          <p:nvPr/>
        </p:nvSpPr>
        <p:spPr>
          <a:xfrm>
            <a:off x="0" y="2492896"/>
            <a:ext cx="9144000" cy="2862322"/>
          </a:xfrm>
          <a:prstGeom prst="rect">
            <a:avLst/>
          </a:prstGeom>
        </p:spPr>
        <p:txBody>
          <a:bodyPr wrap="square">
            <a:spAutoFit/>
          </a:bodyPr>
          <a:lstStyle/>
          <a:p>
            <a:pPr algn="just"/>
            <a:r>
              <a:rPr lang="it-IT" b="1" i="1" dirty="0">
                <a:solidFill>
                  <a:schemeClr val="accent1">
                    <a:lumMod val="50000"/>
                  </a:schemeClr>
                </a:solidFill>
              </a:rPr>
              <a:t>Interruttore con bobina di sgancio </a:t>
            </a:r>
            <a:r>
              <a:rPr lang="it-IT" dirty="0"/>
              <a:t>"a lancio di corrente", azionato da pulsante con contatto in chiusura (normalmente aperto). In questo caso il contatto del pulsante è normalmente aperto e la bobina non è percorsa da corrente. La norma CEI 64-8 permette questa soluzione solo se accompagnata da una segnalazione luminosa che indichi la funzionalità del circuito. Occorre, in pratica, collegare in parallelo al contatto del pulsante una lampada a basso consumo di colore verde, la cui accensione è indice di presenza di tensione sul circuito e quindi di comando di emergenza pronto ad intervenire. Se la lampada è spenta significa che il circuito di alimentazione della bobina è interrotto. Poiché questo tipo di segnalazione non è comprensibile da tutti, è consigliato l'utilizzo della bobina a lancio di corrente solo in impianti dove è presente personale addestrato. </a:t>
            </a:r>
          </a:p>
        </p:txBody>
      </p:sp>
      <p:pic>
        <p:nvPicPr>
          <p:cNvPr id="11" name="Segnaposto contenuto 5"/>
          <p:cNvPicPr>
            <a:picLocks noChangeAspect="1"/>
          </p:cNvPicPr>
          <p:nvPr/>
        </p:nvPicPr>
        <p:blipFill>
          <a:blip r:embed="rId5"/>
          <a:stretch>
            <a:fillRect/>
          </a:stretch>
        </p:blipFill>
        <p:spPr>
          <a:xfrm>
            <a:off x="7201628" y="5215698"/>
            <a:ext cx="1651948" cy="1525670"/>
          </a:xfrm>
          <a:prstGeom prst="rect">
            <a:avLst/>
          </a:prstGeom>
          <a:ln w="57150">
            <a:solidFill>
              <a:srgbClr val="C00000"/>
            </a:solidFill>
          </a:ln>
        </p:spPr>
      </p:pic>
    </p:spTree>
    <p:extLst>
      <p:ext uri="{BB962C8B-B14F-4D97-AF65-F5344CB8AC3E}">
        <p14:creationId xmlns:p14="http://schemas.microsoft.com/office/powerpoint/2010/main" val="27392801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Principali enti normatori</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Rettangolo 1"/>
          <p:cNvSpPr/>
          <p:nvPr/>
        </p:nvSpPr>
        <p:spPr>
          <a:xfrm>
            <a:off x="0" y="1686010"/>
            <a:ext cx="9144000" cy="3413755"/>
          </a:xfrm>
          <a:prstGeom prst="rect">
            <a:avLst/>
          </a:prstGeom>
        </p:spPr>
        <p:txBody>
          <a:bodyPr wrap="square">
            <a:spAutoFit/>
          </a:bodyPr>
          <a:lstStyle/>
          <a:p>
            <a:pPr algn="just">
              <a:lnSpc>
                <a:spcPts val="2800"/>
              </a:lnSpc>
              <a:spcBef>
                <a:spcPts val="100"/>
              </a:spcBef>
              <a:buClr>
                <a:srgbClr val="C00000"/>
              </a:buClr>
              <a:defRPr/>
            </a:pPr>
            <a:r>
              <a:rPr lang="it-IT" dirty="0" smtClean="0"/>
              <a:t>È </a:t>
            </a:r>
            <a:r>
              <a:rPr lang="it-IT" dirty="0"/>
              <a:t>responsabile della normalizzazione europea nell'area </a:t>
            </a:r>
            <a:r>
              <a:rPr lang="it-IT" dirty="0" smtClean="0"/>
              <a:t>dell'ingegneria elettrica.</a:t>
            </a:r>
          </a:p>
          <a:p>
            <a:pPr algn="just">
              <a:lnSpc>
                <a:spcPts val="2800"/>
              </a:lnSpc>
              <a:spcBef>
                <a:spcPts val="100"/>
              </a:spcBef>
              <a:buClr>
                <a:srgbClr val="C00000"/>
              </a:buClr>
              <a:defRPr/>
            </a:pPr>
            <a:r>
              <a:rPr lang="it-IT" dirty="0" smtClean="0"/>
              <a:t>Insieme </a:t>
            </a:r>
            <a:r>
              <a:rPr lang="it-IT" dirty="0"/>
              <a:t>all'ETSI (telecomunicazioni) e al CEN (altre </a:t>
            </a:r>
            <a:r>
              <a:rPr lang="it-IT" dirty="0" smtClean="0"/>
              <a:t>zone tecniche</a:t>
            </a:r>
            <a:r>
              <a:rPr lang="it-IT" dirty="0"/>
              <a:t>), il CENELEC forma il sistema europeo per </a:t>
            </a:r>
            <a:r>
              <a:rPr lang="it-IT" dirty="0" smtClean="0"/>
              <a:t>la normalizzazione</a:t>
            </a:r>
            <a:r>
              <a:rPr lang="it-IT" dirty="0"/>
              <a:t>. </a:t>
            </a:r>
            <a:r>
              <a:rPr lang="it-IT" dirty="0" smtClean="0"/>
              <a:t>Il </a:t>
            </a:r>
            <a:r>
              <a:rPr lang="it-IT" dirty="0"/>
              <a:t>CENELEC è stato fondato nel 1973; prima di allora, due</a:t>
            </a:r>
          </a:p>
          <a:p>
            <a:pPr algn="just">
              <a:lnSpc>
                <a:spcPts val="2800"/>
              </a:lnSpc>
              <a:spcBef>
                <a:spcPts val="100"/>
              </a:spcBef>
              <a:buClr>
                <a:srgbClr val="C00000"/>
              </a:buClr>
              <a:defRPr/>
            </a:pPr>
            <a:r>
              <a:rPr lang="it-IT" dirty="0"/>
              <a:t>Organizzazioni erano responsabili della normalizzazione</a:t>
            </a:r>
          </a:p>
          <a:p>
            <a:pPr algn="just">
              <a:lnSpc>
                <a:spcPts val="2800"/>
              </a:lnSpc>
              <a:spcBef>
                <a:spcPts val="100"/>
              </a:spcBef>
              <a:buClr>
                <a:srgbClr val="C00000"/>
              </a:buClr>
              <a:defRPr/>
            </a:pPr>
            <a:r>
              <a:rPr lang="it-IT" dirty="0"/>
              <a:t>elettrotecnica:</a:t>
            </a:r>
          </a:p>
          <a:p>
            <a:pPr algn="just">
              <a:lnSpc>
                <a:spcPts val="2800"/>
              </a:lnSpc>
              <a:spcBef>
                <a:spcPts val="100"/>
              </a:spcBef>
              <a:buClr>
                <a:srgbClr val="C00000"/>
              </a:buClr>
              <a:defRPr/>
            </a:pPr>
            <a:r>
              <a:rPr lang="it-IT" dirty="0"/>
              <a:t>il CENELCOM e il CENEL. Il CENELEC è </a:t>
            </a:r>
            <a:r>
              <a:rPr lang="it-IT" dirty="0" smtClean="0"/>
              <a:t>un'organizzazione senza </a:t>
            </a:r>
            <a:r>
              <a:rPr lang="it-IT" dirty="0"/>
              <a:t>scopo di lucro secondo la legge belga, con sede a Bruxelles</a:t>
            </a:r>
            <a:r>
              <a:rPr lang="it-IT" dirty="0" smtClean="0"/>
              <a:t>. </a:t>
            </a:r>
            <a:endParaRPr lang="it-IT" dirty="0"/>
          </a:p>
          <a:p>
            <a:pPr algn="just">
              <a:lnSpc>
                <a:spcPts val="2800"/>
              </a:lnSpc>
              <a:spcBef>
                <a:spcPts val="100"/>
              </a:spcBef>
              <a:buClr>
                <a:srgbClr val="C00000"/>
              </a:buClr>
              <a:defRPr/>
            </a:pPr>
            <a:r>
              <a:rPr lang="it-IT" dirty="0"/>
              <a:t>Sebbene il CENELEC lavori in stretta collaborazione con </a:t>
            </a:r>
            <a:r>
              <a:rPr lang="it-IT" dirty="0" smtClean="0"/>
              <a:t>l'Unione europea</a:t>
            </a:r>
            <a:r>
              <a:rPr lang="it-IT" dirty="0"/>
              <a:t>, esso non è un'istituzione di quest'ultima.</a:t>
            </a:r>
            <a:endParaRPr lang="it-IT" dirty="0">
              <a:ea typeface="Arial Unicode MS" pitchFamily="34" charset="-128"/>
              <a:cs typeface="Arial Unicode MS" pitchFamily="34" charset="-128"/>
            </a:endParaRPr>
          </a:p>
        </p:txBody>
      </p:sp>
      <p:sp>
        <p:nvSpPr>
          <p:cNvPr id="6" name="Rettangolo 5"/>
          <p:cNvSpPr/>
          <p:nvPr/>
        </p:nvSpPr>
        <p:spPr>
          <a:xfrm>
            <a:off x="0" y="838840"/>
            <a:ext cx="7992888" cy="545919"/>
          </a:xfrm>
          <a:prstGeom prst="rect">
            <a:avLst/>
          </a:prstGeom>
        </p:spPr>
        <p:txBody>
          <a:bodyPr wrap="square">
            <a:spAutoFit/>
          </a:bodyPr>
          <a:lstStyle/>
          <a:p>
            <a:pPr marL="285750" indent="-285750">
              <a:lnSpc>
                <a:spcPct val="189000"/>
              </a:lnSpc>
              <a:spcBef>
                <a:spcPts val="100"/>
              </a:spcBef>
              <a:buClr>
                <a:srgbClr val="C00000"/>
              </a:buClr>
              <a:buFont typeface="Wingdings" panose="05000000000000000000" pitchFamily="2" charset="2"/>
              <a:buChar char="Ø"/>
              <a:defRPr/>
            </a:pPr>
            <a:r>
              <a:rPr lang="it-IT" b="1" dirty="0"/>
              <a:t>CENELEC  Comitato Europeo </a:t>
            </a:r>
            <a:r>
              <a:rPr lang="it-IT" b="1" dirty="0" smtClean="0"/>
              <a:t>di normalizzazione </a:t>
            </a:r>
            <a:r>
              <a:rPr lang="it-IT" b="1" dirty="0"/>
              <a:t>elettrotecnica</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5069799"/>
            <a:ext cx="3095602" cy="149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4109142"/>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Interruttori automatici: accessori</a:t>
            </a:r>
            <a:endParaRPr lang="it-IT" sz="2800" b="1" dirty="0">
              <a:solidFill>
                <a:schemeClr val="tx2"/>
              </a:solidFill>
            </a:endParaRPr>
          </a:p>
        </p:txBody>
      </p:sp>
      <p:sp>
        <p:nvSpPr>
          <p:cNvPr id="2" name="Rettangolo 1"/>
          <p:cNvSpPr/>
          <p:nvPr/>
        </p:nvSpPr>
        <p:spPr>
          <a:xfrm>
            <a:off x="0" y="994486"/>
            <a:ext cx="6912768" cy="3447098"/>
          </a:xfrm>
          <a:prstGeom prst="rect">
            <a:avLst/>
          </a:prstGeom>
        </p:spPr>
        <p:txBody>
          <a:bodyPr wrap="square">
            <a:spAutoFit/>
          </a:bodyPr>
          <a:lstStyle/>
          <a:p>
            <a:pPr algn="just"/>
            <a:r>
              <a:rPr lang="it-IT" b="1" i="1" dirty="0"/>
              <a:t>Interruttore con bobina di sgancio </a:t>
            </a:r>
            <a:r>
              <a:rPr lang="it-IT" dirty="0"/>
              <a:t>"di minima tensione", azionato da pulsante con contatto in apertura (normalmente chiuso). In questo caso il contatto del pulsante è normalmente chiuso e la bobina è percorsa da corrente. Il difetto di questa soluzione è che, in caso di assenza della tensione di rete o anche soltanto di un buco di tensione, la bobina non risulta più percorsa da corrente, come conseguenza il contatto del pulsante si apre, e si ottiene un intervento di emergenza indesiderato. La soluzione circuitale realizzata normalmente per ovviare a questo inconveniente, è quella di utilizzare dispositivi che oltre alla bobina di sgancio possiedono un soccorritore, alimentato da una batteria in tampone, il quale mantiene alimentata la bobina anche in caso di mancanza della tensione di rete.</a:t>
            </a:r>
          </a:p>
        </p:txBody>
      </p:sp>
      <p:pic>
        <p:nvPicPr>
          <p:cNvPr id="12" name="Segnaposto contenuto 3"/>
          <p:cNvPicPr>
            <a:picLocks noGrp="1" noChangeAspect="1"/>
          </p:cNvPicPr>
          <p:nvPr>
            <p:ph idx="1"/>
          </p:nvPr>
        </p:nvPicPr>
        <p:blipFill>
          <a:blip r:embed="rId4"/>
          <a:stretch>
            <a:fillRect/>
          </a:stretch>
        </p:blipFill>
        <p:spPr>
          <a:xfrm>
            <a:off x="7668344" y="1844824"/>
            <a:ext cx="1296685" cy="1395596"/>
          </a:xfrm>
          <a:prstGeom prst="rect">
            <a:avLst/>
          </a:prstGeom>
          <a:ln w="57150">
            <a:solidFill>
              <a:srgbClr val="C00000"/>
            </a:solidFill>
          </a:ln>
        </p:spPr>
      </p:pic>
      <p:sp>
        <p:nvSpPr>
          <p:cNvPr id="13" name="Rettangolo 12"/>
          <p:cNvSpPr/>
          <p:nvPr/>
        </p:nvSpPr>
        <p:spPr>
          <a:xfrm>
            <a:off x="0" y="4869160"/>
            <a:ext cx="6912768" cy="1200329"/>
          </a:xfrm>
          <a:prstGeom prst="rect">
            <a:avLst/>
          </a:prstGeom>
        </p:spPr>
        <p:txBody>
          <a:bodyPr wrap="square">
            <a:spAutoFit/>
          </a:bodyPr>
          <a:lstStyle/>
          <a:p>
            <a:pPr algn="just"/>
            <a:r>
              <a:rPr lang="it-IT" b="1" i="1" dirty="0"/>
              <a:t>Contatto ausiliario o Segnalazione Guasto (Trip):</a:t>
            </a:r>
          </a:p>
          <a:p>
            <a:pPr algn="just"/>
            <a:r>
              <a:rPr lang="it-IT" dirty="0"/>
              <a:t>L’apertura o chiusura dell’interruttore principale agisce su un interruttore secondario che eventualmente agisce su una segnalazione luminosa.</a:t>
            </a:r>
          </a:p>
        </p:txBody>
      </p:sp>
      <p:pic>
        <p:nvPicPr>
          <p:cNvPr id="14" name="Segnaposto contenuto 5"/>
          <p:cNvPicPr>
            <a:picLocks noChangeAspect="1"/>
          </p:cNvPicPr>
          <p:nvPr/>
        </p:nvPicPr>
        <p:blipFill>
          <a:blip r:embed="rId5"/>
          <a:stretch>
            <a:fillRect/>
          </a:stretch>
        </p:blipFill>
        <p:spPr>
          <a:xfrm>
            <a:off x="7812360" y="4960602"/>
            <a:ext cx="1090505" cy="1512168"/>
          </a:xfrm>
          <a:prstGeom prst="rect">
            <a:avLst/>
          </a:prstGeom>
          <a:ln w="57150">
            <a:solidFill>
              <a:srgbClr val="C00000"/>
            </a:solidFill>
          </a:ln>
        </p:spPr>
      </p:pic>
    </p:spTree>
    <p:extLst>
      <p:ext uri="{BB962C8B-B14F-4D97-AF65-F5344CB8AC3E}">
        <p14:creationId xmlns:p14="http://schemas.microsoft.com/office/powerpoint/2010/main" val="239227796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Fusibili</a:t>
            </a:r>
            <a:endParaRPr lang="it-IT" sz="2800" b="1" dirty="0">
              <a:solidFill>
                <a:schemeClr val="tx2"/>
              </a:solidFill>
            </a:endParaRPr>
          </a:p>
        </p:txBody>
      </p:sp>
      <p:sp>
        <p:nvSpPr>
          <p:cNvPr id="2" name="Rettangolo 1"/>
          <p:cNvSpPr/>
          <p:nvPr/>
        </p:nvSpPr>
        <p:spPr>
          <a:xfrm>
            <a:off x="8438" y="826427"/>
            <a:ext cx="7731914" cy="2062103"/>
          </a:xfrm>
          <a:prstGeom prst="rect">
            <a:avLst/>
          </a:prstGeom>
        </p:spPr>
        <p:txBody>
          <a:bodyPr wrap="square">
            <a:spAutoFit/>
          </a:bodyPr>
          <a:lstStyle/>
          <a:p>
            <a:pPr algn="just"/>
            <a:r>
              <a:rPr lang="it-IT" b="1" i="1" dirty="0"/>
              <a:t>I fusibili, </a:t>
            </a:r>
            <a:r>
              <a:rPr lang="it-IT" dirty="0"/>
              <a:t>trattati dalle </a:t>
            </a:r>
            <a:r>
              <a:rPr lang="it-IT" b="1" i="1" dirty="0"/>
              <a:t>Norme CEI del Comitato Tecnico 32 </a:t>
            </a:r>
            <a:r>
              <a:rPr lang="it-IT" dirty="0"/>
              <a:t>(Norme 32-1 .... 32-7), sono dispositivi di protezione contro le sovracorrenti (sovraccarichi e corto circuiti) caratterizzati da: </a:t>
            </a:r>
          </a:p>
          <a:p>
            <a:pPr marL="342900" indent="-342900" algn="just">
              <a:buFontTx/>
              <a:buChar char="-"/>
            </a:pPr>
            <a:r>
              <a:rPr lang="it-IT" dirty="0"/>
              <a:t>rapidità d'intervento (per corto circuito</a:t>
            </a:r>
            <a:r>
              <a:rPr lang="it-IT" dirty="0" smtClean="0"/>
              <a:t>)</a:t>
            </a:r>
            <a:endParaRPr lang="it-IT" dirty="0"/>
          </a:p>
          <a:p>
            <a:pPr marL="342900" indent="-342900" algn="just">
              <a:buFontTx/>
              <a:buChar char="-"/>
            </a:pPr>
            <a:r>
              <a:rPr lang="it-IT" dirty="0"/>
              <a:t>elevato potere </a:t>
            </a:r>
            <a:r>
              <a:rPr lang="it-IT" dirty="0" smtClean="0"/>
              <a:t>d'interruzione</a:t>
            </a:r>
            <a:endParaRPr lang="it-IT" dirty="0"/>
          </a:p>
          <a:p>
            <a:pPr marL="342900" indent="-342900" algn="just">
              <a:buFontTx/>
              <a:buChar char="-"/>
            </a:pPr>
            <a:r>
              <a:rPr lang="it-IT" dirty="0"/>
              <a:t>dimensioni </a:t>
            </a:r>
            <a:r>
              <a:rPr lang="it-IT" dirty="0" smtClean="0"/>
              <a:t>ridotte</a:t>
            </a:r>
            <a:endParaRPr lang="it-IT" dirty="0"/>
          </a:p>
          <a:p>
            <a:pPr marL="342900" indent="-342900" algn="just">
              <a:buFontTx/>
              <a:buChar char="-"/>
            </a:pPr>
            <a:r>
              <a:rPr lang="it-IT" dirty="0"/>
              <a:t>costo </a:t>
            </a:r>
            <a:r>
              <a:rPr lang="it-IT" dirty="0" smtClean="0"/>
              <a:t>limitato</a:t>
            </a:r>
            <a:endParaRPr lang="it-IT" dirty="0"/>
          </a:p>
        </p:txBody>
      </p:sp>
      <p:sp>
        <p:nvSpPr>
          <p:cNvPr id="13" name="Rettangolo 12"/>
          <p:cNvSpPr/>
          <p:nvPr/>
        </p:nvSpPr>
        <p:spPr>
          <a:xfrm>
            <a:off x="0" y="3200075"/>
            <a:ext cx="8271836" cy="3139321"/>
          </a:xfrm>
          <a:prstGeom prst="rect">
            <a:avLst/>
          </a:prstGeom>
        </p:spPr>
        <p:txBody>
          <a:bodyPr wrap="square">
            <a:spAutoFit/>
          </a:bodyPr>
          <a:lstStyle/>
          <a:p>
            <a:pPr marL="285750" indent="-285750" algn="just">
              <a:buFont typeface="Wingdings" panose="05000000000000000000" pitchFamily="2" charset="2"/>
              <a:buChar char="Ø"/>
            </a:pPr>
            <a:r>
              <a:rPr lang="it-IT" dirty="0"/>
              <a:t>Per queste ragioni hanno trovato e trovano tuttora impiego negli impianti elettrici, in alternativa agli interruttori automatici. Rispetto a questi ultimi presentano però degli aspetti negativi: </a:t>
            </a:r>
          </a:p>
          <a:p>
            <a:pPr marL="800100" lvl="1" indent="-342900" algn="just">
              <a:buFont typeface="Wingdings" panose="05000000000000000000" pitchFamily="2" charset="2"/>
              <a:buChar char="§"/>
            </a:pPr>
            <a:r>
              <a:rPr lang="it-IT" dirty="0"/>
              <a:t>non assicurano, in caso d'intervento, la contemporanea interruzione di tutte le fasi del circuito, per cui un'eventuale alimentazione bifase, ad esempio, può essere dannosa per i </a:t>
            </a:r>
            <a:r>
              <a:rPr lang="it-IT" dirty="0" smtClean="0"/>
              <a:t>motori</a:t>
            </a:r>
            <a:endParaRPr lang="it-IT" dirty="0"/>
          </a:p>
          <a:p>
            <a:pPr marL="800100" lvl="1" indent="-342900" algn="just">
              <a:buFont typeface="Wingdings" panose="05000000000000000000" pitchFamily="2" charset="2"/>
              <a:buChar char="§"/>
            </a:pPr>
            <a:r>
              <a:rPr lang="it-IT" dirty="0"/>
              <a:t>richiedono tempi di ripristino del circuito relativamente </a:t>
            </a:r>
            <a:r>
              <a:rPr lang="it-IT" dirty="0" smtClean="0"/>
              <a:t>alti</a:t>
            </a:r>
            <a:endParaRPr lang="it-IT" dirty="0"/>
          </a:p>
          <a:p>
            <a:pPr marL="800100" lvl="1" indent="-342900" algn="just">
              <a:buFont typeface="Wingdings" panose="05000000000000000000" pitchFamily="2" charset="2"/>
              <a:buChar char="§"/>
            </a:pPr>
            <a:r>
              <a:rPr lang="it-IT" dirty="0"/>
              <a:t>non sempre sono immediatamente disponibili ricambi identici a quelli da sostituire, per cui c'è il rischio che non vengano ripristinate le precedenti condizioni di </a:t>
            </a:r>
            <a:r>
              <a:rPr lang="it-IT" dirty="0" smtClean="0"/>
              <a:t>protezione</a:t>
            </a:r>
            <a:endParaRPr lang="it-IT" dirty="0"/>
          </a:p>
          <a:p>
            <a:pPr marL="800100" lvl="1" indent="-342900" algn="just">
              <a:buFont typeface="Wingdings" panose="05000000000000000000" pitchFamily="2" charset="2"/>
              <a:buChar char="§"/>
            </a:pPr>
            <a:r>
              <a:rPr lang="it-IT" dirty="0"/>
              <a:t>non sono unificate le </a:t>
            </a:r>
            <a:r>
              <a:rPr lang="it-IT" dirty="0" smtClean="0"/>
              <a:t>dimensioni</a:t>
            </a:r>
            <a:endParaRPr lang="it-IT" dirty="0"/>
          </a:p>
        </p:txBody>
      </p:sp>
      <p:pic>
        <p:nvPicPr>
          <p:cNvPr id="9" name="Immagine 8"/>
          <p:cNvPicPr>
            <a:picLocks noChangeAspect="1"/>
          </p:cNvPicPr>
          <p:nvPr/>
        </p:nvPicPr>
        <p:blipFill>
          <a:blip r:embed="rId4"/>
          <a:stretch>
            <a:fillRect/>
          </a:stretch>
        </p:blipFill>
        <p:spPr>
          <a:xfrm>
            <a:off x="8068454" y="800746"/>
            <a:ext cx="578316" cy="1687434"/>
          </a:xfrm>
          <a:prstGeom prst="rect">
            <a:avLst/>
          </a:prstGeom>
          <a:ln w="57150">
            <a:solidFill>
              <a:srgbClr val="C00000"/>
            </a:solidFill>
          </a:ln>
        </p:spPr>
      </p:pic>
    </p:spTree>
    <p:extLst>
      <p:ext uri="{BB962C8B-B14F-4D97-AF65-F5344CB8AC3E}">
        <p14:creationId xmlns:p14="http://schemas.microsoft.com/office/powerpoint/2010/main" val="186102044"/>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Fusibili</a:t>
            </a:r>
            <a:endParaRPr lang="it-IT" sz="2800" b="1" dirty="0">
              <a:solidFill>
                <a:schemeClr val="tx2"/>
              </a:solidFill>
            </a:endParaRPr>
          </a:p>
        </p:txBody>
      </p:sp>
      <p:sp>
        <p:nvSpPr>
          <p:cNvPr id="3" name="Rettangolo 2"/>
          <p:cNvSpPr/>
          <p:nvPr/>
        </p:nvSpPr>
        <p:spPr>
          <a:xfrm>
            <a:off x="0" y="3889810"/>
            <a:ext cx="4572000" cy="2862322"/>
          </a:xfrm>
          <a:prstGeom prst="rect">
            <a:avLst/>
          </a:prstGeom>
        </p:spPr>
        <p:txBody>
          <a:bodyPr>
            <a:spAutoFit/>
          </a:bodyPr>
          <a:lstStyle/>
          <a:p>
            <a:pPr algn="just"/>
            <a:r>
              <a:rPr lang="it-IT" dirty="0" smtClean="0"/>
              <a:t>L'elemento </a:t>
            </a:r>
            <a:r>
              <a:rPr lang="it-IT" dirty="0"/>
              <a:t>fusibile è, in generale, racchiuso in un contenitore isolante di materiale ceramico, vetro o porcellana, completo di contatti per il collegamento con un supporto (base) e, tramite i morsetti di questo, con il circuito in cui deve essere inserito. L'insieme costituito dall'elemento fusibile, dal contenitore e dai contatti si definisce "cartuccia" e costituisce la parte che deve essere rimossa per la sostituzione dopo l'intervento protettivo.</a:t>
            </a:r>
          </a:p>
        </p:txBody>
      </p:sp>
      <p:graphicFrame>
        <p:nvGraphicFramePr>
          <p:cNvPr id="5" name="Diagramma 4"/>
          <p:cNvGraphicFramePr/>
          <p:nvPr>
            <p:extLst>
              <p:ext uri="{D42A27DB-BD31-4B8C-83A1-F6EECF244321}">
                <p14:modId xmlns:p14="http://schemas.microsoft.com/office/powerpoint/2010/main" val="2951101590"/>
              </p:ext>
            </p:extLst>
          </p:nvPr>
        </p:nvGraphicFramePr>
        <p:xfrm>
          <a:off x="2123087" y="1569290"/>
          <a:ext cx="4572001" cy="23083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ttangolo 6"/>
          <p:cNvSpPr/>
          <p:nvPr/>
        </p:nvSpPr>
        <p:spPr>
          <a:xfrm>
            <a:off x="2215518" y="804567"/>
            <a:ext cx="2242473" cy="369332"/>
          </a:xfrm>
          <a:prstGeom prst="rect">
            <a:avLst/>
          </a:prstGeom>
        </p:spPr>
        <p:txBody>
          <a:bodyPr wrap="none">
            <a:spAutoFit/>
          </a:bodyPr>
          <a:lstStyle/>
          <a:p>
            <a:pPr algn="just"/>
            <a:r>
              <a:rPr lang="it-IT" dirty="0" smtClean="0"/>
              <a:t>definisce </a:t>
            </a:r>
            <a:r>
              <a:rPr lang="it-IT" b="1" dirty="0" smtClean="0">
                <a:solidFill>
                  <a:srgbClr val="FFC000"/>
                </a:solidFill>
                <a:effectLst>
                  <a:outerShdw blurRad="38100" dist="38100" dir="2700000" algn="tl">
                    <a:srgbClr val="000000">
                      <a:alpha val="43137"/>
                    </a:srgbClr>
                  </a:outerShdw>
                </a:effectLst>
              </a:rPr>
              <a:t>FUSIBILE</a:t>
            </a:r>
            <a:r>
              <a:rPr lang="it-IT" dirty="0" smtClean="0"/>
              <a:t> un:</a:t>
            </a:r>
            <a:endParaRPr lang="it-IT" dirty="0"/>
          </a:p>
        </p:txBody>
      </p:sp>
      <p:sp>
        <p:nvSpPr>
          <p:cNvPr id="9" name="Rettangolo 8"/>
          <p:cNvSpPr/>
          <p:nvPr/>
        </p:nvSpPr>
        <p:spPr>
          <a:xfrm>
            <a:off x="1097904" y="804567"/>
            <a:ext cx="1005403"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it-IT" dirty="0"/>
              <a:t>CEI 32-1 </a:t>
            </a:r>
          </a:p>
        </p:txBody>
      </p:sp>
      <p:sp>
        <p:nvSpPr>
          <p:cNvPr id="10" name="Rettangolo 9"/>
          <p:cNvSpPr/>
          <p:nvPr/>
        </p:nvSpPr>
        <p:spPr>
          <a:xfrm>
            <a:off x="0" y="819113"/>
            <a:ext cx="1117614" cy="369332"/>
          </a:xfrm>
          <a:prstGeom prst="rect">
            <a:avLst/>
          </a:prstGeom>
        </p:spPr>
        <p:txBody>
          <a:bodyPr wrap="none">
            <a:spAutoFit/>
          </a:bodyPr>
          <a:lstStyle/>
          <a:p>
            <a:pPr algn="just"/>
            <a:r>
              <a:rPr lang="it-IT" dirty="0"/>
              <a:t>La norma </a:t>
            </a:r>
          </a:p>
        </p:txBody>
      </p:sp>
      <p:pic>
        <p:nvPicPr>
          <p:cNvPr id="11" name="Immagine 10"/>
          <p:cNvPicPr>
            <a:picLocks noChangeAspect="1"/>
          </p:cNvPicPr>
          <p:nvPr/>
        </p:nvPicPr>
        <p:blipFill>
          <a:blip r:embed="rId9"/>
          <a:stretch>
            <a:fillRect/>
          </a:stretch>
        </p:blipFill>
        <p:spPr>
          <a:xfrm>
            <a:off x="5508104" y="4273005"/>
            <a:ext cx="2664296" cy="1998222"/>
          </a:xfrm>
          <a:prstGeom prst="rect">
            <a:avLst/>
          </a:prstGeom>
        </p:spPr>
      </p:pic>
    </p:spTree>
    <p:extLst>
      <p:ext uri="{BB962C8B-B14F-4D97-AF65-F5344CB8AC3E}">
        <p14:creationId xmlns:p14="http://schemas.microsoft.com/office/powerpoint/2010/main" val="311298278"/>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4" name="Picture 3"/>
          <p:cNvPicPr>
            <a:picLocks noChangeAspect="1" noChangeArrowheads="1"/>
          </p:cNvPicPr>
          <p:nvPr/>
        </p:nvPicPr>
        <p:blipFill>
          <a:blip r:embed="rId4" cstate="print"/>
          <a:srcRect/>
          <a:stretch>
            <a:fillRect/>
          </a:stretch>
        </p:blipFill>
        <p:spPr bwMode="auto">
          <a:xfrm>
            <a:off x="251520" y="1196752"/>
            <a:ext cx="7488832" cy="5205977"/>
          </a:xfrm>
          <a:prstGeom prst="rect">
            <a:avLst/>
          </a:prstGeom>
          <a:noFill/>
          <a:ln w="9525">
            <a:noFill/>
            <a:round/>
            <a:headEnd/>
            <a:tailEnd/>
          </a:ln>
          <a:effectLst/>
        </p:spPr>
      </p:pic>
      <p:sp>
        <p:nvSpPr>
          <p:cNvPr id="5" name="CasellaDiTesto 4"/>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Fusibili</a:t>
            </a:r>
            <a:endParaRPr lang="it-IT" sz="2800" b="1" dirty="0">
              <a:solidFill>
                <a:schemeClr val="tx2"/>
              </a:solidFill>
            </a:endParaRPr>
          </a:p>
        </p:txBody>
      </p:sp>
    </p:spTree>
    <p:extLst>
      <p:ext uri="{BB962C8B-B14F-4D97-AF65-F5344CB8AC3E}">
        <p14:creationId xmlns:p14="http://schemas.microsoft.com/office/powerpoint/2010/main" val="866186463"/>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20079" y="-27384"/>
            <a:ext cx="7200800" cy="523220"/>
          </a:xfrm>
          <a:prstGeom prst="rect">
            <a:avLst/>
          </a:prstGeom>
          <a:noFill/>
        </p:spPr>
        <p:txBody>
          <a:bodyPr wrap="square" rtlCol="0">
            <a:spAutoFit/>
          </a:bodyPr>
          <a:lstStyle/>
          <a:p>
            <a:pPr algn="ctr"/>
            <a:r>
              <a:rPr lang="it-IT" sz="2800" b="1" dirty="0" smtClean="0">
                <a:solidFill>
                  <a:schemeClr val="tx2"/>
                </a:solidFill>
              </a:rPr>
              <a:t>SPD (SURGE PROTECTION DEVICE)</a:t>
            </a:r>
            <a:endParaRPr lang="it-IT" sz="2800" b="1" dirty="0">
              <a:solidFill>
                <a:schemeClr val="tx2"/>
              </a:solidFill>
            </a:endParaRPr>
          </a:p>
        </p:txBody>
      </p:sp>
      <p:sp>
        <p:nvSpPr>
          <p:cNvPr id="2" name="Rettangolo 1"/>
          <p:cNvSpPr/>
          <p:nvPr/>
        </p:nvSpPr>
        <p:spPr>
          <a:xfrm>
            <a:off x="0" y="893619"/>
            <a:ext cx="9171709" cy="2031325"/>
          </a:xfrm>
          <a:prstGeom prst="rect">
            <a:avLst/>
          </a:prstGeom>
        </p:spPr>
        <p:txBody>
          <a:bodyPr wrap="square">
            <a:spAutoFit/>
          </a:bodyPr>
          <a:lstStyle/>
          <a:p>
            <a:pPr algn="just"/>
            <a:r>
              <a:rPr lang="it-IT" dirty="0"/>
              <a:t>Detti comunemente “scaricatori” o “limitatori” di sovratensione. Essi sono progettati per proteggere i sistemi e le apparecchiature elettriche contro le sovratensioni transitorie e impulsive. Senza un adeguato SPD di protezione, la sovratensione potrebbe raggiungere l’apparecchiatura elettrica, e nel caso in cui essa superi il valore di tenuta all’impulso dell’apparecchio elettrico, l’isolamento dell’apparecchiatura verrebbe meno e la corrente impulsiva si propagherebbe liberamente attraverso di essa, danneggiandola o addirittura distruggendola. </a:t>
            </a:r>
          </a:p>
        </p:txBody>
      </p:sp>
      <p:pic>
        <p:nvPicPr>
          <p:cNvPr id="5" name="Immagine 4"/>
          <p:cNvPicPr>
            <a:picLocks noChangeAspect="1"/>
          </p:cNvPicPr>
          <p:nvPr/>
        </p:nvPicPr>
        <p:blipFill>
          <a:blip r:embed="rId4"/>
          <a:stretch>
            <a:fillRect/>
          </a:stretch>
        </p:blipFill>
        <p:spPr>
          <a:xfrm flipH="1">
            <a:off x="6732240" y="4083073"/>
            <a:ext cx="677188" cy="2196008"/>
          </a:xfrm>
          <a:prstGeom prst="rect">
            <a:avLst/>
          </a:prstGeom>
        </p:spPr>
      </p:pic>
      <p:pic>
        <p:nvPicPr>
          <p:cNvPr id="7" name="Immagine 6"/>
          <p:cNvPicPr>
            <a:picLocks noChangeAspect="1"/>
          </p:cNvPicPr>
          <p:nvPr/>
        </p:nvPicPr>
        <p:blipFill>
          <a:blip r:embed="rId5"/>
          <a:stretch>
            <a:fillRect/>
          </a:stretch>
        </p:blipFill>
        <p:spPr>
          <a:xfrm>
            <a:off x="1691680" y="2924944"/>
            <a:ext cx="3816424" cy="3816424"/>
          </a:xfrm>
          <a:prstGeom prst="rect">
            <a:avLst/>
          </a:prstGeom>
        </p:spPr>
      </p:pic>
    </p:spTree>
    <p:extLst>
      <p:ext uri="{BB962C8B-B14F-4D97-AF65-F5344CB8AC3E}">
        <p14:creationId xmlns:p14="http://schemas.microsoft.com/office/powerpoint/2010/main" val="1511355772"/>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S</a:t>
            </a:r>
            <a:r>
              <a:rPr lang="it-IT" sz="2800" b="1" dirty="0" smtClean="0">
                <a:solidFill>
                  <a:schemeClr val="tx2"/>
                </a:solidFill>
              </a:rPr>
              <a:t>istemi di protezione</a:t>
            </a:r>
            <a:endParaRPr lang="de-DE" sz="2800" b="1" dirty="0">
              <a:solidFill>
                <a:schemeClr val="tx2"/>
              </a:solidFill>
            </a:endParaRPr>
          </a:p>
        </p:txBody>
      </p:sp>
      <p:sp>
        <p:nvSpPr>
          <p:cNvPr id="2" name="Rettangolo 1"/>
          <p:cNvSpPr/>
          <p:nvPr/>
        </p:nvSpPr>
        <p:spPr>
          <a:xfrm>
            <a:off x="0" y="4240582"/>
            <a:ext cx="9144000" cy="1200329"/>
          </a:xfrm>
          <a:prstGeom prst="rect">
            <a:avLst/>
          </a:prstGeom>
        </p:spPr>
        <p:txBody>
          <a:bodyPr wrap="square">
            <a:spAutoFit/>
          </a:bodyPr>
          <a:lstStyle/>
          <a:p>
            <a:pPr marL="285750" indent="-285750" algn="just">
              <a:lnSpc>
                <a:spcPct val="100000"/>
              </a:lnSpc>
              <a:buClr>
                <a:srgbClr val="FF0000"/>
              </a:buClr>
              <a:buSzPct val="100000"/>
              <a:buFont typeface="Wingdings" panose="05000000000000000000" pitchFamily="2" charset="2"/>
              <a:buChar char="ü"/>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smtClean="0">
                <a:solidFill>
                  <a:srgbClr val="000000"/>
                </a:solidFill>
                <a:ea typeface="Lucida Sans Unicode" charset="0"/>
                <a:cs typeface="Lucida Sans Unicode" charset="0"/>
              </a:rPr>
              <a:t> Disconnettere grossi motori in caso di abbassamento della tensione;</a:t>
            </a:r>
          </a:p>
          <a:p>
            <a:pPr marL="285750" indent="-285750" algn="just">
              <a:lnSpc>
                <a:spcPct val="100000"/>
              </a:lnSpc>
              <a:buClr>
                <a:srgbClr val="FF0000"/>
              </a:buClr>
              <a:buSzPct val="100000"/>
              <a:buFont typeface="Wingdings" panose="05000000000000000000" pitchFamily="2" charset="2"/>
              <a:buChar char="ü"/>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smtClean="0">
              <a:solidFill>
                <a:srgbClr val="000000"/>
              </a:solidFill>
              <a:ea typeface="Lucida Sans Unicode" charset="0"/>
              <a:cs typeface="Lucida Sans Unicode" charset="0"/>
            </a:endParaRPr>
          </a:p>
          <a:p>
            <a:pPr marL="285750" indent="-285750" algn="just">
              <a:lnSpc>
                <a:spcPct val="100000"/>
              </a:lnSpc>
              <a:buClr>
                <a:srgbClr val="FF0000"/>
              </a:buClr>
              <a:buSzPct val="100000"/>
              <a:buFont typeface="Wingdings" panose="05000000000000000000" pitchFamily="2" charset="2"/>
              <a:buChar char="ü"/>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smtClean="0">
                <a:solidFill>
                  <a:srgbClr val="000000"/>
                </a:solidFill>
                <a:ea typeface="Lucida Sans Unicode" charset="0"/>
                <a:cs typeface="Lucida Sans Unicode" charset="0"/>
              </a:rPr>
              <a:t> Bloccare il breaker in posizione di aperto se la tensione è al di sotto di un valore minimo accettabile.</a:t>
            </a:r>
          </a:p>
        </p:txBody>
      </p:sp>
      <p:graphicFrame>
        <p:nvGraphicFramePr>
          <p:cNvPr id="5" name="Diagramma 4"/>
          <p:cNvGraphicFramePr/>
          <p:nvPr>
            <p:extLst>
              <p:ext uri="{D42A27DB-BD31-4B8C-83A1-F6EECF244321}">
                <p14:modId xmlns:p14="http://schemas.microsoft.com/office/powerpoint/2010/main" val="2730016147"/>
              </p:ext>
            </p:extLst>
          </p:nvPr>
        </p:nvGraphicFramePr>
        <p:xfrm>
          <a:off x="3208699" y="1196752"/>
          <a:ext cx="3302666" cy="230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ttangolo 6"/>
          <p:cNvSpPr/>
          <p:nvPr/>
        </p:nvSpPr>
        <p:spPr>
          <a:xfrm>
            <a:off x="0" y="827420"/>
            <a:ext cx="3405099" cy="369332"/>
          </a:xfrm>
          <a:prstGeom prst="rect">
            <a:avLst/>
          </a:prstGeom>
        </p:spPr>
        <p:txBody>
          <a:bodyPr wrap="non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dirty="0" smtClean="0">
                <a:solidFill>
                  <a:srgbClr val="FF0000"/>
                </a:solidFill>
                <a:ea typeface="Lucida Sans Unicode" charset="0"/>
                <a:cs typeface="Lucida Sans Unicode" charset="0"/>
              </a:rPr>
              <a:t>LE PROTEZIONI PRINCIPALI SONO:</a:t>
            </a:r>
            <a:endParaRPr lang="it-IT" b="1" i="1" dirty="0">
              <a:solidFill>
                <a:srgbClr val="FF0000"/>
              </a:solidFill>
              <a:ea typeface="Lucida Sans Unicode" charset="0"/>
              <a:cs typeface="Lucida Sans Unicode" charset="0"/>
            </a:endParaRPr>
          </a:p>
        </p:txBody>
      </p:sp>
      <p:sp>
        <p:nvSpPr>
          <p:cNvPr id="9" name="Rettangolo 8"/>
          <p:cNvSpPr/>
          <p:nvPr/>
        </p:nvSpPr>
        <p:spPr>
          <a:xfrm>
            <a:off x="0" y="3559113"/>
            <a:ext cx="8676456" cy="369332"/>
          </a:xfrm>
          <a:prstGeom prst="rect">
            <a:avLst/>
          </a:prstGeom>
        </p:spPr>
        <p:txBody>
          <a:bodyPr wrap="square">
            <a:spAutoFit/>
          </a:bodyPr>
          <a:lstStyle/>
          <a:p>
            <a:pPr algn="just">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a:solidFill>
                  <a:srgbClr val="000000"/>
                </a:solidFill>
                <a:ea typeface="Lucida Sans Unicode" charset="0"/>
                <a:cs typeface="Lucida Sans Unicode" charset="0"/>
              </a:rPr>
              <a:t>Le protezioni di </a:t>
            </a:r>
            <a:r>
              <a:rPr lang="it-IT" b="1" dirty="0" smtClean="0">
                <a:solidFill>
                  <a:srgbClr val="7030A0"/>
                </a:solidFill>
                <a:ea typeface="Lucida Sans Unicode" charset="0"/>
                <a:cs typeface="Lucida Sans Unicode" charset="0"/>
              </a:rPr>
              <a:t>UNDER VOLTAGE </a:t>
            </a:r>
            <a:r>
              <a:rPr lang="it-IT" b="1" dirty="0" smtClean="0">
                <a:solidFill>
                  <a:srgbClr val="000000"/>
                </a:solidFill>
                <a:ea typeface="Lucida Sans Unicode" charset="0"/>
                <a:cs typeface="Lucida Sans Unicode" charset="0"/>
              </a:rPr>
              <a:t>sono </a:t>
            </a:r>
            <a:r>
              <a:rPr lang="it-IT" b="1" dirty="0">
                <a:solidFill>
                  <a:srgbClr val="000000"/>
                </a:solidFill>
                <a:ea typeface="Lucida Sans Unicode" charset="0"/>
                <a:cs typeface="Lucida Sans Unicode" charset="0"/>
              </a:rPr>
              <a:t>utilizzate per:</a:t>
            </a:r>
          </a:p>
        </p:txBody>
      </p:sp>
      <p:sp>
        <p:nvSpPr>
          <p:cNvPr id="10" name="Rettangolo 9"/>
          <p:cNvSpPr/>
          <p:nvPr/>
        </p:nvSpPr>
        <p:spPr>
          <a:xfrm>
            <a:off x="-3348" y="5602014"/>
            <a:ext cx="9147348" cy="923330"/>
          </a:xfrm>
          <a:prstGeom prst="rect">
            <a:avLst/>
          </a:prstGeom>
        </p:spPr>
        <p:txBody>
          <a:bodyPr wrap="square">
            <a:spAutoFit/>
          </a:bodyPr>
          <a:lstStyle/>
          <a:p>
            <a:pPr algn="just">
              <a:lnSpc>
                <a:spcPct val="10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rgbClr val="000000"/>
                </a:solidFill>
                <a:ea typeface="Lucida Sans Unicode" charset="0"/>
                <a:cs typeface="Lucida Sans Unicode" charset="0"/>
              </a:rPr>
              <a:t>A seguito di un </a:t>
            </a:r>
            <a:r>
              <a:rPr lang="it-IT" dirty="0" err="1">
                <a:solidFill>
                  <a:srgbClr val="000000"/>
                </a:solidFill>
                <a:ea typeface="Lucida Sans Unicode" charset="0"/>
                <a:cs typeface="Lucida Sans Unicode" charset="0"/>
              </a:rPr>
              <a:t>black</a:t>
            </a:r>
            <a:r>
              <a:rPr lang="it-IT" dirty="0">
                <a:solidFill>
                  <a:srgbClr val="000000"/>
                </a:solidFill>
                <a:ea typeface="Lucida Sans Unicode" charset="0"/>
                <a:cs typeface="Lucida Sans Unicode" charset="0"/>
              </a:rPr>
              <a:t> out, ad esempio, tutti gli utenti precedentemente connessi alla rete devono essere riconnessi manualmente (essi non restano connessi alla sbarra durante il </a:t>
            </a:r>
            <a:r>
              <a:rPr lang="it-IT" dirty="0" err="1">
                <a:solidFill>
                  <a:srgbClr val="000000"/>
                </a:solidFill>
                <a:ea typeface="Lucida Sans Unicode" charset="0"/>
                <a:cs typeface="Lucida Sans Unicode" charset="0"/>
              </a:rPr>
              <a:t>black</a:t>
            </a:r>
            <a:r>
              <a:rPr lang="it-IT" dirty="0">
                <a:solidFill>
                  <a:srgbClr val="000000"/>
                </a:solidFill>
                <a:ea typeface="Lucida Sans Unicode" charset="0"/>
                <a:cs typeface="Lucida Sans Unicode" charset="0"/>
              </a:rPr>
              <a:t> out). </a:t>
            </a:r>
          </a:p>
        </p:txBody>
      </p:sp>
    </p:spTree>
    <p:extLst>
      <p:ext uri="{BB962C8B-B14F-4D97-AF65-F5344CB8AC3E}">
        <p14:creationId xmlns:p14="http://schemas.microsoft.com/office/powerpoint/2010/main" val="1385791741"/>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S</a:t>
            </a:r>
            <a:r>
              <a:rPr lang="it-IT" sz="2800" b="1" dirty="0" smtClean="0">
                <a:solidFill>
                  <a:schemeClr val="tx2"/>
                </a:solidFill>
              </a:rPr>
              <a:t>istemi di protezione</a:t>
            </a:r>
            <a:endParaRPr lang="de-DE" sz="2800" b="1" dirty="0">
              <a:solidFill>
                <a:schemeClr val="tx2"/>
              </a:solidFill>
            </a:endParaRPr>
          </a:p>
        </p:txBody>
      </p:sp>
      <p:graphicFrame>
        <p:nvGraphicFramePr>
          <p:cNvPr id="9" name="Diagramma 8"/>
          <p:cNvGraphicFramePr/>
          <p:nvPr>
            <p:extLst>
              <p:ext uri="{D42A27DB-BD31-4B8C-83A1-F6EECF244321}">
                <p14:modId xmlns:p14="http://schemas.microsoft.com/office/powerpoint/2010/main" val="3221853424"/>
              </p:ext>
            </p:extLst>
          </p:nvPr>
        </p:nvGraphicFramePr>
        <p:xfrm>
          <a:off x="1403648" y="2636912"/>
          <a:ext cx="6516724" cy="308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ttangolo 4"/>
          <p:cNvSpPr/>
          <p:nvPr/>
        </p:nvSpPr>
        <p:spPr>
          <a:xfrm>
            <a:off x="0" y="838453"/>
            <a:ext cx="8172400" cy="646331"/>
          </a:xfrm>
          <a:prstGeom prst="rect">
            <a:avLst/>
          </a:prstGeom>
        </p:spPr>
        <p:txBody>
          <a:bodyPr wrap="square">
            <a:spAutoFit/>
          </a:bodyPr>
          <a:lstStyle/>
          <a:p>
            <a:pPr algn="just">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dirty="0" smtClean="0">
                <a:solidFill>
                  <a:srgbClr val="000000"/>
                </a:solidFill>
                <a:ea typeface="HelveticaNeue-Light" pitchFamily="32" charset="0"/>
                <a:cs typeface="HelveticaNeue-Light" pitchFamily="32" charset="0"/>
              </a:rPr>
              <a:t>I GUASTI NEI GENERATORI POSSONO ESSERE SUDDIVISI </a:t>
            </a:r>
            <a:r>
              <a:rPr lang="it-IT" b="1" i="1" dirty="0" smtClean="0">
                <a:solidFill>
                  <a:srgbClr val="000000"/>
                </a:solidFill>
                <a:ea typeface="Lucida Sans Unicode" charset="0"/>
                <a:cs typeface="Lucida Sans Unicode" charset="0"/>
              </a:rPr>
              <a:t>IN DUE CATEGORIE PRINCIPALI:</a:t>
            </a:r>
            <a:endParaRPr lang="it-IT" b="1" i="1" dirty="0">
              <a:solidFill>
                <a:srgbClr val="000000"/>
              </a:solidFill>
              <a:ea typeface="Lucida Sans Unicode" charset="0"/>
              <a:cs typeface="Lucida Sans Unicode" charset="0"/>
            </a:endParaRPr>
          </a:p>
        </p:txBody>
      </p:sp>
      <p:sp>
        <p:nvSpPr>
          <p:cNvPr id="7" name="Rettangolo 6"/>
          <p:cNvSpPr/>
          <p:nvPr/>
        </p:nvSpPr>
        <p:spPr>
          <a:xfrm>
            <a:off x="0" y="1558533"/>
            <a:ext cx="4572000" cy="646331"/>
          </a:xfrm>
          <a:prstGeom prst="rect">
            <a:avLst/>
          </a:prstGeom>
        </p:spPr>
        <p:txBody>
          <a:bodyPr>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rgbClr val="000000"/>
                </a:solidFill>
                <a:ea typeface="HelveticaNeue-Light" pitchFamily="32" charset="0"/>
                <a:cs typeface="HelveticaNeue-Light" pitchFamily="32" charset="0"/>
              </a:rPr>
              <a:t>a) Funzionamenti e condizioni di lavoro anormali quali:</a:t>
            </a:r>
          </a:p>
        </p:txBody>
      </p:sp>
    </p:spTree>
    <p:extLst>
      <p:ext uri="{BB962C8B-B14F-4D97-AF65-F5344CB8AC3E}">
        <p14:creationId xmlns:p14="http://schemas.microsoft.com/office/powerpoint/2010/main" val="3662204303"/>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3203848" y="4741710"/>
            <a:ext cx="2036155" cy="1943539"/>
          </a:xfrm>
          <a:prstGeom prst="rect">
            <a:avLst/>
          </a:prstGeom>
        </p:spPr>
      </p:pic>
      <p:pic>
        <p:nvPicPr>
          <p:cNvPr id="8" name="Immagine 7"/>
          <p:cNvPicPr>
            <a:picLocks noChangeAspect="1"/>
          </p:cNvPicPr>
          <p:nvPr/>
        </p:nvPicPr>
        <p:blipFill>
          <a:blip r:embed="rId4"/>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S</a:t>
            </a:r>
            <a:r>
              <a:rPr lang="it-IT" sz="2800" b="1" dirty="0" smtClean="0">
                <a:solidFill>
                  <a:schemeClr val="tx2"/>
                </a:solidFill>
              </a:rPr>
              <a:t>istemi di protezione</a:t>
            </a:r>
            <a:endParaRPr lang="de-DE" sz="2800" b="1" dirty="0">
              <a:solidFill>
                <a:schemeClr val="tx2"/>
              </a:solidFill>
            </a:endParaRPr>
          </a:p>
        </p:txBody>
      </p:sp>
      <p:graphicFrame>
        <p:nvGraphicFramePr>
          <p:cNvPr id="2" name="Diagramma 1"/>
          <p:cNvGraphicFramePr/>
          <p:nvPr>
            <p:extLst>
              <p:ext uri="{D42A27DB-BD31-4B8C-83A1-F6EECF244321}">
                <p14:modId xmlns:p14="http://schemas.microsoft.com/office/powerpoint/2010/main" val="234733727"/>
              </p:ext>
            </p:extLst>
          </p:nvPr>
        </p:nvGraphicFramePr>
        <p:xfrm>
          <a:off x="1943708" y="2050811"/>
          <a:ext cx="5940660" cy="25303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ttangolo 4"/>
          <p:cNvSpPr/>
          <p:nvPr/>
        </p:nvSpPr>
        <p:spPr>
          <a:xfrm>
            <a:off x="0" y="838453"/>
            <a:ext cx="8172400" cy="646331"/>
          </a:xfrm>
          <a:prstGeom prst="rect">
            <a:avLst/>
          </a:prstGeom>
        </p:spPr>
        <p:txBody>
          <a:bodyPr wrap="square">
            <a:spAutoFit/>
          </a:bodyPr>
          <a:lstStyle/>
          <a:p>
            <a:pPr algn="just">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dirty="0" smtClean="0">
                <a:solidFill>
                  <a:srgbClr val="000000"/>
                </a:solidFill>
                <a:ea typeface="HelveticaNeue-Light" pitchFamily="32" charset="0"/>
                <a:cs typeface="HelveticaNeue-Light" pitchFamily="32" charset="0"/>
              </a:rPr>
              <a:t>I GUASTI NEI GENERATORI POSSONO ESSERE SUDDIVISI </a:t>
            </a:r>
            <a:r>
              <a:rPr lang="it-IT" b="1" i="1" dirty="0" smtClean="0">
                <a:solidFill>
                  <a:srgbClr val="000000"/>
                </a:solidFill>
                <a:ea typeface="Lucida Sans Unicode" charset="0"/>
                <a:cs typeface="Lucida Sans Unicode" charset="0"/>
              </a:rPr>
              <a:t>IN DUE CATEGORIE PRINCIPALI:</a:t>
            </a:r>
            <a:endParaRPr lang="it-IT" b="1" i="1" dirty="0">
              <a:solidFill>
                <a:srgbClr val="000000"/>
              </a:solidFill>
              <a:ea typeface="Lucida Sans Unicode" charset="0"/>
              <a:cs typeface="Lucida Sans Unicode" charset="0"/>
            </a:endParaRPr>
          </a:p>
        </p:txBody>
      </p:sp>
      <p:sp>
        <p:nvSpPr>
          <p:cNvPr id="7" name="Rettangolo 6"/>
          <p:cNvSpPr/>
          <p:nvPr/>
        </p:nvSpPr>
        <p:spPr>
          <a:xfrm>
            <a:off x="0" y="1484784"/>
            <a:ext cx="4572000" cy="369332"/>
          </a:xfrm>
          <a:prstGeom prst="rect">
            <a:avLst/>
          </a:prstGeom>
        </p:spPr>
        <p:txBody>
          <a:bodyPr>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rgbClr val="000000"/>
                </a:solidFill>
                <a:ea typeface="HelveticaNeue-Light" pitchFamily="32" charset="0"/>
                <a:cs typeface="HelveticaNeue-Light" pitchFamily="32" charset="0"/>
              </a:rPr>
              <a:t>b) Guasti all’isolamento, quali:</a:t>
            </a:r>
          </a:p>
        </p:txBody>
      </p:sp>
      <p:pic>
        <p:nvPicPr>
          <p:cNvPr id="4" name="Immagine 3"/>
          <p:cNvPicPr>
            <a:picLocks noChangeAspect="1"/>
          </p:cNvPicPr>
          <p:nvPr/>
        </p:nvPicPr>
        <p:blipFill>
          <a:blip r:embed="rId10"/>
          <a:stretch>
            <a:fillRect/>
          </a:stretch>
        </p:blipFill>
        <p:spPr>
          <a:xfrm>
            <a:off x="5580112" y="4741710"/>
            <a:ext cx="1479842" cy="1943539"/>
          </a:xfrm>
          <a:prstGeom prst="rect">
            <a:avLst/>
          </a:prstGeom>
        </p:spPr>
      </p:pic>
      <p:pic>
        <p:nvPicPr>
          <p:cNvPr id="9" name="Immagine 8"/>
          <p:cNvPicPr>
            <a:picLocks noChangeAspect="1"/>
          </p:cNvPicPr>
          <p:nvPr/>
        </p:nvPicPr>
        <p:blipFill>
          <a:blip r:embed="rId11"/>
          <a:stretch>
            <a:fillRect/>
          </a:stretch>
        </p:blipFill>
        <p:spPr>
          <a:xfrm>
            <a:off x="611560" y="4753409"/>
            <a:ext cx="2123459" cy="2112163"/>
          </a:xfrm>
          <a:prstGeom prst="rect">
            <a:avLst/>
          </a:prstGeom>
        </p:spPr>
      </p:pic>
    </p:spTree>
    <p:extLst>
      <p:ext uri="{BB962C8B-B14F-4D97-AF65-F5344CB8AC3E}">
        <p14:creationId xmlns:p14="http://schemas.microsoft.com/office/powerpoint/2010/main" val="3787678943"/>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Trasformatori amperometri e voltmetrici</a:t>
            </a:r>
            <a:endParaRPr lang="de-DE" sz="2800" b="1" dirty="0">
              <a:solidFill>
                <a:schemeClr val="tx2"/>
              </a:solidFill>
            </a:endParaRPr>
          </a:p>
        </p:txBody>
      </p:sp>
      <p:pic>
        <p:nvPicPr>
          <p:cNvPr id="4" name="Picture 5"/>
          <p:cNvPicPr>
            <a:picLocks noChangeAspect="1" noChangeArrowheads="1"/>
          </p:cNvPicPr>
          <p:nvPr/>
        </p:nvPicPr>
        <p:blipFill>
          <a:blip r:embed="rId4" cstate="print"/>
          <a:srcRect/>
          <a:stretch>
            <a:fillRect/>
          </a:stretch>
        </p:blipFill>
        <p:spPr bwMode="auto">
          <a:xfrm>
            <a:off x="0" y="1772816"/>
            <a:ext cx="5173663" cy="4679950"/>
          </a:xfrm>
          <a:prstGeom prst="rect">
            <a:avLst/>
          </a:prstGeom>
          <a:noFill/>
          <a:ln w="9525">
            <a:noFill/>
            <a:round/>
            <a:headEnd/>
            <a:tailEnd/>
          </a:ln>
          <a:effectLst/>
        </p:spPr>
      </p:pic>
      <p:sp>
        <p:nvSpPr>
          <p:cNvPr id="3" name="Rettangolo 2"/>
          <p:cNvSpPr/>
          <p:nvPr/>
        </p:nvSpPr>
        <p:spPr>
          <a:xfrm>
            <a:off x="4572000" y="1601199"/>
            <a:ext cx="4572000" cy="3416320"/>
          </a:xfrm>
          <a:prstGeom prst="rect">
            <a:avLst/>
          </a:prstGeom>
        </p:spPr>
        <p:txBody>
          <a:bodyPr>
            <a:spAutoFit/>
          </a:bodyPr>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In generale, poiché i TA non solo </a:t>
            </a:r>
            <a:r>
              <a:rPr lang="it-IT" dirty="0" smtClean="0"/>
              <a:t>non hanno </a:t>
            </a:r>
            <a:r>
              <a:rPr lang="it-IT" dirty="0"/>
              <a:t>rapporto di </a:t>
            </a:r>
            <a:r>
              <a:rPr lang="it-IT" dirty="0" smtClean="0"/>
              <a:t>trasformazione perfettamente </a:t>
            </a:r>
            <a:r>
              <a:rPr lang="it-IT" dirty="0"/>
              <a:t>eguale k1 ≠ k2, ma </a:t>
            </a:r>
            <a:r>
              <a:rPr lang="it-IT" dirty="0" smtClean="0"/>
              <a:t>tale rapporto </a:t>
            </a:r>
            <a:r>
              <a:rPr lang="it-IT" dirty="0"/>
              <a:t>varia secondo due curve </a:t>
            </a:r>
            <a:r>
              <a:rPr lang="it-IT" dirty="0" smtClean="0"/>
              <a:t>distinte per </a:t>
            </a:r>
            <a:r>
              <a:rPr lang="it-IT" dirty="0"/>
              <a:t>i due TA e dipende dalla “storia</a:t>
            </a:r>
            <a:r>
              <a:rPr lang="it-IT" dirty="0" smtClean="0"/>
              <a:t>” pregressa </a:t>
            </a:r>
            <a:r>
              <a:rPr lang="it-IT" dirty="0"/>
              <a:t>dei nuclei magnetici</a:t>
            </a:r>
            <a:r>
              <a:rPr lang="it-IT" dirty="0" smtClean="0"/>
              <a:t>, al variare </a:t>
            </a:r>
            <a:r>
              <a:rPr lang="it-IT" dirty="0"/>
              <a:t>della corrente primaria</a:t>
            </a:r>
            <a:r>
              <a:rPr lang="it-IT" dirty="0" smtClean="0"/>
              <a:t>, occorrerebbe </a:t>
            </a:r>
            <a:r>
              <a:rPr lang="it-IT" dirty="0"/>
              <a:t>diminuire la sensibilità </a:t>
            </a:r>
            <a:r>
              <a:rPr lang="it-IT" dirty="0" smtClean="0"/>
              <a:t>del relè </a:t>
            </a:r>
            <a:r>
              <a:rPr lang="it-IT" dirty="0"/>
              <a:t>aumentando il valore minimo </a:t>
            </a:r>
            <a:r>
              <a:rPr lang="it-IT" dirty="0" smtClean="0"/>
              <a:t>di corrente </a:t>
            </a:r>
            <a:r>
              <a:rPr lang="it-IT" dirty="0"/>
              <a:t>per il quale il relè chiude il</a:t>
            </a: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circuito di sgancio dell’interruttore</a:t>
            </a:r>
            <a:r>
              <a:rPr lang="it-IT" dirty="0" smtClean="0"/>
              <a:t>. Soglie </a:t>
            </a:r>
            <a:r>
              <a:rPr lang="it-IT" dirty="0"/>
              <a:t>impostate sono dell'ordine </a:t>
            </a:r>
            <a:r>
              <a:rPr lang="it-IT" dirty="0" smtClean="0"/>
              <a:t>di qualche </a:t>
            </a:r>
            <a:r>
              <a:rPr lang="it-IT" dirty="0"/>
              <a:t>% della corrente nominale: </a:t>
            </a:r>
          </a:p>
        </p:txBody>
      </p:sp>
      <p:sp>
        <p:nvSpPr>
          <p:cNvPr id="7" name="Rettangolo 6"/>
          <p:cNvSpPr/>
          <p:nvPr/>
        </p:nvSpPr>
        <p:spPr>
          <a:xfrm>
            <a:off x="5547465" y="5498584"/>
            <a:ext cx="1947969" cy="369332"/>
          </a:xfrm>
          <a:prstGeom prst="rect">
            <a:avLst/>
          </a:prstGeom>
        </p:spPr>
        <p:txBody>
          <a:bodyPr wrap="none">
            <a:spAutoFit/>
          </a:bodyPr>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(2-4-5-7-8-14 % In)</a:t>
            </a:r>
          </a:p>
        </p:txBody>
      </p:sp>
    </p:spTree>
    <p:extLst>
      <p:ext uri="{BB962C8B-B14F-4D97-AF65-F5344CB8AC3E}">
        <p14:creationId xmlns:p14="http://schemas.microsoft.com/office/powerpoint/2010/main" val="3420068583"/>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dirty="0"/>
          </a:p>
          <a:p>
            <a:endParaRPr lang="it-IT" dirty="0"/>
          </a:p>
        </p:txBody>
      </p:sp>
      <p:pic>
        <p:nvPicPr>
          <p:cNvPr id="1026" name="Picture 2" descr="Risultati immagini per verification">
            <a:hlinkClick r:id="rId2"/>
          </p:cNvPr>
          <p:cNvPicPr>
            <a:picLocks noChangeAspect="1" noChangeArrowheads="1"/>
          </p:cNvPicPr>
          <p:nvPr/>
        </p:nvPicPr>
        <p:blipFill>
          <a:blip r:embed="rId3" cstate="print"/>
          <a:srcRect/>
          <a:stretch>
            <a:fillRect/>
          </a:stretch>
        </p:blipFill>
        <p:spPr bwMode="auto">
          <a:xfrm>
            <a:off x="251520" y="1628800"/>
            <a:ext cx="8780282" cy="3672408"/>
          </a:xfrm>
          <a:prstGeom prst="rect">
            <a:avLst/>
          </a:prstGeom>
          <a:noFill/>
        </p:spPr>
      </p:pic>
      <p:pic>
        <p:nvPicPr>
          <p:cNvPr id="5" name="Immagine 4"/>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21373005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Principali enti normatori</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Rettangolo 1"/>
          <p:cNvSpPr/>
          <p:nvPr/>
        </p:nvSpPr>
        <p:spPr>
          <a:xfrm>
            <a:off x="20162" y="1774557"/>
            <a:ext cx="5343926" cy="923330"/>
          </a:xfrm>
          <a:prstGeom prst="rect">
            <a:avLst/>
          </a:prstGeom>
        </p:spPr>
        <p:txBody>
          <a:bodyPr wrap="square">
            <a:spAutoFit/>
          </a:bodyPr>
          <a:lstStyle/>
          <a:p>
            <a:pPr algn="just">
              <a:buFont typeface="Times New Roman" pitchFamily="16" charset="0"/>
              <a:buNone/>
              <a:defRPr/>
            </a:pPr>
            <a:r>
              <a:rPr lang="it-IT" dirty="0"/>
              <a:t>Il </a:t>
            </a:r>
            <a:r>
              <a:rPr lang="it-IT" b="1" dirty="0">
                <a:solidFill>
                  <a:srgbClr val="FF0000"/>
                </a:solidFill>
                <a:effectLst>
                  <a:outerShdw blurRad="38100" dist="38100" dir="2700000" algn="tl">
                    <a:srgbClr val="000000">
                      <a:alpha val="43137"/>
                    </a:srgbClr>
                  </a:outerShdw>
                </a:effectLst>
              </a:rPr>
              <a:t>CEI</a:t>
            </a:r>
            <a:r>
              <a:rPr lang="it-IT" dirty="0"/>
              <a:t> è diviso in diversi sotto comitati specializzati nei vari settori e ciascuno di questi emana delle norme nel campo di sua competenza</a:t>
            </a:r>
            <a:r>
              <a:rPr lang="it-IT" dirty="0" smtClean="0"/>
              <a:t>.</a:t>
            </a:r>
            <a:endParaRPr lang="it-IT" dirty="0"/>
          </a:p>
        </p:txBody>
      </p:sp>
      <p:sp>
        <p:nvSpPr>
          <p:cNvPr id="6" name="Rettangolo arrotondato 5"/>
          <p:cNvSpPr/>
          <p:nvPr/>
        </p:nvSpPr>
        <p:spPr>
          <a:xfrm>
            <a:off x="1512168" y="3393334"/>
            <a:ext cx="3851920" cy="1940957"/>
          </a:xfrm>
          <a:prstGeom prst="roundRect">
            <a:avLst/>
          </a:prstGeom>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defRPr/>
            </a:pPr>
            <a:r>
              <a:rPr lang="it-IT" b="1" dirty="0"/>
              <a:t>Le norme emanate dal CEI </a:t>
            </a:r>
            <a:r>
              <a:rPr lang="it-IT" dirty="0"/>
              <a:t>sono contraddistinte da quattro numeri: il numero che indica il sotto comitato che le ha formulate, il numero della norma, l’anno di emissione e il numero del fascicolo.</a:t>
            </a:r>
            <a:endParaRPr lang="it-IT" dirty="0">
              <a:ea typeface="Arial Unicode MS" pitchFamily="34" charset="-128"/>
              <a:cs typeface="Arial Unicode MS" pitchFamily="34" charset="-128"/>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1052736"/>
            <a:ext cx="2971428" cy="3267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473135" y="1006617"/>
            <a:ext cx="5781905" cy="369332"/>
          </a:xfrm>
          <a:prstGeom prst="rect">
            <a:avLst/>
          </a:prstGeom>
          <a:noFill/>
        </p:spPr>
        <p:txBody>
          <a:bodyPr wrap="square" rtlCol="0">
            <a:spAutoFit/>
          </a:bodyPr>
          <a:lstStyle/>
          <a:p>
            <a:r>
              <a:rPr lang="it-IT" b="1" dirty="0">
                <a:solidFill>
                  <a:srgbClr val="FF0000"/>
                </a:solidFill>
              </a:rPr>
              <a:t>CEI</a:t>
            </a:r>
            <a:r>
              <a:rPr lang="it-IT" b="1" dirty="0"/>
              <a:t>  Comitato Elettrotecnico </a:t>
            </a:r>
            <a:r>
              <a:rPr lang="it-IT" b="1" dirty="0" smtClean="0"/>
              <a:t>Italiano</a:t>
            </a:r>
            <a:endParaRPr lang="it-IT" dirty="0"/>
          </a:p>
        </p:txBody>
      </p:sp>
    </p:spTree>
    <p:extLst>
      <p:ext uri="{BB962C8B-B14F-4D97-AF65-F5344CB8AC3E}">
        <p14:creationId xmlns:p14="http://schemas.microsoft.com/office/powerpoint/2010/main" val="1981457830"/>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3528" y="810685"/>
            <a:ext cx="7521531" cy="4893647"/>
          </a:xfrm>
          <a:prstGeom prst="rect">
            <a:avLst/>
          </a:prstGeom>
        </p:spPr>
        <p:txBody>
          <a:bodyPr wrap="square">
            <a:spAutoFit/>
          </a:bodyPr>
          <a:lstStyle/>
          <a:p>
            <a:r>
              <a:rPr lang="it-IT" sz="1600" b="1" u="sng" dirty="0" smtClean="0"/>
              <a:t>Qual è uno dei guasti più pericolosi all’interno di un quadro elettrico?</a:t>
            </a:r>
            <a:endParaRPr lang="it-IT" sz="1600" b="1" u="sng" dirty="0"/>
          </a:p>
          <a:p>
            <a:pPr marL="342900" indent="-342900">
              <a:buAutoNum type="alphaLcPeriod"/>
            </a:pPr>
            <a:r>
              <a:rPr lang="it-IT" sz="1600" dirty="0" err="1" smtClean="0"/>
              <a:t>Overload</a:t>
            </a:r>
            <a:endParaRPr lang="it-IT" sz="1600" dirty="0"/>
          </a:p>
          <a:p>
            <a:pPr marL="342900" indent="-342900">
              <a:buAutoNum type="alphaLcPeriod"/>
            </a:pPr>
            <a:r>
              <a:rPr lang="it-IT" sz="1600" dirty="0" smtClean="0"/>
              <a:t>L’arco elettrico</a:t>
            </a:r>
            <a:endParaRPr lang="it-IT" sz="1600" dirty="0"/>
          </a:p>
          <a:p>
            <a:pPr marL="342900" indent="-342900">
              <a:buAutoNum type="alphaLcPeriod"/>
            </a:pPr>
            <a:r>
              <a:rPr lang="it-IT" sz="1600" dirty="0"/>
              <a:t>Non è possibile </a:t>
            </a:r>
            <a:r>
              <a:rPr lang="it-IT" sz="1600" dirty="0" smtClean="0"/>
              <a:t>avere guasti nel quadro</a:t>
            </a:r>
            <a:endParaRPr lang="it-IT" sz="1600" dirty="0"/>
          </a:p>
          <a:p>
            <a:pPr marL="342900" indent="-342900">
              <a:buAutoNum type="alphaLcPeriod"/>
            </a:pPr>
            <a:r>
              <a:rPr lang="it-IT" sz="1600" dirty="0" err="1" smtClean="0"/>
              <a:t>Overfrequency</a:t>
            </a:r>
            <a:endParaRPr lang="it-IT" sz="1600" dirty="0"/>
          </a:p>
          <a:p>
            <a:pPr marL="342900" indent="-342900">
              <a:buAutoNum type="alphaLcPeriod"/>
            </a:pPr>
            <a:r>
              <a:rPr lang="it-IT" sz="1600" dirty="0" smtClean="0"/>
              <a:t>Tutte le precedenti</a:t>
            </a:r>
            <a:endParaRPr lang="it-IT" sz="1600" dirty="0"/>
          </a:p>
          <a:p>
            <a:pPr marL="342900" indent="-342900"/>
            <a:endParaRPr lang="it-IT" sz="800" b="1" dirty="0"/>
          </a:p>
          <a:p>
            <a:pPr marL="342900" indent="-342900"/>
            <a:r>
              <a:rPr lang="it-IT" sz="1600" b="1" u="sng" dirty="0"/>
              <a:t>Come si chiamano i dispositivi di protezione dall’arco elettrico?</a:t>
            </a:r>
          </a:p>
          <a:p>
            <a:pPr marL="342900" indent="-342900">
              <a:buAutoNum type="alphaLcPeriod"/>
            </a:pPr>
            <a:r>
              <a:rPr lang="it-IT" sz="1600" dirty="0" err="1"/>
              <a:t>Phase</a:t>
            </a:r>
            <a:r>
              <a:rPr lang="it-IT" sz="1600" dirty="0"/>
              <a:t> comparator</a:t>
            </a:r>
          </a:p>
          <a:p>
            <a:pPr marL="342900" indent="-342900">
              <a:buAutoNum type="alphaLcPeriod"/>
            </a:pPr>
            <a:r>
              <a:rPr lang="it-IT" sz="1600" dirty="0"/>
              <a:t>Differenziali</a:t>
            </a:r>
          </a:p>
          <a:p>
            <a:pPr marL="342900" indent="-342900">
              <a:buAutoNum type="alphaLcPeriod"/>
            </a:pPr>
            <a:r>
              <a:rPr lang="it-IT" sz="1600" dirty="0" err="1"/>
              <a:t>Arc</a:t>
            </a:r>
            <a:r>
              <a:rPr lang="it-IT" sz="1600" dirty="0"/>
              <a:t> detector/</a:t>
            </a:r>
            <a:r>
              <a:rPr lang="it-IT" sz="1600" dirty="0" err="1"/>
              <a:t>eliminator</a:t>
            </a:r>
            <a:endParaRPr lang="it-IT" sz="1600" dirty="0"/>
          </a:p>
          <a:p>
            <a:pPr marL="342900" indent="-342900">
              <a:buAutoNum type="alphaLcPeriod"/>
            </a:pPr>
            <a:r>
              <a:rPr lang="it-IT" sz="1600" dirty="0"/>
              <a:t>Termico</a:t>
            </a:r>
          </a:p>
          <a:p>
            <a:pPr marL="342900" indent="-342900">
              <a:buAutoNum type="alphaLcPeriod"/>
            </a:pPr>
            <a:r>
              <a:rPr lang="it-IT" sz="1600" dirty="0"/>
              <a:t>Flash detector</a:t>
            </a:r>
          </a:p>
          <a:p>
            <a:pPr marL="342900" indent="-342900"/>
            <a:endParaRPr lang="it-IT" sz="800" dirty="0"/>
          </a:p>
          <a:p>
            <a:pPr marL="342900" indent="-342900"/>
            <a:r>
              <a:rPr lang="it-IT" sz="1600" b="1" u="sng" dirty="0" smtClean="0"/>
              <a:t>Tra i sensori più utilizzati per l’arco elettrico ci sono:</a:t>
            </a:r>
            <a:endParaRPr lang="it-IT" sz="1600" b="1" u="sng" dirty="0"/>
          </a:p>
          <a:p>
            <a:pPr marL="342900" indent="-342900">
              <a:buAutoNum type="alphaLcPeriod"/>
            </a:pPr>
            <a:r>
              <a:rPr lang="it-IT" sz="1600" dirty="0" smtClean="0"/>
              <a:t>Sensori di pressione e sensori a fibra ottica</a:t>
            </a:r>
            <a:endParaRPr lang="it-IT" sz="1600" dirty="0"/>
          </a:p>
          <a:p>
            <a:pPr marL="342900" indent="-342900">
              <a:buAutoNum type="alphaLcPeriod"/>
            </a:pPr>
            <a:r>
              <a:rPr lang="it-IT" sz="1600" dirty="0" smtClean="0"/>
              <a:t>TA</a:t>
            </a:r>
            <a:endParaRPr lang="it-IT" sz="1600" dirty="0"/>
          </a:p>
          <a:p>
            <a:pPr marL="342900" indent="-342900">
              <a:buAutoNum type="alphaLcPeriod"/>
            </a:pPr>
            <a:r>
              <a:rPr lang="it-IT" sz="1600" dirty="0" smtClean="0"/>
              <a:t>TV</a:t>
            </a:r>
            <a:endParaRPr lang="it-IT" sz="1600" dirty="0"/>
          </a:p>
          <a:p>
            <a:pPr marL="342900" indent="-342900">
              <a:buAutoNum type="alphaLcPeriod"/>
            </a:pPr>
            <a:r>
              <a:rPr lang="it-IT" sz="1600" dirty="0" smtClean="0"/>
              <a:t>Fusibili</a:t>
            </a:r>
            <a:endParaRPr lang="it-IT" sz="1600" dirty="0"/>
          </a:p>
          <a:p>
            <a:pPr marL="342900" indent="-342900">
              <a:buAutoNum type="alphaLcPeriod"/>
            </a:pPr>
            <a:r>
              <a:rPr lang="it-IT" sz="1600" dirty="0" smtClean="0"/>
              <a:t>Over </a:t>
            </a:r>
            <a:r>
              <a:rPr lang="it-IT" sz="1600" dirty="0" err="1" smtClean="0"/>
              <a:t>voltage</a:t>
            </a:r>
            <a:endParaRPr lang="it-IT" sz="1600" dirty="0"/>
          </a:p>
          <a:p>
            <a:endParaRPr lang="it-IT" sz="800" b="1" dirty="0"/>
          </a:p>
        </p:txBody>
      </p:sp>
      <p:sp>
        <p:nvSpPr>
          <p:cNvPr id="3" name="Rectangle 8"/>
          <p:cNvSpPr>
            <a:spLocks noChangeArrowheads="1"/>
          </p:cNvSpPr>
          <p:nvPr/>
        </p:nvSpPr>
        <p:spPr bwMode="auto">
          <a:xfrm>
            <a:off x="339857" y="1361498"/>
            <a:ext cx="1639855" cy="192178"/>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8" name="CasellaDiTesto 7"/>
          <p:cNvSpPr txBox="1"/>
          <p:nvPr/>
        </p:nvSpPr>
        <p:spPr>
          <a:xfrm>
            <a:off x="955230" y="94635"/>
            <a:ext cx="7217170" cy="523220"/>
          </a:xfrm>
          <a:prstGeom prst="rect">
            <a:avLst/>
          </a:prstGeom>
          <a:noFill/>
        </p:spPr>
        <p:txBody>
          <a:bodyPr wrap="square" rtlCol="0">
            <a:spAutoFit/>
          </a:bodyPr>
          <a:lstStyle/>
          <a:p>
            <a:pPr algn="ctr"/>
            <a:r>
              <a:rPr lang="it-IT" sz="2800" b="1" dirty="0" err="1">
                <a:solidFill>
                  <a:schemeClr val="tx2"/>
                </a:solidFill>
              </a:rPr>
              <a:t>Verification</a:t>
            </a:r>
            <a:endParaRPr lang="it-IT" sz="2800" b="1" dirty="0">
              <a:solidFill>
                <a:schemeClr val="tx2"/>
              </a:solidFill>
            </a:endParaRPr>
          </a:p>
        </p:txBody>
      </p:sp>
      <p:sp>
        <p:nvSpPr>
          <p:cNvPr id="10" name="Rectangle 8"/>
          <p:cNvSpPr>
            <a:spLocks noChangeArrowheads="1"/>
          </p:cNvSpPr>
          <p:nvPr/>
        </p:nvSpPr>
        <p:spPr bwMode="auto">
          <a:xfrm>
            <a:off x="305613" y="3190234"/>
            <a:ext cx="2354870"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11" name="Rectangle 8"/>
          <p:cNvSpPr>
            <a:spLocks noChangeArrowheads="1"/>
          </p:cNvSpPr>
          <p:nvPr/>
        </p:nvSpPr>
        <p:spPr bwMode="auto">
          <a:xfrm>
            <a:off x="380081" y="4271454"/>
            <a:ext cx="3903887" cy="237665"/>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pic>
        <p:nvPicPr>
          <p:cNvPr id="13" name="Immagine 12"/>
          <p:cNvPicPr>
            <a:picLocks noChangeAspect="1"/>
          </p:cNvPicPr>
          <p:nvPr/>
        </p:nvPicPr>
        <p:blipFill>
          <a:blip r:embed="rId2"/>
          <a:stretch>
            <a:fillRect/>
          </a:stretch>
        </p:blipFill>
        <p:spPr>
          <a:xfrm>
            <a:off x="130841" y="67694"/>
            <a:ext cx="619159" cy="742991"/>
          </a:xfrm>
          <a:prstGeom prst="rect">
            <a:avLst/>
          </a:prstGeom>
        </p:spPr>
      </p:pic>
    </p:spTree>
    <p:extLst>
      <p:ext uri="{BB962C8B-B14F-4D97-AF65-F5344CB8AC3E}">
        <p14:creationId xmlns:p14="http://schemas.microsoft.com/office/powerpoint/2010/main" val="397922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3528" y="810685"/>
            <a:ext cx="7809563" cy="4893647"/>
          </a:xfrm>
          <a:prstGeom prst="rect">
            <a:avLst/>
          </a:prstGeom>
        </p:spPr>
        <p:txBody>
          <a:bodyPr wrap="square">
            <a:spAutoFit/>
          </a:bodyPr>
          <a:lstStyle/>
          <a:p>
            <a:r>
              <a:rPr lang="it-IT" sz="1600" b="1" u="sng" dirty="0"/>
              <a:t>In ambito navale sui sistemi ad alto voltaggio i fusibili</a:t>
            </a:r>
            <a:r>
              <a:rPr lang="it-IT" sz="1600" b="1" u="sng" dirty="0" smtClean="0"/>
              <a:t>?</a:t>
            </a:r>
            <a:endParaRPr lang="it-IT" sz="1600" b="1" u="sng" dirty="0"/>
          </a:p>
          <a:p>
            <a:pPr marL="342900" indent="-342900">
              <a:buAutoNum type="alphaLcPeriod"/>
            </a:pPr>
            <a:r>
              <a:rPr lang="it-IT" sz="1600" dirty="0"/>
              <a:t>Possono essere utilizzati come protezioni sia per il corto circuito che per il sovraccarico</a:t>
            </a:r>
          </a:p>
          <a:p>
            <a:pPr marL="342900" indent="-342900">
              <a:buAutoNum type="alphaLcPeriod"/>
            </a:pPr>
            <a:r>
              <a:rPr lang="it-IT" sz="1600" dirty="0"/>
              <a:t>Possono essere utilizzati come protezioni per il corto circuito</a:t>
            </a:r>
          </a:p>
          <a:p>
            <a:pPr marL="342900" indent="-342900">
              <a:buAutoNum type="alphaLcPeriod"/>
            </a:pPr>
            <a:r>
              <a:rPr lang="it-IT" sz="1600" dirty="0"/>
              <a:t>Possono essere utilizzati come protezioni per il sovraccarico</a:t>
            </a:r>
          </a:p>
          <a:p>
            <a:pPr marL="342900" indent="-342900">
              <a:buAutoNum type="alphaLcPeriod"/>
            </a:pPr>
            <a:r>
              <a:rPr lang="it-IT" sz="1600" dirty="0"/>
              <a:t>Non possono essere utilizzati</a:t>
            </a:r>
          </a:p>
          <a:p>
            <a:pPr marL="342900" indent="-342900">
              <a:buAutoNum type="alphaLcPeriod"/>
            </a:pPr>
            <a:r>
              <a:rPr lang="it-IT" sz="1600" dirty="0" smtClean="0"/>
              <a:t>Nessuna delle precedenti</a:t>
            </a:r>
            <a:endParaRPr lang="it-IT" sz="1600" dirty="0"/>
          </a:p>
          <a:p>
            <a:pPr marL="342900" indent="-342900"/>
            <a:endParaRPr lang="it-IT" sz="800" b="1" dirty="0"/>
          </a:p>
          <a:p>
            <a:pPr marL="342900" indent="-342900"/>
            <a:r>
              <a:rPr lang="it-IT" sz="1600" b="1" u="sng" dirty="0"/>
              <a:t>Perché un sistema elettrico deve essere selettivo verso il guasto?</a:t>
            </a:r>
          </a:p>
          <a:p>
            <a:pPr marL="342900" indent="-342900">
              <a:buAutoNum type="alphaLcPeriod"/>
            </a:pPr>
            <a:r>
              <a:rPr lang="it-IT" sz="1600" dirty="0"/>
              <a:t>Per fare black out</a:t>
            </a:r>
          </a:p>
          <a:p>
            <a:pPr marL="342900" indent="-342900">
              <a:buAutoNum type="alphaLcPeriod"/>
            </a:pPr>
            <a:r>
              <a:rPr lang="it-IT" sz="1600" dirty="0"/>
              <a:t>Per far partire il DG di emergenza</a:t>
            </a:r>
          </a:p>
          <a:p>
            <a:pPr marL="342900" indent="-342900">
              <a:buAutoNum type="alphaLcPeriod"/>
            </a:pPr>
            <a:r>
              <a:rPr lang="it-IT" sz="1600" dirty="0"/>
              <a:t>Per mettere fuori servizio soltanto la zona affetta da guasto</a:t>
            </a:r>
          </a:p>
          <a:p>
            <a:pPr marL="342900" indent="-342900">
              <a:buAutoNum type="alphaLcPeriod"/>
            </a:pPr>
            <a:r>
              <a:rPr lang="it-IT" sz="1600" dirty="0"/>
              <a:t>Per ottenere l’intervento del differenziale</a:t>
            </a:r>
          </a:p>
          <a:p>
            <a:pPr marL="342900" indent="-342900">
              <a:buAutoNum type="alphaLcPeriod"/>
            </a:pPr>
            <a:r>
              <a:rPr lang="it-IT" sz="1600" dirty="0"/>
              <a:t>Per ottenere l’intervento del termico</a:t>
            </a:r>
          </a:p>
          <a:p>
            <a:pPr marL="342900" indent="-342900"/>
            <a:endParaRPr lang="it-IT" sz="800" dirty="0"/>
          </a:p>
          <a:p>
            <a:pPr marL="342900" indent="-342900"/>
            <a:r>
              <a:rPr lang="it-IT" sz="1600" b="1" u="sng" dirty="0"/>
              <a:t>Cosa si intende per semplicità di una protezione?</a:t>
            </a:r>
          </a:p>
          <a:p>
            <a:pPr marL="342900" indent="-342900">
              <a:buAutoNum type="alphaLcPeriod"/>
            </a:pPr>
            <a:r>
              <a:rPr lang="it-IT" sz="1600" dirty="0"/>
              <a:t>E’ semplice nella sostituzione</a:t>
            </a:r>
          </a:p>
          <a:p>
            <a:pPr marL="342900" indent="-342900">
              <a:buAutoNum type="alphaLcPeriod"/>
            </a:pPr>
            <a:r>
              <a:rPr lang="it-IT" sz="1600" dirty="0"/>
              <a:t>E’ veloce trovare il ricambio</a:t>
            </a:r>
          </a:p>
          <a:p>
            <a:pPr marL="342900" indent="-342900">
              <a:buAutoNum type="alphaLcPeriod"/>
            </a:pPr>
            <a:r>
              <a:rPr lang="it-IT" sz="1600" dirty="0"/>
              <a:t>E’ impossibile trovare il ricambio</a:t>
            </a:r>
          </a:p>
          <a:p>
            <a:pPr marL="342900" indent="-342900">
              <a:buAutoNum type="alphaLcPeriod"/>
            </a:pPr>
            <a:r>
              <a:rPr lang="it-IT" sz="1600" dirty="0"/>
              <a:t>Non da eccessivi falsi allarmi </a:t>
            </a:r>
          </a:p>
          <a:p>
            <a:pPr marL="342900" indent="-342900">
              <a:buAutoNum type="alphaLcPeriod"/>
            </a:pPr>
            <a:r>
              <a:rPr lang="it-IT" sz="1600" dirty="0"/>
              <a:t>E’ di difficile gestione</a:t>
            </a:r>
          </a:p>
          <a:p>
            <a:endParaRPr lang="it-IT" sz="800" b="1" dirty="0"/>
          </a:p>
        </p:txBody>
      </p:sp>
      <p:sp>
        <p:nvSpPr>
          <p:cNvPr id="3" name="Rectangle 8"/>
          <p:cNvSpPr>
            <a:spLocks noChangeArrowheads="1"/>
          </p:cNvSpPr>
          <p:nvPr/>
        </p:nvSpPr>
        <p:spPr bwMode="auto">
          <a:xfrm>
            <a:off x="305613" y="2078001"/>
            <a:ext cx="2610203" cy="301631"/>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8" name="CasellaDiTesto 7"/>
          <p:cNvSpPr txBox="1"/>
          <p:nvPr/>
        </p:nvSpPr>
        <p:spPr>
          <a:xfrm>
            <a:off x="955230" y="94635"/>
            <a:ext cx="7217170" cy="523220"/>
          </a:xfrm>
          <a:prstGeom prst="rect">
            <a:avLst/>
          </a:prstGeom>
          <a:noFill/>
        </p:spPr>
        <p:txBody>
          <a:bodyPr wrap="square" rtlCol="0">
            <a:spAutoFit/>
          </a:bodyPr>
          <a:lstStyle/>
          <a:p>
            <a:pPr algn="ctr"/>
            <a:r>
              <a:rPr lang="it-IT" sz="2800" b="1" dirty="0" err="1">
                <a:solidFill>
                  <a:schemeClr val="tx2"/>
                </a:solidFill>
              </a:rPr>
              <a:t>Verification</a:t>
            </a:r>
            <a:endParaRPr lang="it-IT" sz="2800" b="1" dirty="0">
              <a:solidFill>
                <a:schemeClr val="tx2"/>
              </a:solidFill>
            </a:endParaRPr>
          </a:p>
        </p:txBody>
      </p:sp>
      <p:sp>
        <p:nvSpPr>
          <p:cNvPr id="10" name="Rectangle 8"/>
          <p:cNvSpPr>
            <a:spLocks noChangeArrowheads="1"/>
          </p:cNvSpPr>
          <p:nvPr/>
        </p:nvSpPr>
        <p:spPr bwMode="auto">
          <a:xfrm>
            <a:off x="305613" y="3190234"/>
            <a:ext cx="5307198"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11" name="Rectangle 8"/>
          <p:cNvSpPr>
            <a:spLocks noChangeArrowheads="1"/>
          </p:cNvSpPr>
          <p:nvPr/>
        </p:nvSpPr>
        <p:spPr bwMode="auto">
          <a:xfrm>
            <a:off x="380081" y="4996808"/>
            <a:ext cx="2784458"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pic>
        <p:nvPicPr>
          <p:cNvPr id="13" name="Immagine 12"/>
          <p:cNvPicPr>
            <a:picLocks noChangeAspect="1"/>
          </p:cNvPicPr>
          <p:nvPr/>
        </p:nvPicPr>
        <p:blipFill>
          <a:blip r:embed="rId2"/>
          <a:stretch>
            <a:fillRect/>
          </a:stretch>
        </p:blipFill>
        <p:spPr>
          <a:xfrm>
            <a:off x="130841" y="67694"/>
            <a:ext cx="619159" cy="742991"/>
          </a:xfrm>
          <a:prstGeom prst="rect">
            <a:avLst/>
          </a:prstGeom>
        </p:spPr>
      </p:pic>
    </p:spTree>
    <p:extLst>
      <p:ext uri="{BB962C8B-B14F-4D97-AF65-F5344CB8AC3E}">
        <p14:creationId xmlns:p14="http://schemas.microsoft.com/office/powerpoint/2010/main" val="318239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62837" y="908720"/>
            <a:ext cx="7809563" cy="4893647"/>
          </a:xfrm>
          <a:prstGeom prst="rect">
            <a:avLst/>
          </a:prstGeom>
        </p:spPr>
        <p:txBody>
          <a:bodyPr wrap="square">
            <a:spAutoFit/>
          </a:bodyPr>
          <a:lstStyle/>
          <a:p>
            <a:r>
              <a:rPr lang="it-IT" sz="1600" b="1" u="sng" dirty="0"/>
              <a:t>Cos’è un TA?</a:t>
            </a:r>
          </a:p>
          <a:p>
            <a:pPr marL="342900" indent="-342900">
              <a:buAutoNum type="alphaLcPeriod"/>
            </a:pPr>
            <a:r>
              <a:rPr lang="it-IT" sz="1600" dirty="0"/>
              <a:t>E’ un trasformatore voltmetrico</a:t>
            </a:r>
          </a:p>
          <a:p>
            <a:pPr marL="342900" indent="-342900">
              <a:buAutoNum type="alphaLcPeriod"/>
            </a:pPr>
            <a:r>
              <a:rPr lang="it-IT" sz="1600" dirty="0"/>
              <a:t>E’ un trasformatore amperometrico</a:t>
            </a:r>
          </a:p>
          <a:p>
            <a:pPr marL="342900" indent="-342900">
              <a:buAutoNum type="alphaLcPeriod"/>
            </a:pPr>
            <a:r>
              <a:rPr lang="it-IT" sz="1600" dirty="0"/>
              <a:t>E’ un particolare sezionatore di terra</a:t>
            </a:r>
          </a:p>
          <a:p>
            <a:pPr marL="342900" indent="-342900">
              <a:buAutoNum type="alphaLcPeriod"/>
            </a:pPr>
            <a:r>
              <a:rPr lang="it-IT" sz="1600" dirty="0"/>
              <a:t>E’ un interruttore</a:t>
            </a:r>
          </a:p>
          <a:p>
            <a:pPr marL="342900" indent="-342900">
              <a:buAutoNum type="alphaLcPeriod"/>
            </a:pPr>
            <a:r>
              <a:rPr lang="it-IT" sz="1600" dirty="0"/>
              <a:t>E’ un contattore</a:t>
            </a:r>
          </a:p>
          <a:p>
            <a:pPr marL="342900" indent="-342900"/>
            <a:endParaRPr lang="it-IT" sz="800" b="1" dirty="0"/>
          </a:p>
          <a:p>
            <a:pPr marL="342900" indent="-342900"/>
            <a:r>
              <a:rPr lang="it-IT" sz="1600" b="1" u="sng" dirty="0"/>
              <a:t>Su quale principio è basata la selettività in grandezza?</a:t>
            </a:r>
          </a:p>
          <a:p>
            <a:pPr marL="342900" indent="-342900">
              <a:buAutoNum type="alphaLcPeriod"/>
            </a:pPr>
            <a:r>
              <a:rPr lang="it-IT" sz="1600" dirty="0"/>
              <a:t>Sulle tempistiche di intervento delle protezioni</a:t>
            </a:r>
          </a:p>
          <a:p>
            <a:pPr marL="342900" indent="-342900">
              <a:buAutoNum type="alphaLcPeriod"/>
            </a:pPr>
            <a:r>
              <a:rPr lang="it-IT" sz="1600" dirty="0"/>
              <a:t>Sul ritardo da applicare al relè</a:t>
            </a:r>
          </a:p>
          <a:p>
            <a:pPr marL="342900" indent="-342900">
              <a:buAutoNum type="alphaLcPeriod"/>
            </a:pPr>
            <a:r>
              <a:rPr lang="it-IT" sz="1600" dirty="0"/>
              <a:t>Sulla sensibilità amperometrica dei dispositivi</a:t>
            </a:r>
          </a:p>
          <a:p>
            <a:pPr marL="342900" indent="-342900">
              <a:buAutoNum type="alphaLcPeriod"/>
            </a:pPr>
            <a:r>
              <a:rPr lang="it-IT" sz="1600" dirty="0"/>
              <a:t>Sul potere di apertura del dispositivo</a:t>
            </a:r>
          </a:p>
          <a:p>
            <a:pPr marL="342900" indent="-342900">
              <a:buAutoNum type="alphaLcPeriod"/>
            </a:pPr>
            <a:r>
              <a:rPr lang="it-IT" sz="1600" dirty="0"/>
              <a:t>Sul potere di chiusura del dispositivo</a:t>
            </a:r>
          </a:p>
          <a:p>
            <a:pPr marL="342900" indent="-342900"/>
            <a:endParaRPr lang="it-IT" sz="800" dirty="0"/>
          </a:p>
          <a:p>
            <a:r>
              <a:rPr lang="it-IT" sz="1600" b="1" u="sng" dirty="0"/>
              <a:t>Cosa si intende per </a:t>
            </a:r>
            <a:r>
              <a:rPr lang="it-IT" sz="1600" b="1" u="sng" dirty="0" smtClean="0"/>
              <a:t>sensitività di una protezione?</a:t>
            </a:r>
            <a:endParaRPr lang="it-IT" sz="1600" b="1" u="sng" dirty="0"/>
          </a:p>
          <a:p>
            <a:pPr marL="342900" indent="-342900">
              <a:buFont typeface="+mj-lt"/>
              <a:buAutoNum type="alphaLcPeriod"/>
            </a:pPr>
            <a:r>
              <a:rPr lang="it-IT" sz="1600" dirty="0"/>
              <a:t>E’ la minima corrente che il dispositivo è in grado di interrompere</a:t>
            </a:r>
          </a:p>
          <a:p>
            <a:pPr marL="342900" indent="-342900">
              <a:buFont typeface="+mj-lt"/>
              <a:buAutoNum type="alphaLcPeriod"/>
            </a:pPr>
            <a:r>
              <a:rPr lang="it-IT" sz="1600" dirty="0"/>
              <a:t>E’ la minima tensione che il dispositivo è in grado di interrompere</a:t>
            </a:r>
          </a:p>
          <a:p>
            <a:pPr marL="342900" indent="-342900">
              <a:buFont typeface="+mj-lt"/>
              <a:buAutoNum type="alphaLcPeriod"/>
            </a:pPr>
            <a:r>
              <a:rPr lang="it-IT" sz="1600" dirty="0"/>
              <a:t>E’ la massima tensione che il dispositivo è in grado di interrompere</a:t>
            </a:r>
          </a:p>
          <a:p>
            <a:pPr marL="342900" indent="-342900">
              <a:buFont typeface="+mj-lt"/>
              <a:buAutoNum type="alphaLcPeriod"/>
            </a:pPr>
            <a:r>
              <a:rPr lang="it-IT" sz="1600" dirty="0"/>
              <a:t>E’ la </a:t>
            </a:r>
            <a:r>
              <a:rPr lang="it-IT" sz="1600" dirty="0" smtClean="0"/>
              <a:t>capacità del sensore di rilevare il guasto al livello più basso possibile</a:t>
            </a:r>
            <a:endParaRPr lang="it-IT" sz="1600" dirty="0"/>
          </a:p>
          <a:p>
            <a:pPr marL="342900" indent="-342900">
              <a:buFont typeface="+mj-lt"/>
              <a:buAutoNum type="alphaLcPeriod"/>
            </a:pPr>
            <a:r>
              <a:rPr lang="it-IT" sz="1600" dirty="0"/>
              <a:t>Nessuna delle precedenti</a:t>
            </a:r>
          </a:p>
          <a:p>
            <a:pPr marL="342900" indent="-342900"/>
            <a:endParaRPr lang="it-IT" sz="800" dirty="0"/>
          </a:p>
        </p:txBody>
      </p:sp>
      <p:sp>
        <p:nvSpPr>
          <p:cNvPr id="3" name="Rectangle 8"/>
          <p:cNvSpPr>
            <a:spLocks noChangeArrowheads="1"/>
          </p:cNvSpPr>
          <p:nvPr/>
        </p:nvSpPr>
        <p:spPr bwMode="auto">
          <a:xfrm>
            <a:off x="379166" y="1459533"/>
            <a:ext cx="3328738"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8" name="CasellaDiTesto 7"/>
          <p:cNvSpPr txBox="1"/>
          <p:nvPr/>
        </p:nvSpPr>
        <p:spPr>
          <a:xfrm>
            <a:off x="955230" y="94635"/>
            <a:ext cx="7217170" cy="523220"/>
          </a:xfrm>
          <a:prstGeom prst="rect">
            <a:avLst/>
          </a:prstGeom>
          <a:noFill/>
        </p:spPr>
        <p:txBody>
          <a:bodyPr wrap="square" rtlCol="0">
            <a:spAutoFit/>
          </a:bodyPr>
          <a:lstStyle/>
          <a:p>
            <a:pPr algn="ctr"/>
            <a:r>
              <a:rPr lang="it-IT" sz="2800" b="1" dirty="0" err="1">
                <a:solidFill>
                  <a:schemeClr val="tx2"/>
                </a:solidFill>
              </a:rPr>
              <a:t>Verification</a:t>
            </a:r>
            <a:endParaRPr lang="it-IT" sz="2800" b="1" dirty="0">
              <a:solidFill>
                <a:schemeClr val="tx2"/>
              </a:solidFill>
            </a:endParaRPr>
          </a:p>
        </p:txBody>
      </p:sp>
      <p:sp>
        <p:nvSpPr>
          <p:cNvPr id="10" name="Rectangle 8"/>
          <p:cNvSpPr>
            <a:spLocks noChangeArrowheads="1"/>
          </p:cNvSpPr>
          <p:nvPr/>
        </p:nvSpPr>
        <p:spPr bwMode="auto">
          <a:xfrm>
            <a:off x="344922" y="3288269"/>
            <a:ext cx="4227078"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pic>
        <p:nvPicPr>
          <p:cNvPr id="13" name="Immagine 12"/>
          <p:cNvPicPr>
            <a:picLocks noChangeAspect="1"/>
          </p:cNvPicPr>
          <p:nvPr/>
        </p:nvPicPr>
        <p:blipFill>
          <a:blip r:embed="rId2"/>
          <a:stretch>
            <a:fillRect/>
          </a:stretch>
        </p:blipFill>
        <p:spPr>
          <a:xfrm>
            <a:off x="130841" y="67694"/>
            <a:ext cx="619159" cy="742991"/>
          </a:xfrm>
          <a:prstGeom prst="rect">
            <a:avLst/>
          </a:prstGeom>
        </p:spPr>
      </p:pic>
      <p:sp>
        <p:nvSpPr>
          <p:cNvPr id="7" name="Rectangle 8"/>
          <p:cNvSpPr>
            <a:spLocks noChangeArrowheads="1"/>
          </p:cNvSpPr>
          <p:nvPr/>
        </p:nvSpPr>
        <p:spPr bwMode="auto">
          <a:xfrm>
            <a:off x="328410" y="5113718"/>
            <a:ext cx="6475837" cy="331505"/>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Tree>
    <p:extLst>
      <p:ext uri="{BB962C8B-B14F-4D97-AF65-F5344CB8AC3E}">
        <p14:creationId xmlns:p14="http://schemas.microsoft.com/office/powerpoint/2010/main" val="390569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7"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62837" y="908720"/>
            <a:ext cx="7809563" cy="1692771"/>
          </a:xfrm>
          <a:prstGeom prst="rect">
            <a:avLst/>
          </a:prstGeom>
        </p:spPr>
        <p:txBody>
          <a:bodyPr wrap="square">
            <a:spAutoFit/>
          </a:bodyPr>
          <a:lstStyle/>
          <a:p>
            <a:pPr lvl="0"/>
            <a:r>
              <a:rPr lang="it-IT" sz="1600" b="1" u="sng" dirty="0">
                <a:solidFill>
                  <a:prstClr val="black"/>
                </a:solidFill>
              </a:rPr>
              <a:t>Cosa si intende per </a:t>
            </a:r>
            <a:r>
              <a:rPr lang="it-IT" sz="1600" b="1" u="sng" dirty="0" err="1" smtClean="0">
                <a:solidFill>
                  <a:prstClr val="black"/>
                </a:solidFill>
              </a:rPr>
              <a:t>cut</a:t>
            </a:r>
            <a:r>
              <a:rPr lang="it-IT" sz="1600" b="1" u="sng" dirty="0" smtClean="0">
                <a:solidFill>
                  <a:prstClr val="black"/>
                </a:solidFill>
              </a:rPr>
              <a:t> off di un fusibili?</a:t>
            </a:r>
            <a:endParaRPr lang="it-IT" sz="1600" b="1" u="sng" dirty="0">
              <a:solidFill>
                <a:prstClr val="black"/>
              </a:solidFill>
            </a:endParaRPr>
          </a:p>
          <a:p>
            <a:pPr marL="342900" lvl="0" indent="-342900">
              <a:buFont typeface="+mj-lt"/>
              <a:buAutoNum type="alphaLcPeriod"/>
            </a:pPr>
            <a:r>
              <a:rPr lang="it-IT" sz="1600" dirty="0"/>
              <a:t>E’ la minima corrente che il dispositivo è in grado di stabilire</a:t>
            </a:r>
          </a:p>
          <a:p>
            <a:pPr marL="342900" lvl="0" indent="-342900">
              <a:buFont typeface="+mj-lt"/>
              <a:buAutoNum type="alphaLcPeriod"/>
            </a:pPr>
            <a:r>
              <a:rPr lang="it-IT" sz="1600" dirty="0"/>
              <a:t>E’ la minima tensione che il dispositivo è in grado di stabilire</a:t>
            </a:r>
          </a:p>
          <a:p>
            <a:pPr marL="342900" lvl="0" indent="-342900">
              <a:buFont typeface="+mj-lt"/>
              <a:buAutoNum type="alphaLcPeriod"/>
            </a:pPr>
            <a:r>
              <a:rPr lang="it-IT" sz="1600" dirty="0"/>
              <a:t>E’ la massima tensione che il dispositivo è in grado di stabilire</a:t>
            </a:r>
          </a:p>
          <a:p>
            <a:pPr marL="342900" lvl="0" indent="-342900">
              <a:buFont typeface="+mj-lt"/>
              <a:buAutoNum type="alphaLcPeriod"/>
            </a:pPr>
            <a:r>
              <a:rPr lang="it-IT" sz="1600" dirty="0"/>
              <a:t>E’ </a:t>
            </a:r>
            <a:r>
              <a:rPr lang="it-IT" sz="1600" dirty="0" smtClean="0"/>
              <a:t>il punto in cui il filamento fonde ed il circuito viene interrotto</a:t>
            </a:r>
            <a:endParaRPr lang="it-IT" sz="1600" dirty="0"/>
          </a:p>
          <a:p>
            <a:pPr marL="342900" lvl="0" indent="-342900">
              <a:buFont typeface="+mj-lt"/>
              <a:buAutoNum type="alphaLcPeriod"/>
            </a:pPr>
            <a:r>
              <a:rPr lang="it-IT" sz="1600" dirty="0"/>
              <a:t>Nessuna delle precedenti</a:t>
            </a:r>
          </a:p>
          <a:p>
            <a:pPr marL="342900" indent="-342900"/>
            <a:endParaRPr lang="it-IT" sz="800" b="1" dirty="0"/>
          </a:p>
        </p:txBody>
      </p:sp>
      <p:sp>
        <p:nvSpPr>
          <p:cNvPr id="3" name="Rectangle 8"/>
          <p:cNvSpPr>
            <a:spLocks noChangeArrowheads="1"/>
          </p:cNvSpPr>
          <p:nvPr/>
        </p:nvSpPr>
        <p:spPr bwMode="auto">
          <a:xfrm>
            <a:off x="362837" y="1916832"/>
            <a:ext cx="5721331" cy="288032"/>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8" name="CasellaDiTesto 7"/>
          <p:cNvSpPr txBox="1"/>
          <p:nvPr/>
        </p:nvSpPr>
        <p:spPr>
          <a:xfrm>
            <a:off x="955230" y="94635"/>
            <a:ext cx="7217170" cy="523220"/>
          </a:xfrm>
          <a:prstGeom prst="rect">
            <a:avLst/>
          </a:prstGeom>
          <a:noFill/>
        </p:spPr>
        <p:txBody>
          <a:bodyPr wrap="square" rtlCol="0">
            <a:spAutoFit/>
          </a:bodyPr>
          <a:lstStyle/>
          <a:p>
            <a:pPr algn="ctr"/>
            <a:r>
              <a:rPr lang="it-IT" sz="2800" b="1" dirty="0" err="1">
                <a:solidFill>
                  <a:schemeClr val="tx2"/>
                </a:solidFill>
              </a:rPr>
              <a:t>Verification</a:t>
            </a:r>
            <a:endParaRPr lang="it-IT" sz="2800" b="1" dirty="0">
              <a:solidFill>
                <a:schemeClr val="tx2"/>
              </a:solidFill>
            </a:endParaRPr>
          </a:p>
        </p:txBody>
      </p:sp>
      <p:pic>
        <p:nvPicPr>
          <p:cNvPr id="13" name="Immagine 12"/>
          <p:cNvPicPr>
            <a:picLocks noChangeAspect="1"/>
          </p:cNvPicPr>
          <p:nvPr/>
        </p:nvPicPr>
        <p:blipFill>
          <a:blip r:embed="rId2"/>
          <a:stretch>
            <a:fillRect/>
          </a:stretch>
        </p:blipFill>
        <p:spPr>
          <a:xfrm>
            <a:off x="130841" y="67694"/>
            <a:ext cx="619159" cy="742991"/>
          </a:xfrm>
          <a:prstGeom prst="rect">
            <a:avLst/>
          </a:prstGeom>
        </p:spPr>
      </p:pic>
    </p:spTree>
    <p:extLst>
      <p:ext uri="{BB962C8B-B14F-4D97-AF65-F5344CB8AC3E}">
        <p14:creationId xmlns:p14="http://schemas.microsoft.com/office/powerpoint/2010/main" val="11064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stretch>
            <a:fillRect/>
          </a:stretch>
        </p:blipFill>
        <p:spPr>
          <a:xfrm>
            <a:off x="8055789" y="0"/>
            <a:ext cx="1112400" cy="515040"/>
          </a:xfrm>
          <a:prstGeom prst="rect">
            <a:avLst/>
          </a:prstGeom>
        </p:spPr>
      </p:pic>
      <p:sp>
        <p:nvSpPr>
          <p:cNvPr id="19" name="Rettangolo 18"/>
          <p:cNvSpPr/>
          <p:nvPr/>
        </p:nvSpPr>
        <p:spPr>
          <a:xfrm>
            <a:off x="0" y="6341644"/>
            <a:ext cx="9144000" cy="5040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IMAT – Training Center &amp; </a:t>
            </a:r>
            <a:r>
              <a:rPr lang="it-IT" dirty="0" err="1">
                <a:solidFill>
                  <a:schemeClr val="bg1"/>
                </a:solidFill>
              </a:rPr>
              <a:t>Nautical</a:t>
            </a:r>
            <a:r>
              <a:rPr lang="it-IT" dirty="0">
                <a:solidFill>
                  <a:schemeClr val="bg1"/>
                </a:solidFill>
              </a:rPr>
              <a:t> College</a:t>
            </a:r>
          </a:p>
        </p:txBody>
      </p:sp>
      <p:pic>
        <p:nvPicPr>
          <p:cNvPr id="17" name="Immagine 16"/>
          <p:cNvPicPr>
            <a:picLocks noChangeAspect="1"/>
          </p:cNvPicPr>
          <p:nvPr/>
        </p:nvPicPr>
        <p:blipFill>
          <a:blip r:embed="rId3"/>
          <a:stretch>
            <a:fillRect/>
          </a:stretch>
        </p:blipFill>
        <p:spPr>
          <a:xfrm>
            <a:off x="-24339" y="6322232"/>
            <a:ext cx="1216688" cy="574540"/>
          </a:xfrm>
          <a:prstGeom prst="rect">
            <a:avLst/>
          </a:prstGeom>
        </p:spPr>
      </p:pic>
      <p:pic>
        <p:nvPicPr>
          <p:cNvPr id="16" name="Immagine 15"/>
          <p:cNvPicPr>
            <a:picLocks noChangeAspect="1"/>
          </p:cNvPicPr>
          <p:nvPr/>
        </p:nvPicPr>
        <p:blipFill>
          <a:blip r:embed="rId4"/>
          <a:stretch>
            <a:fillRect/>
          </a:stretch>
        </p:blipFill>
        <p:spPr>
          <a:xfrm>
            <a:off x="8278269" y="6322232"/>
            <a:ext cx="889920" cy="574540"/>
          </a:xfrm>
          <a:prstGeom prst="rect">
            <a:avLst/>
          </a:prstGeom>
        </p:spPr>
      </p:pic>
      <p:pic>
        <p:nvPicPr>
          <p:cNvPr id="8" name="Immagine 7"/>
          <p:cNvPicPr>
            <a:picLocks noChangeAspect="1"/>
          </p:cNvPicPr>
          <p:nvPr/>
        </p:nvPicPr>
        <p:blipFill>
          <a:blip r:embed="rId5"/>
          <a:stretch>
            <a:fillRect/>
          </a:stretch>
        </p:blipFill>
        <p:spPr>
          <a:xfrm>
            <a:off x="130841" y="67694"/>
            <a:ext cx="619159" cy="742991"/>
          </a:xfrm>
          <a:prstGeom prst="rect">
            <a:avLst/>
          </a:prstGeom>
        </p:spPr>
      </p:pic>
      <p:pic>
        <p:nvPicPr>
          <p:cNvPr id="9" name="Immagine 8"/>
          <p:cNvPicPr>
            <a:picLocks noChangeAspect="1"/>
          </p:cNvPicPr>
          <p:nvPr/>
        </p:nvPicPr>
        <p:blipFill>
          <a:blip r:embed="rId6"/>
          <a:stretch>
            <a:fillRect/>
          </a:stretch>
        </p:blipFill>
        <p:spPr>
          <a:xfrm>
            <a:off x="440420" y="2654042"/>
            <a:ext cx="8486775" cy="1933575"/>
          </a:xfrm>
          <a:prstGeom prst="rect">
            <a:avLst/>
          </a:prstGeom>
        </p:spPr>
      </p:pic>
      <p:sp>
        <p:nvSpPr>
          <p:cNvPr id="3" name="CasellaDiTesto 2"/>
          <p:cNvSpPr txBox="1"/>
          <p:nvPr/>
        </p:nvSpPr>
        <p:spPr>
          <a:xfrm>
            <a:off x="1619672" y="1288992"/>
            <a:ext cx="6912768" cy="769441"/>
          </a:xfrm>
          <a:prstGeom prst="rect">
            <a:avLst/>
          </a:prstGeom>
          <a:noFill/>
        </p:spPr>
        <p:txBody>
          <a:bodyPr wrap="square" rtlCol="0">
            <a:spAutoFit/>
          </a:bodyPr>
          <a:lstStyle/>
          <a:p>
            <a:r>
              <a:rPr lang="it-IT" sz="4400" b="1" u="sng" dirty="0">
                <a:solidFill>
                  <a:srgbClr val="00B0F0"/>
                </a:solidFill>
                <a:effectLst>
                  <a:outerShdw blurRad="38100" dist="38100" dir="2700000" algn="tl">
                    <a:srgbClr val="000000">
                      <a:alpha val="43137"/>
                    </a:srgbClr>
                  </a:outerShdw>
                </a:effectLst>
              </a:rPr>
              <a:t>GRAZIE PER L’ATTENZIONE</a:t>
            </a:r>
          </a:p>
        </p:txBody>
      </p:sp>
      <p:sp>
        <p:nvSpPr>
          <p:cNvPr id="11" name="Rectangle 1"/>
          <p:cNvSpPr>
            <a:spLocks noChangeArrowheads="1"/>
          </p:cNvSpPr>
          <p:nvPr/>
        </p:nvSpPr>
        <p:spPr bwMode="auto">
          <a:xfrm>
            <a:off x="1881638" y="5013176"/>
            <a:ext cx="6391782" cy="584727"/>
          </a:xfrm>
          <a:prstGeom prst="rect">
            <a:avLst/>
          </a:prstGeom>
          <a:noFill/>
          <a:ln w="9525">
            <a:noFill/>
            <a:miter lim="800000"/>
            <a:headEnd/>
            <a:tailEnd/>
          </a:ln>
          <a:effectLst/>
        </p:spPr>
        <p:txBody>
          <a:bodyPr vert="horz" wrap="square" lIns="215832" tIns="76176" rIns="9144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lang="it-IT" sz="2800" b="1" u="sng" dirty="0" err="1">
                <a:solidFill>
                  <a:srgbClr val="00B0F0"/>
                </a:solidFill>
                <a:effectLst>
                  <a:outerShdw blurRad="38100" dist="38100" dir="2700000" algn="tl">
                    <a:srgbClr val="000000">
                      <a:alpha val="43137"/>
                    </a:srgbClr>
                  </a:outerShdw>
                </a:effectLst>
              </a:rPr>
              <a:t>Keep</a:t>
            </a:r>
            <a:r>
              <a:rPr lang="it-IT" sz="2800" b="1" u="sng" dirty="0">
                <a:solidFill>
                  <a:srgbClr val="00B0F0"/>
                </a:solidFill>
                <a:effectLst>
                  <a:outerShdw blurRad="38100" dist="38100" dir="2700000" algn="tl">
                    <a:srgbClr val="000000">
                      <a:alpha val="43137"/>
                    </a:srgbClr>
                  </a:outerShdw>
                </a:effectLst>
              </a:rPr>
              <a:t> in </a:t>
            </a:r>
            <a:r>
              <a:rPr lang="it-IT" sz="2800" b="1" u="sng" dirty="0" err="1">
                <a:solidFill>
                  <a:srgbClr val="00B0F0"/>
                </a:solidFill>
                <a:effectLst>
                  <a:outerShdw blurRad="38100" dist="38100" dir="2700000" algn="tl">
                    <a:srgbClr val="000000">
                      <a:alpha val="43137"/>
                    </a:srgbClr>
                  </a:outerShdw>
                </a:effectLst>
              </a:rPr>
              <a:t>mind</a:t>
            </a:r>
            <a:r>
              <a:rPr lang="it-IT" sz="2800" b="1" u="sng" dirty="0">
                <a:solidFill>
                  <a:srgbClr val="00B0F0"/>
                </a:solidFill>
                <a:effectLst>
                  <a:outerShdw blurRad="38100" dist="38100" dir="2700000" algn="tl">
                    <a:srgbClr val="000000">
                      <a:alpha val="43137"/>
                    </a:srgbClr>
                  </a:outerShdw>
                </a:effectLst>
              </a:rPr>
              <a:t>: </a:t>
            </a:r>
            <a:r>
              <a:rPr lang="it-IT" sz="2800" b="1" u="sng" dirty="0" err="1">
                <a:solidFill>
                  <a:srgbClr val="00B0F0"/>
                </a:solidFill>
                <a:effectLst>
                  <a:outerShdw blurRad="38100" dist="38100" dir="2700000" algn="tl">
                    <a:srgbClr val="000000">
                      <a:alpha val="43137"/>
                    </a:srgbClr>
                  </a:outerShdw>
                </a:effectLst>
              </a:rPr>
              <a:t>failure</a:t>
            </a:r>
            <a:r>
              <a:rPr lang="it-IT" sz="2800" b="1" u="sng" dirty="0">
                <a:solidFill>
                  <a:srgbClr val="00B0F0"/>
                </a:solidFill>
                <a:effectLst>
                  <a:outerShdw blurRad="38100" dist="38100" dir="2700000" algn="tl">
                    <a:srgbClr val="000000">
                      <a:alpha val="43137"/>
                    </a:srgbClr>
                  </a:outerShdw>
                </a:effectLst>
              </a:rPr>
              <a:t> </a:t>
            </a:r>
            <a:r>
              <a:rPr lang="it-IT" sz="2800" b="1" u="sng" dirty="0" err="1">
                <a:solidFill>
                  <a:srgbClr val="00B0F0"/>
                </a:solidFill>
                <a:effectLst>
                  <a:outerShdw blurRad="38100" dist="38100" dir="2700000" algn="tl">
                    <a:srgbClr val="000000">
                      <a:alpha val="43137"/>
                    </a:srgbClr>
                  </a:outerShdw>
                </a:effectLst>
              </a:rPr>
              <a:t>is</a:t>
            </a:r>
            <a:r>
              <a:rPr lang="it-IT" sz="2800" b="1" u="sng" dirty="0">
                <a:solidFill>
                  <a:srgbClr val="00B0F0"/>
                </a:solidFill>
                <a:effectLst>
                  <a:outerShdw blurRad="38100" dist="38100" dir="2700000" algn="tl">
                    <a:srgbClr val="000000">
                      <a:alpha val="43137"/>
                    </a:srgbClr>
                  </a:outerShdw>
                </a:effectLst>
              </a:rPr>
              <a:t> </a:t>
            </a:r>
            <a:r>
              <a:rPr lang="it-IT" sz="2800" b="1" u="sng" dirty="0" err="1">
                <a:solidFill>
                  <a:srgbClr val="00B0F0"/>
                </a:solidFill>
                <a:effectLst>
                  <a:outerShdw blurRad="38100" dist="38100" dir="2700000" algn="tl">
                    <a:srgbClr val="000000">
                      <a:alpha val="43137"/>
                    </a:srgbClr>
                  </a:outerShdw>
                </a:effectLst>
              </a:rPr>
              <a:t>not</a:t>
            </a:r>
            <a:r>
              <a:rPr lang="it-IT" sz="2800" b="1" u="sng" dirty="0">
                <a:solidFill>
                  <a:srgbClr val="00B0F0"/>
                </a:solidFill>
                <a:effectLst>
                  <a:outerShdw blurRad="38100" dist="38100" dir="2700000" algn="tl">
                    <a:srgbClr val="000000">
                      <a:alpha val="43137"/>
                    </a:srgbClr>
                  </a:outerShdw>
                </a:effectLst>
              </a:rPr>
              <a:t> an option </a:t>
            </a:r>
          </a:p>
        </p:txBody>
      </p:sp>
    </p:spTree>
    <p:extLst>
      <p:ext uri="{BB962C8B-B14F-4D97-AF65-F5344CB8AC3E}">
        <p14:creationId xmlns:p14="http://schemas.microsoft.com/office/powerpoint/2010/main" val="7578667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Le Normative</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graphicFrame>
        <p:nvGraphicFramePr>
          <p:cNvPr id="5" name="Diagramma 4"/>
          <p:cNvGraphicFramePr/>
          <p:nvPr>
            <p:extLst>
              <p:ext uri="{D42A27DB-BD31-4B8C-83A1-F6EECF244321}">
                <p14:modId xmlns:p14="http://schemas.microsoft.com/office/powerpoint/2010/main" val="3173035099"/>
              </p:ext>
            </p:extLst>
          </p:nvPr>
        </p:nvGraphicFramePr>
        <p:xfrm>
          <a:off x="1547664" y="1772816"/>
          <a:ext cx="6192688" cy="4032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tangolo 5"/>
          <p:cNvSpPr/>
          <p:nvPr/>
        </p:nvSpPr>
        <p:spPr>
          <a:xfrm>
            <a:off x="1795838" y="1196752"/>
            <a:ext cx="5343926" cy="369332"/>
          </a:xfrm>
          <a:prstGeom prst="rect">
            <a:avLst/>
          </a:prstGeom>
        </p:spPr>
        <p:txBody>
          <a:bodyPr wrap="square">
            <a:spAutoFit/>
          </a:bodyPr>
          <a:lstStyle/>
          <a:p>
            <a:pPr algn="just">
              <a:buFont typeface="Times New Roman" pitchFamily="16" charset="0"/>
              <a:buNone/>
              <a:defRPr/>
            </a:pPr>
            <a:r>
              <a:rPr lang="it-IT" dirty="0" smtClean="0"/>
              <a:t>Le norme possono suddividersi in:</a:t>
            </a:r>
            <a:endParaRPr lang="it-IT" dirty="0"/>
          </a:p>
        </p:txBody>
      </p:sp>
    </p:spTree>
    <p:extLst>
      <p:ext uri="{BB962C8B-B14F-4D97-AF65-F5344CB8AC3E}">
        <p14:creationId xmlns:p14="http://schemas.microsoft.com/office/powerpoint/2010/main" val="19265365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Normativa impianti superiori </a:t>
            </a:r>
            <a:r>
              <a:rPr lang="it-IT" sz="2800" b="1" dirty="0" smtClean="0">
                <a:solidFill>
                  <a:schemeClr val="tx2"/>
                </a:solidFill>
              </a:rPr>
              <a:t>1kV</a:t>
            </a:r>
            <a:endParaRPr lang="it-IT" sz="2800" b="1" dirty="0">
              <a:solidFill>
                <a:schemeClr val="tx2"/>
              </a:solidFill>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Rettangolo 1"/>
          <p:cNvSpPr/>
          <p:nvPr/>
        </p:nvSpPr>
        <p:spPr>
          <a:xfrm>
            <a:off x="0" y="692696"/>
            <a:ext cx="9144000" cy="369332"/>
          </a:xfrm>
          <a:prstGeom prst="rect">
            <a:avLst/>
          </a:prstGeom>
        </p:spPr>
        <p:txBody>
          <a:bodyPr wrap="square">
            <a:spAutoFit/>
          </a:bodyPr>
          <a:lstStyle/>
          <a:p>
            <a:pPr algn="just"/>
            <a:r>
              <a:rPr lang="it-IT" altLang="it-IT" b="1" dirty="0">
                <a:ea typeface="Arial Unicode MS" pitchFamily="34" charset="-128"/>
              </a:rPr>
              <a:t>La vecchia Norma </a:t>
            </a:r>
            <a:r>
              <a:rPr lang="it-IT" altLang="it-IT" b="1" dirty="0">
                <a:solidFill>
                  <a:srgbClr val="FF0000"/>
                </a:solidFill>
                <a:ea typeface="Arial Unicode MS" pitchFamily="34" charset="-128"/>
              </a:rPr>
              <a:t>CEI 11-1 </a:t>
            </a:r>
            <a:r>
              <a:rPr lang="it-IT" altLang="it-IT" b="1" dirty="0">
                <a:ea typeface="Arial Unicode MS" pitchFamily="34" charset="-128"/>
              </a:rPr>
              <a:t>è stata </a:t>
            </a:r>
            <a:r>
              <a:rPr lang="it-IT" altLang="it-IT" b="1" dirty="0">
                <a:solidFill>
                  <a:schemeClr val="accent1"/>
                </a:solidFill>
                <a:ea typeface="Arial Unicode MS" pitchFamily="34" charset="-128"/>
              </a:rPr>
              <a:t>sostituita</a:t>
            </a:r>
            <a:r>
              <a:rPr lang="it-IT" altLang="it-IT" b="1" dirty="0">
                <a:ea typeface="Arial Unicode MS" pitchFamily="34" charset="-128"/>
              </a:rPr>
              <a:t> dalla Norma </a:t>
            </a:r>
            <a:r>
              <a:rPr lang="it-IT" altLang="it-IT" b="1" dirty="0" smtClean="0">
                <a:solidFill>
                  <a:srgbClr val="FFC000"/>
                </a:solidFill>
                <a:ea typeface="Arial Unicode MS" pitchFamily="34" charset="-128"/>
              </a:rPr>
              <a:t>CEI 99-2 </a:t>
            </a:r>
            <a:r>
              <a:rPr lang="it-IT" altLang="it-IT" b="1" dirty="0">
                <a:ea typeface="Arial Unicode MS" pitchFamily="34" charset="-128"/>
              </a:rPr>
              <a:t>e dalla </a:t>
            </a:r>
            <a:r>
              <a:rPr lang="it-IT" altLang="it-IT" b="1" dirty="0">
                <a:solidFill>
                  <a:srgbClr val="FFC000"/>
                </a:solidFill>
                <a:ea typeface="Arial Unicode MS" pitchFamily="34" charset="-128"/>
              </a:rPr>
              <a:t>Norma CEI 99-3.</a:t>
            </a:r>
          </a:p>
        </p:txBody>
      </p:sp>
      <mc:AlternateContent xmlns:mc="http://schemas.openxmlformats.org/markup-compatibility/2006" xmlns:a14="http://schemas.microsoft.com/office/drawing/2010/main">
        <mc:Choice Requires="a14">
          <p:sp>
            <p:nvSpPr>
              <p:cNvPr id="4" name="Rettangolo 3"/>
              <p:cNvSpPr/>
              <p:nvPr/>
            </p:nvSpPr>
            <p:spPr>
              <a:xfrm>
                <a:off x="4418611" y="1264692"/>
                <a:ext cx="3393749"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2700" algn="just">
                  <a:spcBef>
                    <a:spcPts val="375"/>
                  </a:spcBef>
                  <a:buClr>
                    <a:srgbClr val="C00000"/>
                  </a:buClr>
                </a:pPr>
                <a:r>
                  <a:rPr lang="it-IT" altLang="it-IT" dirty="0" smtClean="0"/>
                  <a:t>Le prescrizioni comuni per la progettazione e costruzione di impianti elettrici a tensione superiore a 1 </a:t>
                </a:r>
                <a14:m>
                  <m:oMath xmlns:m="http://schemas.openxmlformats.org/officeDocument/2006/math">
                    <m:r>
                      <a:rPr lang="it-IT" altLang="it-IT" i="1" dirty="0" smtClean="0">
                        <a:latin typeface="Cambria Math" panose="02040503050406030204" pitchFamily="18" charset="0"/>
                      </a:rPr>
                      <m:t>𝑘𝑉</m:t>
                    </m:r>
                  </m:oMath>
                </a14:m>
                <a:r>
                  <a:rPr lang="it-IT" altLang="it-IT" dirty="0" smtClean="0"/>
                  <a:t> in C.A. E frequenze fino a 60 </a:t>
                </a:r>
                <a14:m>
                  <m:oMath xmlns:m="http://schemas.openxmlformats.org/officeDocument/2006/math">
                    <m:r>
                      <a:rPr lang="it-IT" altLang="it-IT" i="1" dirty="0" smtClean="0">
                        <a:latin typeface="Cambria Math" panose="02040503050406030204" pitchFamily="18" charset="0"/>
                      </a:rPr>
                      <m:t>𝐻𝑧</m:t>
                    </m:r>
                  </m:oMath>
                </a14:m>
                <a:r>
                  <a:rPr lang="it-IT" altLang="it-IT" dirty="0" smtClean="0"/>
                  <a:t> tali  da provvedere alla sicurezza e al funzionamento idonei secondo la  destinazione d’uso.</a:t>
                </a:r>
                <a:endParaRPr lang="it-IT" altLang="it-IT" dirty="0"/>
              </a:p>
            </p:txBody>
          </p:sp>
        </mc:Choice>
        <mc:Fallback xmlns="">
          <p:sp>
            <p:nvSpPr>
              <p:cNvPr id="4" name="Rettangolo 3"/>
              <p:cNvSpPr>
                <a:spLocks noRot="1" noChangeAspect="1" noMove="1" noResize="1" noEditPoints="1" noAdjustHandles="1" noChangeArrowheads="1" noChangeShapeType="1" noTextEdit="1"/>
              </p:cNvSpPr>
              <p:nvPr/>
            </p:nvSpPr>
            <p:spPr>
              <a:xfrm>
                <a:off x="4418611" y="1264692"/>
                <a:ext cx="3393749" cy="2308324"/>
              </a:xfrm>
              <a:prstGeom prst="rect">
                <a:avLst/>
              </a:prstGeom>
              <a:blipFill>
                <a:blip r:embed="rId4"/>
                <a:stretch>
                  <a:fillRect l="-891" t="-783" r="-1070" b="-2611"/>
                </a:stretch>
              </a:blipFill>
            </p:spPr>
            <p:txBody>
              <a:bodyPr/>
              <a:lstStyle/>
              <a:p>
                <a:r>
                  <a:rPr lang="it-IT">
                    <a:noFill/>
                  </a:rPr>
                  <a:t> </a:t>
                </a:r>
              </a:p>
            </p:txBody>
          </p:sp>
        </mc:Fallback>
      </mc:AlternateContent>
      <p:sp>
        <p:nvSpPr>
          <p:cNvPr id="7" name="CasellaDiTesto 6"/>
          <p:cNvSpPr txBox="1"/>
          <p:nvPr/>
        </p:nvSpPr>
        <p:spPr>
          <a:xfrm>
            <a:off x="173284" y="1972975"/>
            <a:ext cx="3495978" cy="923330"/>
          </a:xfrm>
          <a:prstGeom prst="rect">
            <a:avLst/>
          </a:prstGeom>
          <a:noFill/>
        </p:spPr>
        <p:txBody>
          <a:bodyPr wrap="square" rtlCol="0">
            <a:spAutoFit/>
          </a:bodyPr>
          <a:lstStyle/>
          <a:p>
            <a:pPr algn="just"/>
            <a:r>
              <a:rPr lang="it-IT" altLang="it-IT" b="1" dirty="0"/>
              <a:t>La  norma  CEI  99-2  (CEI  EN  61936-1),  è  la  parte  della  </a:t>
            </a:r>
            <a:r>
              <a:rPr lang="it-IT" altLang="it-IT" b="1" dirty="0">
                <a:solidFill>
                  <a:srgbClr val="FF0000"/>
                </a:solidFill>
              </a:rPr>
              <a:t>IEC  61936 </a:t>
            </a:r>
            <a:r>
              <a:rPr lang="it-IT" altLang="it-IT" b="1" dirty="0"/>
              <a:t>che fornisce</a:t>
            </a:r>
            <a:r>
              <a:rPr lang="it-IT" altLang="it-IT" b="1" dirty="0" smtClean="0"/>
              <a:t>:</a:t>
            </a:r>
            <a:endParaRPr lang="it-IT" altLang="it-IT" b="1" dirty="0"/>
          </a:p>
        </p:txBody>
      </p:sp>
      <p:pic>
        <p:nvPicPr>
          <p:cNvPr id="14" name="Immagine 13"/>
          <p:cNvPicPr>
            <a:picLocks noChangeAspect="1"/>
          </p:cNvPicPr>
          <p:nvPr/>
        </p:nvPicPr>
        <p:blipFill>
          <a:blip r:embed="rId5"/>
          <a:stretch>
            <a:fillRect/>
          </a:stretch>
        </p:blipFill>
        <p:spPr>
          <a:xfrm>
            <a:off x="845247" y="3245152"/>
            <a:ext cx="2351999" cy="1584176"/>
          </a:xfrm>
          <a:prstGeom prst="rect">
            <a:avLst/>
          </a:prstGeom>
        </p:spPr>
      </p:pic>
      <mc:AlternateContent xmlns:mc="http://schemas.openxmlformats.org/markup-compatibility/2006" xmlns:a14="http://schemas.microsoft.com/office/drawing/2010/main">
        <mc:Choice Requires="a14">
          <p:sp>
            <p:nvSpPr>
              <p:cNvPr id="9" name="Rettangolo 8"/>
              <p:cNvSpPr/>
              <p:nvPr/>
            </p:nvSpPr>
            <p:spPr>
              <a:xfrm>
                <a:off x="4454107" y="4077072"/>
                <a:ext cx="3646285" cy="25605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12700" algn="just">
                  <a:lnSpc>
                    <a:spcPct val="99000"/>
                  </a:lnSpc>
                  <a:spcBef>
                    <a:spcPts val="375"/>
                  </a:spcBef>
                  <a:buClr>
                    <a:srgbClr val="C00000"/>
                  </a:buClr>
                </a:pPr>
                <a:r>
                  <a:rPr lang="it-IT" altLang="it-IT" dirty="0" smtClean="0"/>
                  <a:t>Le  Prescrizioni   per  </a:t>
                </a:r>
                <a:r>
                  <a:rPr lang="it-IT" altLang="it-IT" dirty="0"/>
                  <a:t>la  progettazione   e   la  costruzione  di  sistemi di  messa  terra  di  impianti  elettrici  con  tensione  nominale  superiore a 1 </a:t>
                </a:r>
                <a14:m>
                  <m:oMath xmlns:m="http://schemas.openxmlformats.org/officeDocument/2006/math">
                    <m:r>
                      <a:rPr lang="it-IT" altLang="it-IT" i="1" dirty="0" smtClean="0">
                        <a:latin typeface="Cambria Math" panose="02040503050406030204" pitchFamily="18" charset="0"/>
                      </a:rPr>
                      <m:t>𝑘𝑉</m:t>
                    </m:r>
                  </m:oMath>
                </a14:m>
                <a:r>
                  <a:rPr lang="it-IT" altLang="it-IT" dirty="0"/>
                  <a:t>  in c.a. e fre</a:t>
                </a:r>
                <a:r>
                  <a:rPr lang="it-IT" altLang="it-IT" b="1" dirty="0"/>
                  <a:t>quenza </a:t>
                </a:r>
                <a:r>
                  <a:rPr lang="it-IT" altLang="it-IT" dirty="0"/>
                  <a:t>nominale fino a 60 </a:t>
                </a:r>
                <a14:m>
                  <m:oMath xmlns:m="http://schemas.openxmlformats.org/officeDocument/2006/math">
                    <m:r>
                      <a:rPr lang="it-IT" altLang="it-IT" i="1" dirty="0" smtClean="0">
                        <a:latin typeface="Cambria Math" panose="02040503050406030204" pitchFamily="18" charset="0"/>
                      </a:rPr>
                      <m:t>𝐻𝑧</m:t>
                    </m:r>
                  </m:oMath>
                </a14:m>
                <a:r>
                  <a:rPr lang="it-IT" altLang="it-IT" dirty="0"/>
                  <a:t>, tali da provvedere alla  sicurezza  e  al  funzionamento  idonei  secondo  la  destinazione d’uso.</a:t>
                </a:r>
              </a:p>
            </p:txBody>
          </p:sp>
        </mc:Choice>
        <mc:Fallback xmlns="">
          <p:sp>
            <p:nvSpPr>
              <p:cNvPr id="9" name="Rettangolo 8"/>
              <p:cNvSpPr>
                <a:spLocks noRot="1" noChangeAspect="1" noMove="1" noResize="1" noEditPoints="1" noAdjustHandles="1" noChangeArrowheads="1" noChangeShapeType="1" noTextEdit="1"/>
              </p:cNvSpPr>
              <p:nvPr/>
            </p:nvSpPr>
            <p:spPr>
              <a:xfrm>
                <a:off x="4454107" y="4077072"/>
                <a:ext cx="3646285" cy="2560509"/>
              </a:xfrm>
              <a:prstGeom prst="rect">
                <a:avLst/>
              </a:prstGeom>
              <a:blipFill>
                <a:blip r:embed="rId6"/>
                <a:stretch>
                  <a:fillRect l="-831" t="-943" r="-997" b="-2358"/>
                </a:stretch>
              </a:blipFill>
            </p:spPr>
            <p:txBody>
              <a:bodyPr/>
              <a:lstStyle/>
              <a:p>
                <a:r>
                  <a:rPr lang="it-IT">
                    <a:noFill/>
                  </a:rPr>
                  <a:t> </a:t>
                </a:r>
              </a:p>
            </p:txBody>
          </p:sp>
        </mc:Fallback>
      </mc:AlternateContent>
      <p:sp>
        <p:nvSpPr>
          <p:cNvPr id="10" name="CasellaDiTesto 9"/>
          <p:cNvSpPr txBox="1"/>
          <p:nvPr/>
        </p:nvSpPr>
        <p:spPr>
          <a:xfrm>
            <a:off x="173284" y="5178176"/>
            <a:ext cx="4119099" cy="646331"/>
          </a:xfrm>
          <a:prstGeom prst="rect">
            <a:avLst/>
          </a:prstGeom>
          <a:noFill/>
        </p:spPr>
        <p:txBody>
          <a:bodyPr wrap="square" rtlCol="0">
            <a:spAutoFit/>
          </a:bodyPr>
          <a:lstStyle/>
          <a:p>
            <a:pPr algn="just"/>
            <a:r>
              <a:rPr lang="it-IT" altLang="it-IT" dirty="0"/>
              <a:t>La  norma  </a:t>
            </a:r>
            <a:r>
              <a:rPr lang="it-IT" altLang="it-IT" b="1" dirty="0">
                <a:solidFill>
                  <a:srgbClr val="FF0000"/>
                </a:solidFill>
                <a:effectLst>
                  <a:outerShdw blurRad="38100" dist="38100" dir="2700000" algn="tl">
                    <a:srgbClr val="000000">
                      <a:alpha val="43137"/>
                    </a:srgbClr>
                  </a:outerShdw>
                </a:effectLst>
              </a:rPr>
              <a:t>CEI  99-3  </a:t>
            </a:r>
            <a:r>
              <a:rPr lang="it-IT" altLang="it-IT" dirty="0"/>
              <a:t>(</a:t>
            </a:r>
            <a:r>
              <a:rPr lang="it-IT" altLang="it-IT" b="1" dirty="0">
                <a:solidFill>
                  <a:srgbClr val="FF0000"/>
                </a:solidFill>
              </a:rPr>
              <a:t>CEI  EN  61936-2</a:t>
            </a:r>
            <a:r>
              <a:rPr lang="it-IT" altLang="it-IT" dirty="0" smtClean="0"/>
              <a:t>),</a:t>
            </a:r>
          </a:p>
          <a:p>
            <a:pPr algn="just"/>
            <a:r>
              <a:rPr lang="it-IT" altLang="it-IT" b="1" dirty="0" smtClean="0">
                <a:solidFill>
                  <a:srgbClr val="7030A0"/>
                </a:solidFill>
              </a:rPr>
              <a:t>è  </a:t>
            </a:r>
            <a:r>
              <a:rPr lang="it-IT" altLang="it-IT" b="1" dirty="0">
                <a:solidFill>
                  <a:srgbClr val="7030A0"/>
                </a:solidFill>
              </a:rPr>
              <a:t>la  parte  della  IEC  61936 che fornisce</a:t>
            </a:r>
            <a:r>
              <a:rPr lang="it-IT" altLang="it-IT" b="1" dirty="0" smtClean="0">
                <a:solidFill>
                  <a:srgbClr val="7030A0"/>
                </a:solidFill>
              </a:rPr>
              <a:t>:</a:t>
            </a:r>
          </a:p>
        </p:txBody>
      </p:sp>
    </p:spTree>
    <p:extLst>
      <p:ext uri="{BB962C8B-B14F-4D97-AF65-F5344CB8AC3E}">
        <p14:creationId xmlns:p14="http://schemas.microsoft.com/office/powerpoint/2010/main" val="26788947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Contatti diretti / indiretti</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Rettangolo 1"/>
          <p:cNvSpPr/>
          <p:nvPr/>
        </p:nvSpPr>
        <p:spPr>
          <a:xfrm>
            <a:off x="0" y="810685"/>
            <a:ext cx="9092242" cy="369332"/>
          </a:xfrm>
          <a:prstGeom prst="rect">
            <a:avLst/>
          </a:prstGeom>
        </p:spPr>
        <p:txBody>
          <a:bodyPr wrap="square">
            <a:spAutoFit/>
          </a:bodyPr>
          <a:lstStyle/>
          <a:p>
            <a:pPr algn="just">
              <a:buFont typeface="Times New Roman" pitchFamily="16" charset="0"/>
              <a:buNone/>
              <a:defRPr/>
            </a:pPr>
            <a:r>
              <a:rPr lang="it-IT" dirty="0"/>
              <a:t>La norma </a:t>
            </a:r>
            <a:r>
              <a:rPr lang="it-IT" b="1" dirty="0">
                <a:solidFill>
                  <a:srgbClr val="FFC000"/>
                </a:solidFill>
              </a:rPr>
              <a:t>CEI 64/8 </a:t>
            </a:r>
            <a:r>
              <a:rPr lang="it-IT" b="1" dirty="0"/>
              <a:t>prevede due condizioni di contatto elettrico pericolose </a:t>
            </a:r>
            <a:r>
              <a:rPr lang="it-IT" dirty="0"/>
              <a:t>per la </a:t>
            </a:r>
            <a:r>
              <a:rPr lang="en-GB" dirty="0"/>
              <a:t>persona</a:t>
            </a:r>
            <a:r>
              <a:rPr lang="en-GB" dirty="0" smtClean="0"/>
              <a:t>:</a:t>
            </a:r>
          </a:p>
        </p:txBody>
      </p:sp>
      <p:sp>
        <p:nvSpPr>
          <p:cNvPr id="6" name="Rettangolo 5"/>
          <p:cNvSpPr/>
          <p:nvPr/>
        </p:nvSpPr>
        <p:spPr>
          <a:xfrm>
            <a:off x="10971" y="1270501"/>
            <a:ext cx="9123153" cy="646331"/>
          </a:xfrm>
          <a:prstGeom prst="rect">
            <a:avLst/>
          </a:prstGeom>
        </p:spPr>
        <p:txBody>
          <a:bodyPr wrap="square">
            <a:spAutoFit/>
          </a:bodyPr>
          <a:lstStyle/>
          <a:p>
            <a:pPr marL="285750" indent="-285750" algn="just">
              <a:buFont typeface="Wingdings" panose="05000000000000000000" pitchFamily="2" charset="2"/>
              <a:buChar char="Ø"/>
              <a:defRPr/>
            </a:pPr>
            <a:r>
              <a:rPr lang="en-GB" b="1" dirty="0">
                <a:solidFill>
                  <a:srgbClr val="FF0000"/>
                </a:solidFill>
              </a:rPr>
              <a:t>CONTATTO </a:t>
            </a:r>
            <a:r>
              <a:rPr lang="en-GB" b="1" dirty="0" smtClean="0">
                <a:solidFill>
                  <a:srgbClr val="FF0000"/>
                </a:solidFill>
              </a:rPr>
              <a:t>DIRETTO: </a:t>
            </a:r>
            <a:r>
              <a:rPr lang="it-IT" dirty="0"/>
              <a:t>Si verifica quando la persona entra in contatto con parti attive dell’impianto</a:t>
            </a:r>
            <a:r>
              <a:rPr lang="it-IT" dirty="0" smtClean="0"/>
              <a:t>.</a:t>
            </a:r>
            <a:endParaRPr lang="en-GB" dirty="0"/>
          </a:p>
        </p:txBody>
      </p:sp>
      <p:pic>
        <p:nvPicPr>
          <p:cNvPr id="1026" name="Picture 2" descr="Risultati immagini per contatto diret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137" y="3717032"/>
            <a:ext cx="5021974" cy="3014254"/>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13320" y="2167696"/>
            <a:ext cx="9124248" cy="1477328"/>
          </a:xfrm>
          <a:prstGeom prst="rect">
            <a:avLst/>
          </a:prstGeom>
        </p:spPr>
        <p:txBody>
          <a:bodyPr wrap="square">
            <a:spAutoFit/>
          </a:bodyPr>
          <a:lstStyle/>
          <a:p>
            <a:pPr marL="285750" indent="-285750" algn="just">
              <a:buFont typeface="Wingdings" panose="05000000000000000000" pitchFamily="2" charset="2"/>
              <a:buChar char="Ø"/>
              <a:defRPr/>
            </a:pPr>
            <a:r>
              <a:rPr lang="en-GB" b="1" dirty="0">
                <a:solidFill>
                  <a:srgbClr val="00B050"/>
                </a:solidFill>
              </a:rPr>
              <a:t>CONTATTO INDIRETTO:  </a:t>
            </a:r>
            <a:r>
              <a:rPr lang="it-IT" dirty="0"/>
              <a:t>Si verifica quando la persona tocca parti normalmente non in tensione ma che, in condizioni di guasto o di difetto di isolamento, possono trovarsi in tensione. Questo tipo di contatto è molto più pericoloso del precedente nel senso che normalmente non si adottano le precauzioni che anche le persone inesperte usano verso elementi dell’impianto elettrico normalmente in tensione, come cavi, interruttori etc.</a:t>
            </a:r>
            <a:endParaRPr lang="en-GB" dirty="0"/>
          </a:p>
        </p:txBody>
      </p:sp>
    </p:spTree>
    <p:extLst>
      <p:ext uri="{BB962C8B-B14F-4D97-AF65-F5344CB8AC3E}">
        <p14:creationId xmlns:p14="http://schemas.microsoft.com/office/powerpoint/2010/main" val="240564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Impianti di tipo Aperto/Chiuso</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Rettangolo 4"/>
          <p:cNvSpPr/>
          <p:nvPr/>
        </p:nvSpPr>
        <p:spPr>
          <a:xfrm>
            <a:off x="16396" y="5056220"/>
            <a:ext cx="2925453" cy="369332"/>
          </a:xfrm>
          <a:prstGeom prst="rect">
            <a:avLst/>
          </a:prstGeom>
        </p:spPr>
        <p:txBody>
          <a:bodyPr wrap="square">
            <a:spAutoFit/>
          </a:bodyPr>
          <a:lstStyle/>
          <a:p>
            <a:pPr marL="457200" indent="-457200">
              <a:buClr>
                <a:srgbClr val="C00000"/>
              </a:buClr>
              <a:buFont typeface="Wingdings" pitchFamily="2" charset="2"/>
              <a:buChar char="Ø"/>
              <a:defRPr/>
            </a:pPr>
            <a:r>
              <a:rPr lang="it-IT" dirty="0" smtClean="0"/>
              <a:t>Impianti di tipo </a:t>
            </a:r>
            <a:r>
              <a:rPr lang="it-IT" b="1" dirty="0" smtClean="0">
                <a:solidFill>
                  <a:srgbClr val="FF0000"/>
                </a:solidFill>
              </a:rPr>
              <a:t>CHIUSO</a:t>
            </a:r>
            <a:r>
              <a:rPr lang="it-IT" dirty="0" smtClean="0"/>
              <a:t>: </a:t>
            </a:r>
          </a:p>
        </p:txBody>
      </p:sp>
      <p:pic>
        <p:nvPicPr>
          <p:cNvPr id="9" name="Immagine 8"/>
          <p:cNvPicPr>
            <a:picLocks noChangeAspect="1"/>
          </p:cNvPicPr>
          <p:nvPr/>
        </p:nvPicPr>
        <p:blipFill>
          <a:blip r:embed="rId4"/>
          <a:stretch>
            <a:fillRect/>
          </a:stretch>
        </p:blipFill>
        <p:spPr>
          <a:xfrm>
            <a:off x="2456029" y="2309974"/>
            <a:ext cx="3341844" cy="2232248"/>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6203" y="3742421"/>
            <a:ext cx="1825150" cy="299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8"/>
          <p:cNvSpPr>
            <a:spLocks/>
          </p:cNvSpPr>
          <p:nvPr/>
        </p:nvSpPr>
        <p:spPr bwMode="auto">
          <a:xfrm>
            <a:off x="682629" y="2455680"/>
            <a:ext cx="1619250" cy="1079500"/>
          </a:xfrm>
          <a:custGeom>
            <a:avLst/>
            <a:gdLst>
              <a:gd name="T0" fmla="*/ 2147483647 w 841"/>
              <a:gd name="T1" fmla="*/ 2147483647 h 854"/>
              <a:gd name="T2" fmla="*/ 2147483647 w 841"/>
              <a:gd name="T3" fmla="*/ 2147483647 h 854"/>
              <a:gd name="T4" fmla="*/ 2147483647 w 841"/>
              <a:gd name="T5" fmla="*/ 2147483647 h 854"/>
              <a:gd name="T6" fmla="*/ 2147483647 w 841"/>
              <a:gd name="T7" fmla="*/ 0 h 854"/>
              <a:gd name="T8" fmla="*/ 0 w 841"/>
              <a:gd name="T9" fmla="*/ 0 h 854"/>
              <a:gd name="T10" fmla="*/ 0 w 841"/>
              <a:gd name="T11" fmla="*/ 2147483647 h 854"/>
              <a:gd name="T12" fmla="*/ 2147483647 w 841"/>
              <a:gd name="T13" fmla="*/ 2147483647 h 854"/>
              <a:gd name="T14" fmla="*/ 2147483647 w 841"/>
              <a:gd name="T15" fmla="*/ 2147483647 h 854"/>
              <a:gd name="T16" fmla="*/ 2147483647 w 841"/>
              <a:gd name="T17" fmla="*/ 2147483647 h 854"/>
              <a:gd name="T18" fmla="*/ 2147483647 w 841"/>
              <a:gd name="T19" fmla="*/ 2147483647 h 8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1"/>
              <a:gd name="T31" fmla="*/ 0 h 854"/>
              <a:gd name="T32" fmla="*/ 841 w 841"/>
              <a:gd name="T33" fmla="*/ 854 h 8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1" h="854">
                <a:moveTo>
                  <a:pt x="517" y="247"/>
                </a:moveTo>
                <a:lnTo>
                  <a:pt x="517" y="415"/>
                </a:lnTo>
                <a:lnTo>
                  <a:pt x="264" y="415"/>
                </a:lnTo>
                <a:lnTo>
                  <a:pt x="264" y="0"/>
                </a:lnTo>
                <a:lnTo>
                  <a:pt x="0" y="0"/>
                </a:lnTo>
                <a:lnTo>
                  <a:pt x="0" y="680"/>
                </a:lnTo>
                <a:lnTo>
                  <a:pt x="517" y="680"/>
                </a:lnTo>
                <a:lnTo>
                  <a:pt x="517" y="854"/>
                </a:lnTo>
                <a:lnTo>
                  <a:pt x="841" y="547"/>
                </a:lnTo>
                <a:lnTo>
                  <a:pt x="517" y="247"/>
                </a:lnTo>
                <a:close/>
              </a:path>
            </a:pathLst>
          </a:custGeom>
          <a:solidFill>
            <a:srgbClr val="99CCFF"/>
          </a:solidFill>
          <a:ln w="9360">
            <a:solidFill>
              <a:srgbClr val="000000"/>
            </a:solidFill>
            <a:round/>
            <a:headEnd/>
            <a:tailEnd type="triangle" w="med" len="med"/>
          </a:ln>
        </p:spPr>
        <p:txBody>
          <a:bodyPr wrap="none" anchor="ctr"/>
          <a:lstStyle/>
          <a:p>
            <a:endParaRPr lang="it-IT"/>
          </a:p>
        </p:txBody>
      </p:sp>
      <p:sp>
        <p:nvSpPr>
          <p:cNvPr id="12" name="AutoShape 10"/>
          <p:cNvSpPr>
            <a:spLocks/>
          </p:cNvSpPr>
          <p:nvPr/>
        </p:nvSpPr>
        <p:spPr bwMode="auto">
          <a:xfrm>
            <a:off x="4831788" y="5541990"/>
            <a:ext cx="2044467" cy="720725"/>
          </a:xfrm>
          <a:prstGeom prst="rightArrow">
            <a:avLst>
              <a:gd name="adj1" fmla="val 54731"/>
              <a:gd name="adj2" fmla="val 35587"/>
            </a:avLst>
          </a:prstGeom>
          <a:solidFill>
            <a:srgbClr val="99CCFF"/>
          </a:solidFill>
          <a:ln w="9360">
            <a:solidFill>
              <a:srgbClr val="000000"/>
            </a:solidFill>
            <a:round/>
            <a:headEnd/>
            <a:tailEnd type="triangle" w="med" len="med"/>
          </a:ln>
        </p:spPr>
        <p:txBody>
          <a:bodyPr wrap="none" anchor="ctr"/>
          <a:lstStyle/>
          <a:p>
            <a:endParaRPr lang="it-IT" altLang="it-IT"/>
          </a:p>
        </p:txBody>
      </p:sp>
      <p:sp>
        <p:nvSpPr>
          <p:cNvPr id="4" name="Rettangolo 3"/>
          <p:cNvSpPr/>
          <p:nvPr/>
        </p:nvSpPr>
        <p:spPr>
          <a:xfrm>
            <a:off x="130840" y="1490590"/>
            <a:ext cx="674541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buClr>
                <a:srgbClr val="C00000"/>
              </a:buClr>
              <a:defRPr/>
            </a:pPr>
            <a:r>
              <a:rPr lang="it-IT" dirty="0"/>
              <a:t>“Impianti i cui componenti non hanno protezioni  contro i contatti diretti”</a:t>
            </a:r>
          </a:p>
        </p:txBody>
      </p:sp>
      <p:sp>
        <p:nvSpPr>
          <p:cNvPr id="6" name="Rettangolo 5"/>
          <p:cNvSpPr/>
          <p:nvPr/>
        </p:nvSpPr>
        <p:spPr>
          <a:xfrm>
            <a:off x="-16653" y="851287"/>
            <a:ext cx="2958502" cy="369332"/>
          </a:xfrm>
          <a:prstGeom prst="rect">
            <a:avLst/>
          </a:prstGeom>
        </p:spPr>
        <p:txBody>
          <a:bodyPr wrap="none">
            <a:spAutoFit/>
          </a:bodyPr>
          <a:lstStyle/>
          <a:p>
            <a:pPr marL="457200" indent="-457200">
              <a:buClr>
                <a:srgbClr val="C00000"/>
              </a:buClr>
              <a:buFont typeface="Wingdings" pitchFamily="2" charset="2"/>
              <a:buChar char="Ø"/>
              <a:defRPr/>
            </a:pPr>
            <a:r>
              <a:rPr lang="it-IT" dirty="0"/>
              <a:t>Impianti di tipo </a:t>
            </a:r>
            <a:r>
              <a:rPr lang="it-IT" b="1" dirty="0">
                <a:solidFill>
                  <a:srgbClr val="FF0000"/>
                </a:solidFill>
              </a:rPr>
              <a:t>APERTO</a:t>
            </a:r>
            <a:r>
              <a:rPr lang="it-IT" dirty="0"/>
              <a:t>:</a:t>
            </a:r>
          </a:p>
        </p:txBody>
      </p:sp>
      <p:sp>
        <p:nvSpPr>
          <p:cNvPr id="7" name="Rettangolo 6"/>
          <p:cNvSpPr/>
          <p:nvPr/>
        </p:nvSpPr>
        <p:spPr>
          <a:xfrm>
            <a:off x="130840" y="5616384"/>
            <a:ext cx="45110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buClr>
                <a:srgbClr val="C00000"/>
              </a:buClr>
              <a:defRPr/>
            </a:pPr>
            <a:r>
              <a:rPr lang="it-IT" dirty="0"/>
              <a:t>“Impianto i cui componenti hanno protezioni contro i  contatti diretti”</a:t>
            </a:r>
          </a:p>
        </p:txBody>
      </p:sp>
    </p:spTree>
    <p:extLst>
      <p:ext uri="{BB962C8B-B14F-4D97-AF65-F5344CB8AC3E}">
        <p14:creationId xmlns:p14="http://schemas.microsoft.com/office/powerpoint/2010/main" val="21953317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Contatti diretti / indiretti</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Rettangolo 1"/>
          <p:cNvSpPr/>
          <p:nvPr/>
        </p:nvSpPr>
        <p:spPr>
          <a:xfrm>
            <a:off x="-7218" y="2611651"/>
            <a:ext cx="3513809" cy="923330"/>
          </a:xfrm>
          <a:prstGeom prst="rect">
            <a:avLst/>
          </a:prstGeom>
        </p:spPr>
        <p:txBody>
          <a:bodyPr wrap="square">
            <a:spAutoFit/>
          </a:bodyPr>
          <a:lstStyle/>
          <a:p>
            <a:pPr marL="457200" indent="-457200" algn="just">
              <a:buClr>
                <a:srgbClr val="C00000"/>
              </a:buClr>
              <a:buFont typeface="Wingdings" pitchFamily="2" charset="2"/>
              <a:buChar char="Ø"/>
              <a:defRPr/>
            </a:pPr>
            <a:r>
              <a:rPr lang="it-IT" b="1" dirty="0" smtClean="0">
                <a:solidFill>
                  <a:schemeClr val="accent6">
                    <a:lumMod val="75000"/>
                  </a:schemeClr>
                </a:solidFill>
              </a:rPr>
              <a:t>Protezioni di grado totale </a:t>
            </a:r>
            <a:r>
              <a:rPr lang="it-IT" dirty="0" smtClean="0"/>
              <a:t>(contro il contatto volontario) che sono ottenute mediante:</a:t>
            </a:r>
            <a:endParaRPr lang="it-IT" dirty="0"/>
          </a:p>
        </p:txBody>
      </p:sp>
      <p:sp>
        <p:nvSpPr>
          <p:cNvPr id="5" name="Rettangolo 4"/>
          <p:cNvSpPr/>
          <p:nvPr/>
        </p:nvSpPr>
        <p:spPr>
          <a:xfrm>
            <a:off x="0" y="836712"/>
            <a:ext cx="9144000" cy="646331"/>
          </a:xfrm>
          <a:prstGeom prst="rect">
            <a:avLst/>
          </a:prstGeom>
        </p:spPr>
        <p:txBody>
          <a:bodyPr wrap="square">
            <a:spAutoFit/>
          </a:bodyPr>
          <a:lstStyle/>
          <a:p>
            <a:pPr algn="just">
              <a:buFont typeface="Times New Roman" pitchFamily="16" charset="0"/>
              <a:buNone/>
              <a:defRPr/>
            </a:pPr>
            <a:r>
              <a:rPr lang="it-IT" dirty="0"/>
              <a:t>Gli impianti e gli apparecchi elettrici devono essere isolati e protetti in modo che le persone non possano venire in contatto con parti in tensione senza deliberato </a:t>
            </a:r>
            <a:r>
              <a:rPr lang="en-GB" dirty="0"/>
              <a:t>proposito</a:t>
            </a:r>
            <a:r>
              <a:rPr lang="en-GB" dirty="0" smtClean="0"/>
              <a:t>.</a:t>
            </a:r>
          </a:p>
        </p:txBody>
      </p:sp>
      <p:sp>
        <p:nvSpPr>
          <p:cNvPr id="6" name="Rettangolo 5"/>
          <p:cNvSpPr/>
          <p:nvPr/>
        </p:nvSpPr>
        <p:spPr>
          <a:xfrm>
            <a:off x="35496" y="3933056"/>
            <a:ext cx="3506591" cy="203132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gn="just">
              <a:buFont typeface="Wingdings" panose="05000000000000000000" pitchFamily="2" charset="2"/>
              <a:buChar char="q"/>
              <a:defRPr/>
            </a:pPr>
            <a:r>
              <a:rPr lang="it-IT" b="1" dirty="0" smtClean="0"/>
              <a:t>Isolamento delle parti attive senza possibilità di rimozione;</a:t>
            </a:r>
          </a:p>
          <a:p>
            <a:pPr marL="742950" lvl="1" indent="-285750" algn="just">
              <a:buFont typeface="Wingdings" panose="05000000000000000000" pitchFamily="2" charset="2"/>
              <a:buChar char="q"/>
              <a:defRPr/>
            </a:pPr>
            <a:endParaRPr lang="it-IT" b="1" dirty="0" smtClean="0"/>
          </a:p>
          <a:p>
            <a:pPr marL="285750" indent="-285750" algn="just">
              <a:buFont typeface="Wingdings" panose="05000000000000000000" pitchFamily="2" charset="2"/>
              <a:buChar char="q"/>
              <a:defRPr/>
            </a:pPr>
            <a:r>
              <a:rPr lang="it-IT" b="1" dirty="0" smtClean="0"/>
              <a:t>Involucri o barriere che sono rimovibili mediante utensili, interblocchi, barriere intermedie.</a:t>
            </a:r>
            <a:endParaRPr lang="it-IT" b="1" dirty="0"/>
          </a:p>
        </p:txBody>
      </p:sp>
      <p:sp>
        <p:nvSpPr>
          <p:cNvPr id="7" name="Rettangolo 6"/>
          <p:cNvSpPr/>
          <p:nvPr/>
        </p:nvSpPr>
        <p:spPr>
          <a:xfrm>
            <a:off x="-1" y="1777172"/>
            <a:ext cx="9038577" cy="369332"/>
          </a:xfrm>
          <a:prstGeom prst="rect">
            <a:avLst/>
          </a:prstGeom>
        </p:spPr>
        <p:txBody>
          <a:bodyPr wrap="square">
            <a:spAutoFit/>
          </a:bodyPr>
          <a:lstStyle/>
          <a:p>
            <a:pPr algn="just">
              <a:buFont typeface="Times New Roman" pitchFamily="16" charset="0"/>
              <a:buNone/>
              <a:defRPr/>
            </a:pPr>
            <a:r>
              <a:rPr lang="it-IT" dirty="0"/>
              <a:t>Le </a:t>
            </a:r>
            <a:r>
              <a:rPr lang="it-IT" b="1" dirty="0" smtClean="0"/>
              <a:t>MISURE DI PROTEZIONE </a:t>
            </a:r>
            <a:r>
              <a:rPr lang="it-IT" b="1" dirty="0" smtClean="0">
                <a:solidFill>
                  <a:srgbClr val="7030A0"/>
                </a:solidFill>
              </a:rPr>
              <a:t>contro</a:t>
            </a:r>
            <a:r>
              <a:rPr lang="it-IT" dirty="0" smtClean="0"/>
              <a:t> </a:t>
            </a:r>
            <a:r>
              <a:rPr lang="it-IT" dirty="0"/>
              <a:t>i </a:t>
            </a:r>
            <a:r>
              <a:rPr lang="it-IT" b="1" dirty="0" smtClean="0">
                <a:solidFill>
                  <a:schemeClr val="accent6">
                    <a:lumMod val="75000"/>
                  </a:schemeClr>
                </a:solidFill>
              </a:rPr>
              <a:t>CONTATTI DIRETTI </a:t>
            </a:r>
            <a:r>
              <a:rPr lang="it-IT" dirty="0" smtClean="0"/>
              <a:t>possono </a:t>
            </a:r>
            <a:r>
              <a:rPr lang="it-IT" dirty="0"/>
              <a:t>suddividersi in:</a:t>
            </a:r>
          </a:p>
        </p:txBody>
      </p:sp>
      <p:pic>
        <p:nvPicPr>
          <p:cNvPr id="9" name="Immagine 8"/>
          <p:cNvPicPr>
            <a:picLocks noChangeAspect="1"/>
          </p:cNvPicPr>
          <p:nvPr/>
        </p:nvPicPr>
        <p:blipFill>
          <a:blip r:embed="rId4"/>
          <a:stretch>
            <a:fillRect/>
          </a:stretch>
        </p:blipFill>
        <p:spPr>
          <a:xfrm>
            <a:off x="3779912" y="2573616"/>
            <a:ext cx="5258665" cy="3945763"/>
          </a:xfrm>
          <a:prstGeom prst="rect">
            <a:avLst/>
          </a:prstGeom>
        </p:spPr>
      </p:pic>
    </p:spTree>
    <p:extLst>
      <p:ext uri="{BB962C8B-B14F-4D97-AF65-F5344CB8AC3E}">
        <p14:creationId xmlns:p14="http://schemas.microsoft.com/office/powerpoint/2010/main" val="29056602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907704" y="881955"/>
            <a:ext cx="5457825" cy="5913438"/>
          </a:xfrm>
        </p:spPr>
      </p:pic>
      <p:sp>
        <p:nvSpPr>
          <p:cNvPr id="8" name="CasellaDiTesto 7"/>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In case of FIRE</a:t>
            </a:r>
          </a:p>
        </p:txBody>
      </p:sp>
      <p:pic>
        <p:nvPicPr>
          <p:cNvPr id="5" name="Immagine 4"/>
          <p:cNvPicPr>
            <a:picLocks noChangeAspect="1"/>
          </p:cNvPicPr>
          <p:nvPr/>
        </p:nvPicPr>
        <p:blipFill>
          <a:blip r:embed="rId3"/>
          <a:stretch>
            <a:fillRect/>
          </a:stretch>
        </p:blipFill>
        <p:spPr>
          <a:xfrm>
            <a:off x="130841" y="67694"/>
            <a:ext cx="619159" cy="742991"/>
          </a:xfrm>
          <a:prstGeom prst="rect">
            <a:avLst/>
          </a:prstGeom>
        </p:spPr>
      </p:pic>
    </p:spTree>
    <p:extLst>
      <p:ext uri="{BB962C8B-B14F-4D97-AF65-F5344CB8AC3E}">
        <p14:creationId xmlns:p14="http://schemas.microsoft.com/office/powerpoint/2010/main" val="357321348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4" name="CasellaDiTesto 3"/>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Contatti diretti / indiretti</a:t>
            </a:r>
          </a:p>
        </p:txBody>
      </p:sp>
      <p:sp>
        <p:nvSpPr>
          <p:cNvPr id="2" name="Rettangolo 1"/>
          <p:cNvSpPr/>
          <p:nvPr/>
        </p:nvSpPr>
        <p:spPr>
          <a:xfrm>
            <a:off x="0" y="836712"/>
            <a:ext cx="9143999" cy="646331"/>
          </a:xfrm>
          <a:prstGeom prst="rect">
            <a:avLst/>
          </a:prstGeom>
        </p:spPr>
        <p:txBody>
          <a:bodyPr wrap="square">
            <a:spAutoFit/>
          </a:bodyPr>
          <a:lstStyle/>
          <a:p>
            <a:pPr>
              <a:buClr>
                <a:srgbClr val="C00000"/>
              </a:buClr>
              <a:buFont typeface="Wingdings" panose="05000000000000000000" pitchFamily="2" charset="2"/>
              <a:buChar char="Ø"/>
            </a:pPr>
            <a:r>
              <a:rPr lang="it-IT" altLang="it-IT" b="1" dirty="0">
                <a:solidFill>
                  <a:schemeClr val="accent6">
                    <a:lumMod val="75000"/>
                  </a:schemeClr>
                </a:solidFill>
              </a:rPr>
              <a:t>Protezioni di grado parziale </a:t>
            </a:r>
            <a:r>
              <a:rPr lang="it-IT" altLang="it-IT" dirty="0" smtClean="0"/>
              <a:t>(contro il contatto involontario) che sono ottenute mediante: </a:t>
            </a:r>
          </a:p>
          <a:p>
            <a:pPr>
              <a:buClr>
                <a:srgbClr val="C00000"/>
              </a:buClr>
            </a:pPr>
            <a:r>
              <a:rPr lang="it-IT" altLang="it-IT" dirty="0"/>
              <a:t>Allontanamento</a:t>
            </a:r>
            <a:r>
              <a:rPr lang="it-IT" altLang="it-IT" dirty="0" smtClean="0"/>
              <a:t> delle parti a tensione diversa simultaneamente accessibili</a:t>
            </a:r>
          </a:p>
        </p:txBody>
      </p:sp>
      <mc:AlternateContent xmlns:mc="http://schemas.openxmlformats.org/markup-compatibility/2006" xmlns:a14="http://schemas.microsoft.com/office/drawing/2010/main">
        <mc:Choice Requires="a14">
          <p:sp>
            <p:nvSpPr>
              <p:cNvPr id="3" name="Rettangolo 2"/>
              <p:cNvSpPr/>
              <p:nvPr/>
            </p:nvSpPr>
            <p:spPr>
              <a:xfrm>
                <a:off x="-17483" y="3933056"/>
                <a:ext cx="9144001" cy="646331"/>
              </a:xfrm>
              <a:prstGeom prst="rect">
                <a:avLst/>
              </a:prstGeom>
            </p:spPr>
            <p:txBody>
              <a:bodyPr wrap="square">
                <a:spAutoFit/>
              </a:bodyPr>
              <a:lstStyle/>
              <a:p>
                <a:pPr algn="just">
                  <a:buClr>
                    <a:srgbClr val="C00000"/>
                  </a:buClr>
                  <a:buFont typeface="Wingdings" panose="05000000000000000000" pitchFamily="2" charset="2"/>
                  <a:buChar char="Ø"/>
                </a:pPr>
                <a:r>
                  <a:rPr lang="it-IT" altLang="it-IT" b="1" dirty="0">
                    <a:solidFill>
                      <a:schemeClr val="accent6">
                        <a:lumMod val="75000"/>
                      </a:schemeClr>
                    </a:solidFill>
                  </a:rPr>
                  <a:t>Protezioni addizionali</a:t>
                </a:r>
                <a:r>
                  <a:rPr lang="it-IT" altLang="it-IT" dirty="0">
                    <a:solidFill>
                      <a:schemeClr val="accent6">
                        <a:lumMod val="75000"/>
                      </a:schemeClr>
                    </a:solidFill>
                  </a:rPr>
                  <a:t> </a:t>
                </a:r>
                <a:r>
                  <a:rPr lang="it-IT" altLang="it-IT" dirty="0"/>
                  <a:t>che sono ottenute utilizzando relè differenziali ad alta sensibilità </a:t>
                </a:r>
                <a:r>
                  <a:rPr lang="it-IT" altLang="it-IT" b="1" i="1" dirty="0"/>
                  <a:t>(</a:t>
                </a:r>
                <a14:m>
                  <m:oMath xmlns:m="http://schemas.openxmlformats.org/officeDocument/2006/math">
                    <m:r>
                      <a:rPr lang="it-IT" altLang="it-IT" b="1" i="1" dirty="0">
                        <a:latin typeface="Cambria Math" panose="02040503050406030204" pitchFamily="18" charset="0"/>
                      </a:rPr>
                      <m:t>𝑰𝑫𝒎𝒂𝒙</m:t>
                    </m:r>
                    <m:r>
                      <m:rPr>
                        <m:nor/>
                      </m:rPr>
                      <a:rPr lang="it-IT" altLang="it-IT" b="1" i="1" dirty="0">
                        <a:latin typeface="Cambria Math" panose="02040503050406030204" pitchFamily="18" charset="0"/>
                      </a:rPr>
                      <m:t> </m:t>
                    </m:r>
                    <m:r>
                      <m:rPr>
                        <m:nor/>
                      </m:rPr>
                      <a:rPr lang="it-IT" altLang="it-IT" b="1" i="1" dirty="0"/>
                      <m:t>= </m:t>
                    </m:r>
                    <m:r>
                      <m:rPr>
                        <m:nor/>
                      </m:rPr>
                      <a:rPr lang="it-IT" altLang="it-IT" b="1" i="1" dirty="0"/>
                      <m:t>30 </m:t>
                    </m:r>
                    <m:r>
                      <m:rPr>
                        <m:nor/>
                      </m:rPr>
                      <a:rPr lang="it-IT" altLang="it-IT" b="1" i="1" dirty="0"/>
                      <m:t>mA</m:t>
                    </m:r>
                  </m:oMath>
                </a14:m>
                <a:r>
                  <a:rPr lang="it-IT" altLang="it-IT" b="1" i="1" dirty="0"/>
                  <a:t>)</a:t>
                </a:r>
              </a:p>
            </p:txBody>
          </p:sp>
        </mc:Choice>
        <mc:Fallback xmlns="">
          <p:sp>
            <p:nvSpPr>
              <p:cNvPr id="3" name="Rettangolo 2"/>
              <p:cNvSpPr>
                <a:spLocks noRot="1" noChangeAspect="1" noMove="1" noResize="1" noEditPoints="1" noAdjustHandles="1" noChangeArrowheads="1" noChangeShapeType="1" noTextEdit="1"/>
              </p:cNvSpPr>
              <p:nvPr/>
            </p:nvSpPr>
            <p:spPr>
              <a:xfrm>
                <a:off x="-17483" y="3933056"/>
                <a:ext cx="9144001" cy="646331"/>
              </a:xfrm>
              <a:prstGeom prst="rect">
                <a:avLst/>
              </a:prstGeom>
              <a:blipFill>
                <a:blip r:embed="rId4"/>
                <a:stretch>
                  <a:fillRect l="-533" t="-4717" r="-600" b="-14151"/>
                </a:stretch>
              </a:blipFill>
            </p:spPr>
            <p:txBody>
              <a:bodyPr/>
              <a:lstStyle/>
              <a:p>
                <a:r>
                  <a:rPr lang="it-IT">
                    <a:noFill/>
                  </a:rPr>
                  <a:t> </a:t>
                </a:r>
              </a:p>
            </p:txBody>
          </p:sp>
        </mc:Fallback>
      </mc:AlternateContent>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1043" y="4433545"/>
            <a:ext cx="1917295"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p:cNvPicPr>
            <a:picLocks noChangeAspect="1"/>
          </p:cNvPicPr>
          <p:nvPr/>
        </p:nvPicPr>
        <p:blipFill>
          <a:blip r:embed="rId6"/>
          <a:stretch>
            <a:fillRect/>
          </a:stretch>
        </p:blipFill>
        <p:spPr>
          <a:xfrm>
            <a:off x="5940152" y="1556792"/>
            <a:ext cx="2761481" cy="2248801"/>
          </a:xfrm>
          <a:prstGeom prst="rect">
            <a:avLst/>
          </a:prstGeom>
        </p:spPr>
      </p:pic>
    </p:spTree>
    <p:extLst>
      <p:ext uri="{BB962C8B-B14F-4D97-AF65-F5344CB8AC3E}">
        <p14:creationId xmlns:p14="http://schemas.microsoft.com/office/powerpoint/2010/main" val="9472777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1295636" y="3510204"/>
            <a:ext cx="6552728" cy="3231482"/>
          </a:xfrm>
          <a:prstGeom prst="rect">
            <a:avLst/>
          </a:prstGeom>
        </p:spPr>
      </p:pic>
      <p:pic>
        <p:nvPicPr>
          <p:cNvPr id="8" name="Immagine 7"/>
          <p:cNvPicPr>
            <a:picLocks noChangeAspect="1"/>
          </p:cNvPicPr>
          <p:nvPr/>
        </p:nvPicPr>
        <p:blipFill>
          <a:blip r:embed="rId4"/>
          <a:stretch>
            <a:fillRect/>
          </a:stretch>
        </p:blipFill>
        <p:spPr>
          <a:xfrm>
            <a:off x="130841" y="67694"/>
            <a:ext cx="619159" cy="742991"/>
          </a:xfrm>
          <a:prstGeom prst="rect">
            <a:avLst/>
          </a:prstGeom>
        </p:spPr>
      </p:pic>
      <p:sp>
        <p:nvSpPr>
          <p:cNvPr id="4" name="CasellaDiTesto 3"/>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Tipi di Isolamento</a:t>
            </a:r>
          </a:p>
        </p:txBody>
      </p:sp>
      <p:sp>
        <p:nvSpPr>
          <p:cNvPr id="2" name="Rettangolo 1"/>
          <p:cNvSpPr/>
          <p:nvPr/>
        </p:nvSpPr>
        <p:spPr>
          <a:xfrm>
            <a:off x="0" y="836712"/>
            <a:ext cx="9144000" cy="646331"/>
          </a:xfrm>
          <a:prstGeom prst="rect">
            <a:avLst/>
          </a:prstGeom>
        </p:spPr>
        <p:txBody>
          <a:bodyPr wrap="square">
            <a:spAutoFit/>
          </a:bodyPr>
          <a:lstStyle/>
          <a:p>
            <a:pPr algn="just"/>
            <a:r>
              <a:rPr lang="it-IT" altLang="it-IT" b="1" dirty="0"/>
              <a:t>Ogni apparecchio elettrico è dotato di un isolamento tra le parti attive e tra queste e </a:t>
            </a:r>
            <a:r>
              <a:rPr lang="it-IT" altLang="it-IT" b="1" dirty="0" smtClean="0"/>
              <a:t>la carcassa</a:t>
            </a:r>
            <a:r>
              <a:rPr lang="it-IT" altLang="it-IT" b="1" dirty="0"/>
              <a:t>, senza il quale sarebbe impedito il funzionamento. </a:t>
            </a:r>
          </a:p>
        </p:txBody>
      </p:sp>
      <p:sp>
        <p:nvSpPr>
          <p:cNvPr id="3" name="Rettangolo 2"/>
          <p:cNvSpPr/>
          <p:nvPr/>
        </p:nvSpPr>
        <p:spPr>
          <a:xfrm>
            <a:off x="0" y="1628800"/>
            <a:ext cx="7932315" cy="369332"/>
          </a:xfrm>
          <a:prstGeom prst="rect">
            <a:avLst/>
          </a:prstGeom>
        </p:spPr>
        <p:txBody>
          <a:bodyPr wrap="square">
            <a:spAutoFit/>
          </a:bodyPr>
          <a:lstStyle/>
          <a:p>
            <a:pPr marL="342900" indent="-342900" algn="just">
              <a:buFont typeface="Wingdings" panose="05000000000000000000" pitchFamily="2" charset="2"/>
              <a:buChar char="v"/>
            </a:pPr>
            <a:r>
              <a:rPr lang="it-IT" altLang="it-IT" dirty="0"/>
              <a:t>Tale tipo di isolamento prende il nome di </a:t>
            </a:r>
            <a:r>
              <a:rPr lang="it-IT" altLang="it-IT" b="1" dirty="0" smtClean="0">
                <a:solidFill>
                  <a:schemeClr val="accent6">
                    <a:lumMod val="75000"/>
                  </a:schemeClr>
                </a:solidFill>
              </a:rPr>
              <a:t>ISOLAMENTO FUNZIONALE</a:t>
            </a:r>
            <a:r>
              <a:rPr lang="it-IT" altLang="it-IT" dirty="0" smtClean="0"/>
              <a:t>.</a:t>
            </a:r>
            <a:endParaRPr lang="it-IT" altLang="it-IT" dirty="0"/>
          </a:p>
        </p:txBody>
      </p:sp>
      <p:sp>
        <p:nvSpPr>
          <p:cNvPr id="6" name="Rettangolo 5"/>
          <p:cNvSpPr/>
          <p:nvPr/>
        </p:nvSpPr>
        <p:spPr>
          <a:xfrm>
            <a:off x="0" y="2278613"/>
            <a:ext cx="9144000" cy="646331"/>
          </a:xfrm>
          <a:prstGeom prst="rect">
            <a:avLst/>
          </a:prstGeom>
        </p:spPr>
        <p:txBody>
          <a:bodyPr wrap="square">
            <a:spAutoFit/>
          </a:bodyPr>
          <a:lstStyle/>
          <a:p>
            <a:pPr algn="just"/>
            <a:r>
              <a:rPr lang="it-IT" altLang="it-IT" dirty="0" smtClean="0"/>
              <a:t>Si definisce </a:t>
            </a:r>
            <a:r>
              <a:rPr lang="it-IT" altLang="it-IT" b="1" dirty="0" smtClean="0">
                <a:solidFill>
                  <a:srgbClr val="FF0000"/>
                </a:solidFill>
              </a:rPr>
              <a:t>ISOLAMENTO PRINCIPALE </a:t>
            </a:r>
            <a:r>
              <a:rPr lang="it-IT" altLang="it-IT" dirty="0" smtClean="0"/>
              <a:t>quello utilizzato per la protezione delle persone contro il pericolo di folgorazione. </a:t>
            </a:r>
            <a:endParaRPr lang="it-IT" altLang="it-IT" dirty="0"/>
          </a:p>
        </p:txBody>
      </p:sp>
      <p:sp>
        <p:nvSpPr>
          <p:cNvPr id="7" name="Rettangolo 6"/>
          <p:cNvSpPr/>
          <p:nvPr/>
        </p:nvSpPr>
        <p:spPr>
          <a:xfrm>
            <a:off x="-10050" y="3142709"/>
            <a:ext cx="9046546" cy="646331"/>
          </a:xfrm>
          <a:prstGeom prst="rect">
            <a:avLst/>
          </a:prstGeom>
        </p:spPr>
        <p:txBody>
          <a:bodyPr wrap="square">
            <a:spAutoFit/>
          </a:bodyPr>
          <a:lstStyle/>
          <a:p>
            <a:pPr algn="just"/>
            <a:r>
              <a:rPr lang="it-IT" altLang="it-IT" dirty="0"/>
              <a:t>Talvolta, al fine di garantire la sicurezza delle persone in caso di guasto dell’isolamento principale, viene introdotto un ulteriore isolamento, detto </a:t>
            </a:r>
            <a:r>
              <a:rPr lang="it-IT" altLang="it-IT" b="1" i="1" dirty="0">
                <a:solidFill>
                  <a:srgbClr val="00B050"/>
                </a:solidFill>
              </a:rPr>
              <a:t>isolamento supplementare</a:t>
            </a:r>
            <a:r>
              <a:rPr lang="it-IT" altLang="it-IT" dirty="0"/>
              <a:t>.</a:t>
            </a:r>
          </a:p>
        </p:txBody>
      </p:sp>
    </p:spTree>
    <p:extLst>
      <p:ext uri="{BB962C8B-B14F-4D97-AF65-F5344CB8AC3E}">
        <p14:creationId xmlns:p14="http://schemas.microsoft.com/office/powerpoint/2010/main" val="17819626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Tipi di Isolamento</a:t>
            </a:r>
          </a:p>
        </p:txBody>
      </p:sp>
      <p:pic>
        <p:nvPicPr>
          <p:cNvPr id="2" name="Immagine 1"/>
          <p:cNvPicPr>
            <a:picLocks noChangeAspect="1"/>
          </p:cNvPicPr>
          <p:nvPr/>
        </p:nvPicPr>
        <p:blipFill>
          <a:blip r:embed="rId4"/>
          <a:stretch>
            <a:fillRect/>
          </a:stretch>
        </p:blipFill>
        <p:spPr>
          <a:xfrm>
            <a:off x="0" y="3645024"/>
            <a:ext cx="9144000" cy="3212975"/>
          </a:xfrm>
          <a:prstGeom prst="rect">
            <a:avLst/>
          </a:prstGeom>
        </p:spPr>
      </p:pic>
      <p:sp>
        <p:nvSpPr>
          <p:cNvPr id="3" name="Rettangolo 2"/>
          <p:cNvSpPr/>
          <p:nvPr/>
        </p:nvSpPr>
        <p:spPr>
          <a:xfrm>
            <a:off x="0" y="907054"/>
            <a:ext cx="9109929" cy="369332"/>
          </a:xfrm>
          <a:prstGeom prst="rect">
            <a:avLst/>
          </a:prstGeom>
        </p:spPr>
        <p:txBody>
          <a:bodyPr wrap="square">
            <a:spAutoFit/>
          </a:bodyPr>
          <a:lstStyle/>
          <a:p>
            <a:pPr algn="just"/>
            <a:r>
              <a:rPr lang="it-IT" altLang="it-IT" dirty="0"/>
              <a:t>L’insieme </a:t>
            </a:r>
          </a:p>
        </p:txBody>
      </p:sp>
      <p:sp>
        <p:nvSpPr>
          <p:cNvPr id="4" name="Rettangolo 3"/>
          <p:cNvSpPr/>
          <p:nvPr/>
        </p:nvSpPr>
        <p:spPr>
          <a:xfrm>
            <a:off x="2627784" y="2585304"/>
            <a:ext cx="3888432"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r>
              <a:rPr lang="it-IT" altLang="it-IT" dirty="0"/>
              <a:t>I componenti elettrici aventi isolamento doppio o rinforzato vengono detti di </a:t>
            </a:r>
            <a:r>
              <a:rPr lang="it-IT" altLang="it-IT" b="1" dirty="0">
                <a:solidFill>
                  <a:schemeClr val="tx1"/>
                </a:solidFill>
              </a:rPr>
              <a:t>Classe II </a:t>
            </a:r>
            <a:r>
              <a:rPr lang="it-IT" altLang="it-IT" dirty="0"/>
              <a:t>(CEI 64/8 413.2.1.1).</a:t>
            </a:r>
            <a:endParaRPr lang="en-GB" altLang="it-IT" dirty="0"/>
          </a:p>
        </p:txBody>
      </p:sp>
      <p:sp>
        <p:nvSpPr>
          <p:cNvPr id="7" name="Rettangolo 6"/>
          <p:cNvSpPr/>
          <p:nvPr/>
        </p:nvSpPr>
        <p:spPr>
          <a:xfrm>
            <a:off x="971600" y="907054"/>
            <a:ext cx="6408712" cy="369332"/>
          </a:xfrm>
          <a:prstGeom prst="rect">
            <a:avLst/>
          </a:prstGeom>
        </p:spPr>
        <p:txBody>
          <a:bodyPr wrap="square">
            <a:spAutoFit/>
          </a:bodyPr>
          <a:lstStyle/>
          <a:p>
            <a:r>
              <a:rPr lang="it-IT" altLang="it-IT" b="1" dirty="0" smtClean="0">
                <a:solidFill>
                  <a:srgbClr val="7030A0"/>
                </a:solidFill>
              </a:rPr>
              <a:t>ISOLAMENTO PRINCIPALE </a:t>
            </a:r>
            <a:r>
              <a:rPr lang="it-IT" altLang="it-IT" dirty="0"/>
              <a:t>e supplementare prende il nome </a:t>
            </a:r>
            <a:r>
              <a:rPr lang="it-IT" altLang="it-IT" dirty="0" smtClean="0"/>
              <a:t>di  </a:t>
            </a:r>
            <a:endParaRPr lang="it-IT" b="1" dirty="0">
              <a:solidFill>
                <a:srgbClr val="00B0F0"/>
              </a:solidFill>
            </a:endParaRPr>
          </a:p>
        </p:txBody>
      </p:sp>
      <p:sp>
        <p:nvSpPr>
          <p:cNvPr id="10" name="Rettangolo 9"/>
          <p:cNvSpPr/>
          <p:nvPr/>
        </p:nvSpPr>
        <p:spPr>
          <a:xfrm>
            <a:off x="6843855" y="907054"/>
            <a:ext cx="229441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it-IT" altLang="it-IT" b="1" dirty="0" smtClean="0">
                <a:solidFill>
                  <a:schemeClr val="bg1"/>
                </a:solidFill>
              </a:rPr>
              <a:t>DOPPIO ISOLAMENTO</a:t>
            </a:r>
            <a:endParaRPr lang="it-IT" altLang="it-IT" dirty="0">
              <a:solidFill>
                <a:schemeClr val="bg1"/>
              </a:solidFill>
            </a:endParaRPr>
          </a:p>
        </p:txBody>
      </p:sp>
      <p:sp>
        <p:nvSpPr>
          <p:cNvPr id="11" name="Rettangolo 10"/>
          <p:cNvSpPr/>
          <p:nvPr/>
        </p:nvSpPr>
        <p:spPr>
          <a:xfrm>
            <a:off x="0" y="1412776"/>
            <a:ext cx="9144000" cy="923330"/>
          </a:xfrm>
          <a:prstGeom prst="rect">
            <a:avLst/>
          </a:prstGeom>
        </p:spPr>
        <p:txBody>
          <a:bodyPr wrap="square">
            <a:spAutoFit/>
          </a:bodyPr>
          <a:lstStyle/>
          <a:p>
            <a:pPr algn="just"/>
            <a:r>
              <a:rPr lang="it-IT" altLang="it-IT" dirty="0"/>
              <a:t>In luogo dei due isolamenti distinti, principale e supplementare, si può inoltre realizzare un unico isolamento avente proprietà elettriche e meccaniche equivalenti; questo tipo di isolamento viene chiamato </a:t>
            </a:r>
            <a:r>
              <a:rPr lang="it-IT" altLang="it-IT" b="1" dirty="0">
                <a:solidFill>
                  <a:srgbClr val="C00000"/>
                </a:solidFill>
              </a:rPr>
              <a:t>isolamento doppio o rinforzato </a:t>
            </a:r>
            <a:r>
              <a:rPr lang="it-IT" altLang="it-IT" dirty="0"/>
              <a:t>(CEI 64/8 413.2.1.1). </a:t>
            </a:r>
          </a:p>
        </p:txBody>
      </p:sp>
    </p:spTree>
    <p:extLst>
      <p:ext uri="{BB962C8B-B14F-4D97-AF65-F5344CB8AC3E}">
        <p14:creationId xmlns:p14="http://schemas.microsoft.com/office/powerpoint/2010/main" val="42385900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Tipi di Isolamento</a:t>
            </a:r>
          </a:p>
        </p:txBody>
      </p:sp>
      <p:graphicFrame>
        <p:nvGraphicFramePr>
          <p:cNvPr id="6" name="Tabella 5"/>
          <p:cNvGraphicFramePr>
            <a:graphicFrameLocks noGrp="1"/>
          </p:cNvGraphicFramePr>
          <p:nvPr>
            <p:extLst>
              <p:ext uri="{D42A27DB-BD31-4B8C-83A1-F6EECF244321}">
                <p14:modId xmlns:p14="http://schemas.microsoft.com/office/powerpoint/2010/main" val="558271650"/>
              </p:ext>
            </p:extLst>
          </p:nvPr>
        </p:nvGraphicFramePr>
        <p:xfrm>
          <a:off x="179387" y="2564904"/>
          <a:ext cx="8785226" cy="4144963"/>
        </p:xfrm>
        <a:graphic>
          <a:graphicData uri="http://schemas.openxmlformats.org/drawingml/2006/table">
            <a:tbl>
              <a:tblPr firstRow="1" bandRow="1">
                <a:tableStyleId>{5FD0F851-EC5A-4D38-B0AD-8093EC10F338}</a:tableStyleId>
              </a:tblPr>
              <a:tblGrid>
                <a:gridCol w="4392613">
                  <a:extLst>
                    <a:ext uri="{9D8B030D-6E8A-4147-A177-3AD203B41FA5}">
                      <a16:colId xmlns:a16="http://schemas.microsoft.com/office/drawing/2014/main" xmlns="" val="20000"/>
                    </a:ext>
                  </a:extLst>
                </a:gridCol>
                <a:gridCol w="4392613">
                  <a:extLst>
                    <a:ext uri="{9D8B030D-6E8A-4147-A177-3AD203B41FA5}">
                      <a16:colId xmlns:a16="http://schemas.microsoft.com/office/drawing/2014/main" xmlns="" val="20001"/>
                    </a:ext>
                  </a:extLst>
                </a:gridCol>
              </a:tblGrid>
              <a:tr h="2834460">
                <a:tc>
                  <a:txBody>
                    <a:bodyPr/>
                    <a:lstStyle/>
                    <a:p>
                      <a:pPr algn="just"/>
                      <a:r>
                        <a:rPr lang="it-IT" sz="2000" u="none" strike="noStrike" kern="1200" baseline="0" noProof="0" dirty="0" smtClean="0"/>
                        <a:t>Classe 0</a:t>
                      </a:r>
                      <a:endParaRPr lang="it-IT" sz="2000" b="1" noProof="0" dirty="0">
                        <a:solidFill>
                          <a:srgbClr val="003399"/>
                        </a:solidFill>
                      </a:endParaRPr>
                    </a:p>
                  </a:txBody>
                  <a:tcPr marL="0" marR="0" marT="0" marB="0"/>
                </a:tc>
                <a:tc>
                  <a:txBody>
                    <a:bodyPr/>
                    <a:lstStyle/>
                    <a:p>
                      <a:pPr algn="just"/>
                      <a:r>
                        <a:rPr lang="it-IT" sz="2000" u="none" strike="noStrike" kern="1200" baseline="0" noProof="0" dirty="0" smtClean="0"/>
                        <a:t>Apparecchiature elettriche provviste del solo isolamento principale e non aventi alcun dispositivo per il collegamento delle masse ad un conduttore di protezione; esse quindi non possono essere collegate a terra e, nel caso di guasto dell’isolamento, la protezione è affidata soltanto alle caratteristiche dell’ambiente in cui si trovano.</a:t>
                      </a:r>
                      <a:endParaRPr lang="it-IT" sz="2000" noProof="0" dirty="0">
                        <a:solidFill>
                          <a:schemeClr val="accent6"/>
                        </a:solidFill>
                      </a:endParaRPr>
                    </a:p>
                  </a:txBody>
                  <a:tcPr marL="0" marR="0" marT="0" marB="0"/>
                </a:tc>
                <a:extLst>
                  <a:ext uri="{0D108BD9-81ED-4DB2-BD59-A6C34878D82A}">
                    <a16:rowId xmlns:a16="http://schemas.microsoft.com/office/drawing/2014/main" xmlns="" val="10000"/>
                  </a:ext>
                </a:extLst>
              </a:tr>
              <a:tr h="1310503">
                <a:tc>
                  <a:txBody>
                    <a:bodyPr/>
                    <a:lstStyle/>
                    <a:p>
                      <a:pPr algn="just"/>
                      <a:r>
                        <a:rPr lang="it-IT" sz="2000" b="1" u="none" strike="noStrike" kern="1200" baseline="0" noProof="0" dirty="0" smtClean="0"/>
                        <a:t>Classe I</a:t>
                      </a:r>
                      <a:endParaRPr lang="it-IT" sz="2000" b="1" noProof="0" dirty="0">
                        <a:solidFill>
                          <a:srgbClr val="003399"/>
                        </a:solidFill>
                      </a:endParaRPr>
                    </a:p>
                  </a:txBody>
                  <a:tcPr marL="0" marR="0" marT="0" marB="0"/>
                </a:tc>
                <a:tc>
                  <a:txBody>
                    <a:bodyPr/>
                    <a:lstStyle/>
                    <a:p>
                      <a:pPr algn="just"/>
                      <a:r>
                        <a:rPr lang="it-IT" sz="2000" b="1" u="none" strike="noStrike" kern="1200" baseline="0" noProof="0" dirty="0" smtClean="0"/>
                        <a:t>Apparecchiature elettriche provviste del</a:t>
                      </a:r>
                    </a:p>
                    <a:p>
                      <a:pPr algn="just"/>
                      <a:r>
                        <a:rPr lang="it-IT" sz="2000" b="1" u="none" strike="noStrike" kern="1200" baseline="0" noProof="0" dirty="0" smtClean="0"/>
                        <a:t>solo isolamento principale ed aventi un</a:t>
                      </a:r>
                    </a:p>
                    <a:p>
                      <a:pPr algn="just"/>
                      <a:r>
                        <a:rPr lang="it-IT" sz="2000" b="1" u="none" strike="noStrike" kern="1200" baseline="0" noProof="0" dirty="0" smtClean="0"/>
                        <a:t>dispositivo per il collegamento delle</a:t>
                      </a:r>
                    </a:p>
                    <a:p>
                      <a:pPr algn="just"/>
                      <a:r>
                        <a:rPr lang="it-IT" sz="2000" b="1" u="none" strike="noStrike" kern="1200" baseline="0" noProof="0" dirty="0" smtClean="0"/>
                        <a:t>masse ad un conduttore di protezione.</a:t>
                      </a:r>
                      <a:endParaRPr lang="it-IT" sz="2000" b="1" noProof="0" dirty="0">
                        <a:solidFill>
                          <a:schemeClr val="accent6"/>
                        </a:solidFill>
                      </a:endParaRPr>
                    </a:p>
                  </a:txBody>
                  <a:tcPr marL="0" marR="0" marT="0" marB="0"/>
                </a:tc>
                <a:extLst>
                  <a:ext uri="{0D108BD9-81ED-4DB2-BD59-A6C34878D82A}">
                    <a16:rowId xmlns:a16="http://schemas.microsoft.com/office/drawing/2014/main" xmlns="" val="10001"/>
                  </a:ext>
                </a:extLst>
              </a:tr>
            </a:tbl>
          </a:graphicData>
        </a:graphic>
      </p:graphicFrame>
      <p:sp>
        <p:nvSpPr>
          <p:cNvPr id="3" name="Rettangolo 2"/>
          <p:cNvSpPr/>
          <p:nvPr/>
        </p:nvSpPr>
        <p:spPr>
          <a:xfrm>
            <a:off x="2483768" y="620688"/>
            <a:ext cx="4572000" cy="923330"/>
          </a:xfrm>
          <a:prstGeom prst="rect">
            <a:avLst/>
          </a:prstGeom>
        </p:spPr>
        <p:txBody>
          <a:bodyPr>
            <a:spAutoFit/>
          </a:bodyPr>
          <a:lstStyle/>
          <a:p>
            <a:pPr algn="just"/>
            <a:r>
              <a:rPr lang="it-IT" altLang="it-IT" dirty="0"/>
              <a:t>In relazione al rischio di contatto diretto, i componenti elettrici vengono classificati secondo quattro diverse classi:</a:t>
            </a:r>
          </a:p>
        </p:txBody>
      </p:sp>
      <p:sp>
        <p:nvSpPr>
          <p:cNvPr id="4" name="Freccia a destra 3"/>
          <p:cNvSpPr/>
          <p:nvPr/>
        </p:nvSpPr>
        <p:spPr>
          <a:xfrm rot="5400000">
            <a:off x="4136706" y="1621618"/>
            <a:ext cx="870588" cy="771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67218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Tipi di Isolamento</a:t>
            </a:r>
          </a:p>
        </p:txBody>
      </p:sp>
      <p:sp>
        <p:nvSpPr>
          <p:cNvPr id="3" name="Rettangolo 2"/>
          <p:cNvSpPr/>
          <p:nvPr/>
        </p:nvSpPr>
        <p:spPr>
          <a:xfrm>
            <a:off x="2483768" y="631721"/>
            <a:ext cx="4572000" cy="923330"/>
          </a:xfrm>
          <a:prstGeom prst="rect">
            <a:avLst/>
          </a:prstGeom>
        </p:spPr>
        <p:txBody>
          <a:bodyPr>
            <a:spAutoFit/>
          </a:bodyPr>
          <a:lstStyle/>
          <a:p>
            <a:pPr algn="just"/>
            <a:r>
              <a:rPr lang="it-IT" altLang="it-IT" dirty="0"/>
              <a:t>In relazione al rischio di contatto diretto, i componenti elettrici vengono classificati secondo quattro diverse classi:</a:t>
            </a:r>
          </a:p>
        </p:txBody>
      </p:sp>
      <p:sp>
        <p:nvSpPr>
          <p:cNvPr id="4" name="Freccia a destra 3"/>
          <p:cNvSpPr/>
          <p:nvPr/>
        </p:nvSpPr>
        <p:spPr>
          <a:xfrm rot="5400000">
            <a:off x="4136706" y="1743728"/>
            <a:ext cx="870588" cy="771763"/>
          </a:xfrm>
          <a:prstGeom prst="rightArrow">
            <a:avLst/>
          </a:prstGeom>
          <a:solidFill>
            <a:schemeClr val="accent6">
              <a:lumMod val="50000"/>
            </a:schemeClr>
          </a:solidFill>
          <a:ln>
            <a:solidFill>
              <a:schemeClr val="accent6">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7" name="Segnaposto contenuto 2"/>
          <p:cNvGraphicFramePr>
            <a:graphicFrameLocks noGrp="1"/>
          </p:cNvGraphicFramePr>
          <p:nvPr>
            <p:ph idx="1"/>
            <p:extLst>
              <p:ext uri="{D42A27DB-BD31-4B8C-83A1-F6EECF244321}">
                <p14:modId xmlns:p14="http://schemas.microsoft.com/office/powerpoint/2010/main" val="1208671683"/>
              </p:ext>
            </p:extLst>
          </p:nvPr>
        </p:nvGraphicFramePr>
        <p:xfrm>
          <a:off x="179387" y="2780928"/>
          <a:ext cx="8785226" cy="3232150"/>
        </p:xfrm>
        <a:graphic>
          <a:graphicData uri="http://schemas.openxmlformats.org/drawingml/2006/table">
            <a:tbl>
              <a:tblPr firstRow="1" bandRow="1">
                <a:tableStyleId>{5FD0F851-EC5A-4D38-B0AD-8093EC10F338}</a:tableStyleId>
              </a:tblPr>
              <a:tblGrid>
                <a:gridCol w="4392613">
                  <a:extLst>
                    <a:ext uri="{9D8B030D-6E8A-4147-A177-3AD203B41FA5}">
                      <a16:colId xmlns:a16="http://schemas.microsoft.com/office/drawing/2014/main" xmlns="" val="20000"/>
                    </a:ext>
                  </a:extLst>
                </a:gridCol>
                <a:gridCol w="4392613">
                  <a:extLst>
                    <a:ext uri="{9D8B030D-6E8A-4147-A177-3AD203B41FA5}">
                      <a16:colId xmlns:a16="http://schemas.microsoft.com/office/drawing/2014/main" xmlns="" val="20001"/>
                    </a:ext>
                  </a:extLst>
                </a:gridCol>
              </a:tblGrid>
              <a:tr h="1616075">
                <a:tc>
                  <a:txBody>
                    <a:bodyPr/>
                    <a:lstStyle/>
                    <a:p>
                      <a:r>
                        <a:rPr lang="it-IT" sz="2000" u="none" strike="noStrike" kern="1200" baseline="0" noProof="0" dirty="0" smtClean="0"/>
                        <a:t>Classe II</a:t>
                      </a:r>
                      <a:endParaRPr lang="it-IT" sz="2000" b="1" noProof="0" dirty="0">
                        <a:solidFill>
                          <a:srgbClr val="003399"/>
                        </a:solidFill>
                      </a:endParaRPr>
                    </a:p>
                  </a:txBody>
                  <a:tcPr marL="91443" marR="91443" marT="45742" marB="45742"/>
                </a:tc>
                <a:tc>
                  <a:txBody>
                    <a:bodyPr/>
                    <a:lstStyle/>
                    <a:p>
                      <a:pPr algn="just"/>
                      <a:r>
                        <a:rPr lang="it-IT" sz="2000" u="none" strike="noStrike" kern="1200" baseline="0" noProof="0" dirty="0" smtClean="0"/>
                        <a:t>Apparecchiature elettriche provviste di isolamento doppio o rinforzato e non aventi alcun dispositivo per il</a:t>
                      </a:r>
                    </a:p>
                    <a:p>
                      <a:pPr algn="just"/>
                      <a:r>
                        <a:rPr lang="it-IT" sz="2000" u="none" strike="noStrike" kern="1200" baseline="0" noProof="0" dirty="0" smtClean="0"/>
                        <a:t>collegamento delle masse ad un</a:t>
                      </a:r>
                    </a:p>
                    <a:p>
                      <a:pPr algn="just"/>
                      <a:r>
                        <a:rPr lang="it-IT" sz="2000" u="none" strike="noStrike" kern="1200" baseline="0" noProof="0" dirty="0" smtClean="0"/>
                        <a:t>conduttore di protezione.</a:t>
                      </a:r>
                      <a:endParaRPr lang="it-IT" sz="2000" b="1" noProof="0" dirty="0">
                        <a:solidFill>
                          <a:srgbClr val="003399"/>
                        </a:solidFill>
                      </a:endParaRPr>
                    </a:p>
                  </a:txBody>
                  <a:tcPr marL="91443" marR="91443" marT="45742" marB="45742"/>
                </a:tc>
                <a:extLst>
                  <a:ext uri="{0D108BD9-81ED-4DB2-BD59-A6C34878D82A}">
                    <a16:rowId xmlns:a16="http://schemas.microsoft.com/office/drawing/2014/main" xmlns="" val="10000"/>
                  </a:ext>
                </a:extLst>
              </a:tr>
              <a:tr h="1616075">
                <a:tc>
                  <a:txBody>
                    <a:bodyPr/>
                    <a:lstStyle/>
                    <a:p>
                      <a:r>
                        <a:rPr lang="it-IT" sz="2000" b="1" u="none" strike="noStrike" kern="1200" baseline="0" noProof="0" dirty="0" smtClean="0"/>
                        <a:t>Classe III</a:t>
                      </a:r>
                      <a:endParaRPr lang="it-IT" sz="2000" b="1" noProof="0" dirty="0">
                        <a:solidFill>
                          <a:srgbClr val="003399"/>
                        </a:solidFill>
                      </a:endParaRPr>
                    </a:p>
                  </a:txBody>
                  <a:tcPr marL="91443" marR="91443" marT="45742" marB="45742"/>
                </a:tc>
                <a:tc>
                  <a:txBody>
                    <a:bodyPr/>
                    <a:lstStyle/>
                    <a:p>
                      <a:pPr algn="just"/>
                      <a:r>
                        <a:rPr lang="it-IT" sz="2000" b="1" u="none" strike="noStrike" kern="1200" baseline="0" noProof="0" dirty="0" smtClean="0"/>
                        <a:t>Apparecchiature elettriche provviste di isolamento ridotto in quanto destinate ad essere alimentate da sistemi a bassissima tensione di sicurezza</a:t>
                      </a:r>
                      <a:endParaRPr lang="it-IT" sz="2000" b="1" noProof="0" dirty="0">
                        <a:solidFill>
                          <a:srgbClr val="003399"/>
                        </a:solidFill>
                      </a:endParaRPr>
                    </a:p>
                  </a:txBody>
                  <a:tcPr marL="91443" marR="91443" marT="45742" marB="45742"/>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2862373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Involucri e barriere di protezione</a:t>
            </a:r>
          </a:p>
        </p:txBody>
      </p:sp>
      <p:sp>
        <p:nvSpPr>
          <p:cNvPr id="2" name="Rettangolo 1"/>
          <p:cNvSpPr/>
          <p:nvPr/>
        </p:nvSpPr>
        <p:spPr>
          <a:xfrm>
            <a:off x="0" y="1196752"/>
            <a:ext cx="4297144" cy="1477328"/>
          </a:xfrm>
          <a:prstGeom prst="rect">
            <a:avLst/>
          </a:prstGeom>
        </p:spPr>
        <p:txBody>
          <a:bodyPr wrap="square">
            <a:spAutoFit/>
          </a:bodyPr>
          <a:lstStyle/>
          <a:p>
            <a:pPr algn="just">
              <a:buFont typeface="Times New Roman" pitchFamily="16" charset="0"/>
              <a:buNone/>
              <a:defRPr/>
            </a:pPr>
            <a:r>
              <a:rPr lang="it-IT" dirty="0" smtClean="0"/>
              <a:t>Il grado di protezione di un involucro o barriera è identificato in sede IEC dalle lettere</a:t>
            </a:r>
          </a:p>
          <a:p>
            <a:pPr algn="just">
              <a:buFont typeface="Times New Roman" pitchFamily="16" charset="0"/>
              <a:buNone/>
              <a:defRPr/>
            </a:pPr>
            <a:r>
              <a:rPr lang="it-IT" b="1" dirty="0" smtClean="0">
                <a:solidFill>
                  <a:srgbClr val="C00000"/>
                </a:solidFill>
              </a:rPr>
              <a:t>IP (International </a:t>
            </a:r>
            <a:r>
              <a:rPr lang="it-IT" b="1" dirty="0" err="1" smtClean="0">
                <a:solidFill>
                  <a:srgbClr val="C00000"/>
                </a:solidFill>
              </a:rPr>
              <a:t>Protection</a:t>
            </a:r>
            <a:r>
              <a:rPr lang="it-IT" b="1" dirty="0" smtClean="0">
                <a:solidFill>
                  <a:srgbClr val="C00000"/>
                </a:solidFill>
              </a:rPr>
              <a:t>) </a:t>
            </a:r>
          </a:p>
          <a:p>
            <a:pPr algn="just">
              <a:buFont typeface="Times New Roman" pitchFamily="16" charset="0"/>
              <a:buNone/>
              <a:defRPr/>
            </a:pPr>
            <a:r>
              <a:rPr lang="it-IT" dirty="0" smtClean="0"/>
              <a:t>seguite da due o al massimo da 3 cifre:</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852" y="439544"/>
            <a:ext cx="4610515" cy="630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0" y="4766294"/>
            <a:ext cx="4572000" cy="646331"/>
          </a:xfrm>
          <a:prstGeom prst="rect">
            <a:avLst/>
          </a:prstGeom>
        </p:spPr>
        <p:txBody>
          <a:bodyPr>
            <a:spAutoFit/>
          </a:bodyPr>
          <a:lstStyle/>
          <a:p>
            <a:pPr marL="457200" indent="-457200" algn="just">
              <a:buClr>
                <a:srgbClr val="C00000"/>
              </a:buClr>
              <a:buFont typeface="Wingdings" pitchFamily="2" charset="2"/>
              <a:buChar char="Ø"/>
              <a:defRPr/>
            </a:pPr>
            <a:r>
              <a:rPr lang="it-IT" b="1" dirty="0" smtClean="0"/>
              <a:t>La </a:t>
            </a:r>
            <a:r>
              <a:rPr lang="it-IT" b="1" dirty="0"/>
              <a:t>seconda</a:t>
            </a:r>
            <a:r>
              <a:rPr lang="it-IT" dirty="0"/>
              <a:t> quello rispetto ai liquidi e l</a:t>
            </a:r>
            <a:r>
              <a:rPr lang="it-IT" b="1" dirty="0"/>
              <a:t>a terza</a:t>
            </a:r>
            <a:r>
              <a:rPr lang="it-IT" dirty="0"/>
              <a:t> rispetto alle sostanze aeriformi.</a:t>
            </a:r>
          </a:p>
        </p:txBody>
      </p:sp>
      <p:sp>
        <p:nvSpPr>
          <p:cNvPr id="4" name="Rettangolo 3"/>
          <p:cNvSpPr/>
          <p:nvPr/>
        </p:nvSpPr>
        <p:spPr>
          <a:xfrm>
            <a:off x="0" y="3160553"/>
            <a:ext cx="4572000" cy="923330"/>
          </a:xfrm>
          <a:prstGeom prst="rect">
            <a:avLst/>
          </a:prstGeom>
        </p:spPr>
        <p:txBody>
          <a:bodyPr>
            <a:spAutoFit/>
          </a:bodyPr>
          <a:lstStyle/>
          <a:p>
            <a:pPr marL="457200" indent="-457200" algn="just">
              <a:buClr>
                <a:srgbClr val="00B050"/>
              </a:buClr>
              <a:buFont typeface="Wingdings" pitchFamily="2" charset="2"/>
              <a:buChar char="Ø"/>
              <a:defRPr/>
            </a:pPr>
            <a:r>
              <a:rPr lang="it-IT" b="1" dirty="0"/>
              <a:t>La prima cifra </a:t>
            </a:r>
            <a:r>
              <a:rPr lang="it-IT" dirty="0"/>
              <a:t>indica </a:t>
            </a:r>
            <a:r>
              <a:rPr lang="it-IT" b="1" dirty="0">
                <a:solidFill>
                  <a:srgbClr val="00B050"/>
                </a:solidFill>
              </a:rPr>
              <a:t>il grado di protezione </a:t>
            </a:r>
            <a:r>
              <a:rPr lang="it-IT" dirty="0"/>
              <a:t>dell’involucro o della barriera rispetto ai corpi solidi;</a:t>
            </a:r>
          </a:p>
        </p:txBody>
      </p:sp>
    </p:spTree>
    <p:extLst>
      <p:ext uri="{BB962C8B-B14F-4D97-AF65-F5344CB8AC3E}">
        <p14:creationId xmlns:p14="http://schemas.microsoft.com/office/powerpoint/2010/main" val="13202033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Involucri e barriere di protezione</a:t>
            </a:r>
          </a:p>
        </p:txBody>
      </p:sp>
      <p:pic>
        <p:nvPicPr>
          <p:cNvPr id="4" name="Picture 2"/>
          <p:cNvPicPr>
            <a:picLocks noChangeAspect="1" noChangeArrowheads="1"/>
          </p:cNvPicPr>
          <p:nvPr/>
        </p:nvPicPr>
        <p:blipFill>
          <a:blip r:embed="rId4"/>
          <a:srcRect/>
          <a:stretch>
            <a:fillRect/>
          </a:stretch>
        </p:blipFill>
        <p:spPr bwMode="auto">
          <a:xfrm>
            <a:off x="130841" y="1376362"/>
            <a:ext cx="4009111" cy="4105275"/>
          </a:xfrm>
          <a:prstGeom prst="rect">
            <a:avLst/>
          </a:prstGeom>
          <a:noFill/>
          <a:ln w="76200" cmpd="thinThick">
            <a:solidFill>
              <a:schemeClr val="accent1"/>
            </a:solidFill>
            <a:round/>
            <a:headEnd/>
            <a:tailEnd/>
          </a:ln>
          <a:effectLst/>
          <a:extLst/>
        </p:spPr>
      </p:pic>
      <p:pic>
        <p:nvPicPr>
          <p:cNvPr id="6" name="Immagine 5"/>
          <p:cNvPicPr/>
          <p:nvPr/>
        </p:nvPicPr>
        <p:blipFill>
          <a:blip r:embed="rId5" cstate="print"/>
          <a:srcRect/>
          <a:stretch>
            <a:fillRect/>
          </a:stretch>
        </p:blipFill>
        <p:spPr bwMode="auto">
          <a:xfrm>
            <a:off x="4355977" y="764704"/>
            <a:ext cx="4464496" cy="6048672"/>
          </a:xfrm>
          <a:prstGeom prst="rect">
            <a:avLst/>
          </a:prstGeom>
          <a:noFill/>
          <a:ln w="9525">
            <a:noFill/>
            <a:miter lim="800000"/>
            <a:headEnd/>
            <a:tailEnd/>
          </a:ln>
        </p:spPr>
      </p:pic>
    </p:spTree>
    <p:extLst>
      <p:ext uri="{BB962C8B-B14F-4D97-AF65-F5344CB8AC3E}">
        <p14:creationId xmlns:p14="http://schemas.microsoft.com/office/powerpoint/2010/main" val="11528563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Involucri e barriere di protezione</a:t>
            </a:r>
          </a:p>
        </p:txBody>
      </p:sp>
      <p:pic>
        <p:nvPicPr>
          <p:cNvPr id="4" name="Picture 2"/>
          <p:cNvPicPr>
            <a:picLocks noChangeAspect="1" noChangeArrowheads="1"/>
          </p:cNvPicPr>
          <p:nvPr/>
        </p:nvPicPr>
        <p:blipFill>
          <a:blip r:embed="rId4"/>
          <a:srcRect/>
          <a:stretch>
            <a:fillRect/>
          </a:stretch>
        </p:blipFill>
        <p:spPr bwMode="auto">
          <a:xfrm>
            <a:off x="1115616" y="1026368"/>
            <a:ext cx="7134225" cy="5715000"/>
          </a:xfrm>
          <a:prstGeom prst="rect">
            <a:avLst/>
          </a:prstGeom>
          <a:noFill/>
          <a:ln w="76200" cmpd="thinThick">
            <a:solidFill>
              <a:schemeClr val="accent1"/>
            </a:solidFill>
            <a:round/>
            <a:headEnd/>
            <a:tailEnd/>
          </a:ln>
          <a:effectLst/>
          <a:extLst/>
        </p:spPr>
      </p:pic>
    </p:spTree>
    <p:extLst>
      <p:ext uri="{BB962C8B-B14F-4D97-AF65-F5344CB8AC3E}">
        <p14:creationId xmlns:p14="http://schemas.microsoft.com/office/powerpoint/2010/main" val="5168788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Involucri e barriere di protezione</a:t>
            </a:r>
          </a:p>
        </p:txBody>
      </p:sp>
      <p:sp>
        <p:nvSpPr>
          <p:cNvPr id="2" name="Rettangolo 1"/>
          <p:cNvSpPr/>
          <p:nvPr/>
        </p:nvSpPr>
        <p:spPr>
          <a:xfrm>
            <a:off x="0" y="4653136"/>
            <a:ext cx="9144000" cy="923330"/>
          </a:xfrm>
          <a:prstGeom prst="rect">
            <a:avLst/>
          </a:prstGeom>
        </p:spPr>
        <p:txBody>
          <a:bodyPr wrap="square">
            <a:spAutoFit/>
          </a:bodyPr>
          <a:lstStyle/>
          <a:p>
            <a:pPr algn="just"/>
            <a:r>
              <a:rPr lang="it-IT" altLang="it-IT" dirty="0" smtClean="0"/>
              <a:t>Le </a:t>
            </a:r>
            <a:r>
              <a:rPr lang="it-IT" altLang="it-IT" dirty="0"/>
              <a:t>parti attive devono essere poste entro involucri, o dietro barriere, tali da assicurare almeno il grado di protezione IP2X, salvo le eccezioni previste per alcuni apparecchi per i quali le norme relative richiedono un grado inferiore di protezione </a:t>
            </a:r>
            <a:r>
              <a:rPr lang="en-GB" altLang="it-IT" b="1" i="1" dirty="0">
                <a:solidFill>
                  <a:srgbClr val="00B050"/>
                </a:solidFill>
              </a:rPr>
              <a:t>(CEI 64/8 412.2).</a:t>
            </a:r>
          </a:p>
        </p:txBody>
      </p:sp>
      <p:sp>
        <p:nvSpPr>
          <p:cNvPr id="5" name="Rettangolo 4"/>
          <p:cNvSpPr/>
          <p:nvPr/>
        </p:nvSpPr>
        <p:spPr>
          <a:xfrm>
            <a:off x="0" y="849693"/>
            <a:ext cx="9144000" cy="923330"/>
          </a:xfrm>
          <a:prstGeom prst="rect">
            <a:avLst/>
          </a:prstGeom>
        </p:spPr>
        <p:txBody>
          <a:bodyPr wrap="square">
            <a:spAutoFit/>
          </a:bodyPr>
          <a:lstStyle/>
          <a:p>
            <a:pPr algn="just">
              <a:buClr>
                <a:schemeClr val="accent2"/>
              </a:buClr>
            </a:pPr>
            <a:r>
              <a:rPr lang="it-IT" altLang="it-IT" dirty="0"/>
              <a:t>Quando si vuole indicare solo uno o due tipi di protezione, le cifre mancanti sono sostituite dalla lettera X. Nella seguente tabella sono riportati alcuni esempi di gradi di protezione e delle prove corrispondenti a ciascuna cifra, al crescere della cifra cresce il grado di protezione.</a:t>
            </a:r>
          </a:p>
        </p:txBody>
      </p:sp>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7" y="1838104"/>
            <a:ext cx="4636364" cy="2599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2205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Involucri e barriere di protezione</a:t>
            </a:r>
          </a:p>
        </p:txBody>
      </p:sp>
      <p:sp>
        <p:nvSpPr>
          <p:cNvPr id="2" name="Rettangolo 1"/>
          <p:cNvSpPr/>
          <p:nvPr/>
        </p:nvSpPr>
        <p:spPr>
          <a:xfrm>
            <a:off x="0" y="908720"/>
            <a:ext cx="9134191" cy="2308324"/>
          </a:xfrm>
          <a:prstGeom prst="rect">
            <a:avLst/>
          </a:prstGeom>
        </p:spPr>
        <p:txBody>
          <a:bodyPr wrap="square">
            <a:spAutoFit/>
          </a:bodyPr>
          <a:lstStyle/>
          <a:p>
            <a:pPr algn="just"/>
            <a:r>
              <a:rPr lang="it-IT" altLang="it-IT" dirty="0"/>
              <a:t>Le barriere e gli involucri devono essere saldamente fissati e rimovibili soltanto con l’uso di un attrezzo </a:t>
            </a:r>
            <a:r>
              <a:rPr lang="it-IT" altLang="it-IT" b="1" dirty="0">
                <a:solidFill>
                  <a:srgbClr val="00B050"/>
                </a:solidFill>
              </a:rPr>
              <a:t>(CEI 64-8) </a:t>
            </a:r>
            <a:r>
              <a:rPr lang="it-IT" altLang="it-IT" dirty="0"/>
              <a:t>o di una chiave, </a:t>
            </a:r>
            <a:r>
              <a:rPr lang="it-IT" altLang="it-IT" dirty="0" smtClean="0"/>
              <a:t>purché </a:t>
            </a:r>
            <a:r>
              <a:rPr lang="it-IT" altLang="it-IT" dirty="0"/>
              <a:t>la chiave sia in possesso solo di personale elettricamente addestrato. Il personale addestrato che abbia avuto accesso alle parti attive, deve di regola sezionare il circuito prima di intervenire sulle parti attive o nelle loro vicinanze, in casi di riconosciuta necessità è ammesso di eseguire lavori su parti in tensione, </a:t>
            </a:r>
            <a:r>
              <a:rPr lang="it-IT" altLang="it-IT" dirty="0" smtClean="0"/>
              <a:t>purché </a:t>
            </a:r>
            <a:r>
              <a:rPr lang="it-IT" altLang="it-IT" dirty="0"/>
              <a:t>l’ordine sia dato dal capo responsabile </a:t>
            </a:r>
            <a:r>
              <a:rPr lang="en-GB" altLang="it-IT" b="1" dirty="0"/>
              <a:t>(DPR 547/55 art. 344). </a:t>
            </a:r>
            <a:r>
              <a:rPr lang="it-IT" altLang="it-IT" dirty="0"/>
              <a:t>Nei lavori su parti in tensione l’operatore deve indossare guanti isolanti, visiera di protezione, elmetto dielettrico, utilizzare idonei strumenti di protezione.</a:t>
            </a:r>
            <a:endParaRPr lang="en-GB" altLang="it-IT"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3429000"/>
            <a:ext cx="4846569" cy="329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320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Immagin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311" y="2780928"/>
            <a:ext cx="6659563"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CasellaDiTesto 1"/>
          <p:cNvSpPr txBox="1">
            <a:spLocks noChangeArrowheads="1"/>
          </p:cNvSpPr>
          <p:nvPr/>
        </p:nvSpPr>
        <p:spPr bwMode="auto">
          <a:xfrm>
            <a:off x="1179379" y="2127527"/>
            <a:ext cx="6575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dirty="0">
                <a:solidFill>
                  <a:srgbClr val="FF0000"/>
                </a:solidFill>
                <a:latin typeface="Arial Narrow" pitchFamily="34" charset="0"/>
                <a:ea typeface="ＭＳ Ｐゴシック" pitchFamily="34" charset="-128"/>
              </a:rPr>
              <a:t>    Nelle Classi i cellulari possono essere usati solo in ricezione</a:t>
            </a:r>
          </a:p>
        </p:txBody>
      </p:sp>
      <p:pic>
        <p:nvPicPr>
          <p:cNvPr id="2" name="Immagine 1"/>
          <p:cNvPicPr>
            <a:picLocks noChangeAspect="1"/>
          </p:cNvPicPr>
          <p:nvPr/>
        </p:nvPicPr>
        <p:blipFill>
          <a:blip r:embed="rId3"/>
          <a:stretch>
            <a:fillRect/>
          </a:stretch>
        </p:blipFill>
        <p:spPr>
          <a:xfrm>
            <a:off x="495166" y="892999"/>
            <a:ext cx="7943850" cy="1285875"/>
          </a:xfrm>
          <a:prstGeom prst="rect">
            <a:avLst/>
          </a:prstGeom>
        </p:spPr>
      </p:pic>
      <p:sp>
        <p:nvSpPr>
          <p:cNvPr id="8" name="CasellaDiTesto 7"/>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Cell </a:t>
            </a:r>
            <a:r>
              <a:rPr lang="it-IT" sz="2800" b="1" dirty="0" err="1">
                <a:solidFill>
                  <a:schemeClr val="tx2"/>
                </a:solidFill>
              </a:rPr>
              <a:t>Phones</a:t>
            </a:r>
            <a:endParaRPr lang="it-IT" sz="2800" b="1" dirty="0">
              <a:solidFill>
                <a:schemeClr val="tx2"/>
              </a:solidFill>
            </a:endParaRPr>
          </a:p>
        </p:txBody>
      </p:sp>
      <p:pic>
        <p:nvPicPr>
          <p:cNvPr id="7" name="Immagine 6"/>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303907361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Guanti Dielettrici</a:t>
            </a:r>
          </a:p>
        </p:txBody>
      </p:sp>
      <p:sp>
        <p:nvSpPr>
          <p:cNvPr id="2" name="Rettangolo 1"/>
          <p:cNvSpPr/>
          <p:nvPr/>
        </p:nvSpPr>
        <p:spPr>
          <a:xfrm>
            <a:off x="0" y="838453"/>
            <a:ext cx="8604448" cy="646331"/>
          </a:xfrm>
          <a:prstGeom prst="rect">
            <a:avLst/>
          </a:prstGeom>
        </p:spPr>
        <p:txBody>
          <a:bodyPr wrap="square">
            <a:spAutoFit/>
          </a:bodyPr>
          <a:lstStyle/>
          <a:p>
            <a:pPr algn="just"/>
            <a:r>
              <a:rPr lang="it-IT" altLang="it-IT" b="1" dirty="0" smtClean="0">
                <a:solidFill>
                  <a:srgbClr val="FFC000"/>
                </a:solidFill>
              </a:rPr>
              <a:t>I GUANTI ISOLANTI </a:t>
            </a:r>
            <a:r>
              <a:rPr lang="it-IT" altLang="it-IT" dirty="0" smtClean="0"/>
              <a:t>offrono una protezione individuale contro lo choc elettrico in occasione di lavori sotto tensione o nella vicinanza di parti attive.</a:t>
            </a:r>
            <a:endParaRPr lang="it-IT" altLang="it-IT" dirty="0"/>
          </a:p>
        </p:txBody>
      </p:sp>
      <p:sp>
        <p:nvSpPr>
          <p:cNvPr id="5" name="Rettangolo arrotondato 4"/>
          <p:cNvSpPr/>
          <p:nvPr/>
        </p:nvSpPr>
        <p:spPr>
          <a:xfrm>
            <a:off x="130841" y="1940267"/>
            <a:ext cx="3851920" cy="1634490"/>
          </a:xfrm>
          <a:prstGeom prst="round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it-IT" altLang="it-IT" dirty="0"/>
              <a:t>I guanti devono essere conformi alle esigenze delle norme IEC 60903 e EN 60903. A questo titolo subiscono, in particolare, prove di Tenuta Elettrica, d'invecchiamento e Meccanica.</a:t>
            </a:r>
          </a:p>
        </p:txBody>
      </p:sp>
      <p:sp>
        <p:nvSpPr>
          <p:cNvPr id="6" name="Rettangolo arrotondato 5"/>
          <p:cNvSpPr/>
          <p:nvPr/>
        </p:nvSpPr>
        <p:spPr>
          <a:xfrm>
            <a:off x="130841" y="4149080"/>
            <a:ext cx="3851920" cy="1021556"/>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it-IT" altLang="it-IT" dirty="0"/>
              <a:t>I guanti sono provati individualmente e commercializzati in sacchetto di plastica sigillato.</a:t>
            </a:r>
            <a:endParaRPr lang="en-GB" altLang="it-IT" dirty="0"/>
          </a:p>
        </p:txBody>
      </p:sp>
      <p:pic>
        <p:nvPicPr>
          <p:cNvPr id="7" name="Immagine 6"/>
          <p:cNvPicPr>
            <a:picLocks noChangeAspect="1"/>
          </p:cNvPicPr>
          <p:nvPr/>
        </p:nvPicPr>
        <p:blipFill>
          <a:blip r:embed="rId4"/>
          <a:stretch>
            <a:fillRect/>
          </a:stretch>
        </p:blipFill>
        <p:spPr>
          <a:xfrm>
            <a:off x="5436096" y="1484784"/>
            <a:ext cx="3642329" cy="5311052"/>
          </a:xfrm>
          <a:prstGeom prst="rect">
            <a:avLst/>
          </a:prstGeom>
        </p:spPr>
      </p:pic>
    </p:spTree>
    <p:extLst>
      <p:ext uri="{BB962C8B-B14F-4D97-AF65-F5344CB8AC3E}">
        <p14:creationId xmlns:p14="http://schemas.microsoft.com/office/powerpoint/2010/main" val="36544272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3" name="CasellaDiTesto 2"/>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Tipi, Classi e Categorie dei Guanti</a:t>
            </a:r>
            <a:endParaRPr lang="it-IT" sz="2800" b="1" dirty="0">
              <a:solidFill>
                <a:schemeClr val="tx2"/>
              </a:solidFill>
            </a:endParaRPr>
          </a:p>
        </p:txBody>
      </p:sp>
      <p:sp>
        <p:nvSpPr>
          <p:cNvPr id="2" name="Rettangolo 1"/>
          <p:cNvSpPr/>
          <p:nvPr/>
        </p:nvSpPr>
        <p:spPr>
          <a:xfrm>
            <a:off x="13742" y="899428"/>
            <a:ext cx="5854402" cy="369332"/>
          </a:xfrm>
          <a:prstGeom prst="rect">
            <a:avLst/>
          </a:prstGeom>
        </p:spPr>
        <p:txBody>
          <a:bodyPr wrap="square">
            <a:spAutoFit/>
          </a:bodyPr>
          <a:lstStyle/>
          <a:p>
            <a:pPr algn="just">
              <a:defRPr/>
            </a:pPr>
            <a:r>
              <a:rPr lang="it-IT" b="1" dirty="0" smtClean="0"/>
              <a:t>I GUANTI DIELETTRICI </a:t>
            </a:r>
            <a:r>
              <a:rPr lang="it-IT" dirty="0" smtClean="0"/>
              <a:t>si suddividono in due principali tipi :</a:t>
            </a:r>
          </a:p>
        </p:txBody>
      </p:sp>
      <p:sp>
        <p:nvSpPr>
          <p:cNvPr id="5" name="Rettangolo arrotondato 4"/>
          <p:cNvSpPr/>
          <p:nvPr/>
        </p:nvSpPr>
        <p:spPr>
          <a:xfrm>
            <a:off x="216024" y="4532927"/>
            <a:ext cx="4572000" cy="1328023"/>
          </a:xfrm>
          <a:prstGeom prst="roundRect">
            <a:avLst/>
          </a:prstGeom>
        </p:spPr>
        <p:style>
          <a:lnRef idx="0">
            <a:schemeClr val="accent5"/>
          </a:lnRef>
          <a:fillRef idx="3">
            <a:schemeClr val="accent5"/>
          </a:fillRef>
          <a:effectRef idx="3">
            <a:schemeClr val="accent5"/>
          </a:effectRef>
          <a:fontRef idx="minor">
            <a:schemeClr val="lt1"/>
          </a:fontRef>
        </p:style>
        <p:txBody>
          <a:bodyPr>
            <a:spAutoFit/>
          </a:bodyPr>
          <a:lstStyle/>
          <a:p>
            <a:pPr marL="457200" indent="-457200" algn="just">
              <a:buClr>
                <a:srgbClr val="C00000"/>
              </a:buClr>
              <a:buFont typeface="+mj-lt"/>
              <a:buAutoNum type="arabicPeriod" startAt="2"/>
              <a:defRPr/>
            </a:pPr>
            <a:r>
              <a:rPr lang="it-IT" b="1" dirty="0" smtClean="0">
                <a:solidFill>
                  <a:srgbClr val="C00000"/>
                </a:solidFill>
              </a:rPr>
              <a:t>Guanti </a:t>
            </a:r>
            <a:r>
              <a:rPr lang="it-IT" b="1" dirty="0">
                <a:solidFill>
                  <a:srgbClr val="C00000"/>
                </a:solidFill>
              </a:rPr>
              <a:t>in Composito </a:t>
            </a:r>
            <a:r>
              <a:rPr lang="it-IT" dirty="0"/>
              <a:t>che garantiscono una protezione meccanica superiore alla perforazione ed allo strappo evitando l'utilizzo del sovra guanto.</a:t>
            </a:r>
          </a:p>
        </p:txBody>
      </p:sp>
      <p:sp>
        <p:nvSpPr>
          <p:cNvPr id="6" name="Rettangolo arrotondato 5"/>
          <p:cNvSpPr/>
          <p:nvPr/>
        </p:nvSpPr>
        <p:spPr>
          <a:xfrm>
            <a:off x="144016" y="1843083"/>
            <a:ext cx="4572000" cy="1328023"/>
          </a:xfrm>
          <a:prstGeom prst="roundRect">
            <a:avLst/>
          </a:prstGeom>
        </p:spPr>
        <p:style>
          <a:lnRef idx="0">
            <a:schemeClr val="accent3"/>
          </a:lnRef>
          <a:fillRef idx="3">
            <a:schemeClr val="accent3"/>
          </a:fillRef>
          <a:effectRef idx="3">
            <a:schemeClr val="accent3"/>
          </a:effectRef>
          <a:fontRef idx="minor">
            <a:schemeClr val="lt1"/>
          </a:fontRef>
        </p:style>
        <p:txBody>
          <a:bodyPr>
            <a:spAutoFit/>
          </a:bodyPr>
          <a:lstStyle/>
          <a:p>
            <a:pPr marL="342900" indent="-342900" algn="just">
              <a:buClr>
                <a:srgbClr val="C00000"/>
              </a:buClr>
              <a:buFont typeface="+mj-lt"/>
              <a:buAutoNum type="arabicPeriod"/>
              <a:defRPr/>
            </a:pPr>
            <a:r>
              <a:rPr lang="it-IT" b="1" dirty="0">
                <a:solidFill>
                  <a:srgbClr val="C00000"/>
                </a:solidFill>
              </a:rPr>
              <a:t>Guanti in Lattice </a:t>
            </a:r>
            <a:r>
              <a:rPr lang="it-IT" dirty="0"/>
              <a:t>che garantiscono alte caratteristiche dielettriche. Devono essere utilizzati con sovra guanto di cuoio per garantire la protezione meccanica.</a:t>
            </a:r>
          </a:p>
        </p:txBody>
      </p:sp>
      <p:pic>
        <p:nvPicPr>
          <p:cNvPr id="7" name="Immagine 6"/>
          <p:cNvPicPr>
            <a:picLocks noChangeAspect="1"/>
          </p:cNvPicPr>
          <p:nvPr/>
        </p:nvPicPr>
        <p:blipFill>
          <a:blip r:embed="rId4"/>
          <a:stretch>
            <a:fillRect/>
          </a:stretch>
        </p:blipFill>
        <p:spPr>
          <a:xfrm>
            <a:off x="5529385" y="3118338"/>
            <a:ext cx="3476253" cy="3501008"/>
          </a:xfrm>
          <a:prstGeom prst="rect">
            <a:avLst/>
          </a:prstGeom>
        </p:spPr>
      </p:pic>
      <p:pic>
        <p:nvPicPr>
          <p:cNvPr id="9" name="Immagine 8"/>
          <p:cNvPicPr>
            <a:picLocks noChangeAspect="1"/>
          </p:cNvPicPr>
          <p:nvPr/>
        </p:nvPicPr>
        <p:blipFill>
          <a:blip r:embed="rId5"/>
          <a:stretch>
            <a:fillRect/>
          </a:stretch>
        </p:blipFill>
        <p:spPr>
          <a:xfrm>
            <a:off x="5529386" y="1651430"/>
            <a:ext cx="3476253" cy="1705562"/>
          </a:xfrm>
          <a:prstGeom prst="rect">
            <a:avLst/>
          </a:prstGeom>
        </p:spPr>
      </p:pic>
    </p:spTree>
    <p:extLst>
      <p:ext uri="{BB962C8B-B14F-4D97-AF65-F5344CB8AC3E}">
        <p14:creationId xmlns:p14="http://schemas.microsoft.com/office/powerpoint/2010/main" val="42748073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4" name="CasellaDiTesto 3"/>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Tipi, Classi e Categorie dei Guanti</a:t>
            </a:r>
            <a:endParaRPr lang="it-IT" sz="2800" b="1" dirty="0">
              <a:solidFill>
                <a:schemeClr val="tx2"/>
              </a:solidFill>
            </a:endParaRPr>
          </a:p>
        </p:txBody>
      </p:sp>
      <p:sp>
        <p:nvSpPr>
          <p:cNvPr id="2" name="Rettangolo 1"/>
          <p:cNvSpPr/>
          <p:nvPr/>
        </p:nvSpPr>
        <p:spPr>
          <a:xfrm>
            <a:off x="0" y="836712"/>
            <a:ext cx="8820472" cy="646331"/>
          </a:xfrm>
          <a:prstGeom prst="rect">
            <a:avLst/>
          </a:prstGeom>
        </p:spPr>
        <p:txBody>
          <a:bodyPr wrap="square">
            <a:spAutoFit/>
          </a:bodyPr>
          <a:lstStyle/>
          <a:p>
            <a:pPr algn="just"/>
            <a:r>
              <a:rPr lang="it-IT" altLang="it-IT" b="1" dirty="0" smtClean="0">
                <a:solidFill>
                  <a:srgbClr val="00B050"/>
                </a:solidFill>
              </a:rPr>
              <a:t>I GUANTI ISOLANTI </a:t>
            </a:r>
            <a:r>
              <a:rPr lang="it-IT" altLang="it-IT" dirty="0" smtClean="0"/>
              <a:t>devono </a:t>
            </a:r>
            <a:r>
              <a:rPr lang="it-IT" altLang="it-IT" dirty="0"/>
              <a:t>essere scelti in base alla loro </a:t>
            </a:r>
            <a:r>
              <a:rPr lang="it-IT" altLang="it-IT" dirty="0" smtClean="0"/>
              <a:t>classe di </a:t>
            </a:r>
            <a:r>
              <a:rPr lang="it-IT" altLang="it-IT" dirty="0"/>
              <a:t>isolamento che corrisponde al livello di tensione di utilizzo.</a:t>
            </a:r>
            <a:endParaRPr lang="en-GB" altLang="it-IT" dirty="0"/>
          </a:p>
        </p:txBody>
      </p:sp>
      <p:pic>
        <p:nvPicPr>
          <p:cNvPr id="6" name="Picture 2"/>
          <p:cNvPicPr>
            <a:picLocks noChangeAspect="1" noChangeArrowheads="1"/>
          </p:cNvPicPr>
          <p:nvPr/>
        </p:nvPicPr>
        <p:blipFill>
          <a:blip r:embed="rId4" cstate="print">
            <a:extLst/>
          </a:blip>
          <a:srcRect/>
          <a:stretch>
            <a:fillRect/>
          </a:stretch>
        </p:blipFill>
        <p:spPr bwMode="auto">
          <a:xfrm>
            <a:off x="119826" y="2132856"/>
            <a:ext cx="8844661" cy="3650278"/>
          </a:xfrm>
          <a:prstGeom prst="rect">
            <a:avLst/>
          </a:prstGeom>
          <a:noFill/>
          <a:ln w="57150">
            <a:solidFill>
              <a:schemeClr val="tx1"/>
            </a:solidFill>
            <a:miter lim="800000"/>
            <a:headEnd/>
            <a:tailEnd/>
          </a:ln>
          <a:effectLst>
            <a:glow rad="63500">
              <a:schemeClr val="accent5">
                <a:satMod val="175000"/>
                <a:alpha val="40000"/>
              </a:schemeClr>
            </a:glow>
            <a:outerShdw dist="35921" dir="2700000" algn="ctr" rotWithShape="0">
              <a:schemeClr val="bg2"/>
            </a:outerShdw>
          </a:effectLst>
          <a:extLst/>
        </p:spPr>
      </p:pic>
    </p:spTree>
    <p:extLst>
      <p:ext uri="{BB962C8B-B14F-4D97-AF65-F5344CB8AC3E}">
        <p14:creationId xmlns:p14="http://schemas.microsoft.com/office/powerpoint/2010/main" val="15438430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Rettangolo 1"/>
          <p:cNvSpPr/>
          <p:nvPr/>
        </p:nvSpPr>
        <p:spPr>
          <a:xfrm>
            <a:off x="1141" y="838453"/>
            <a:ext cx="9142909" cy="646331"/>
          </a:xfrm>
          <a:prstGeom prst="rect">
            <a:avLst/>
          </a:prstGeom>
        </p:spPr>
        <p:txBody>
          <a:bodyPr wrap="square">
            <a:spAutoFit/>
          </a:bodyPr>
          <a:lstStyle/>
          <a:p>
            <a:pPr algn="just"/>
            <a:r>
              <a:rPr lang="it-IT" altLang="it-IT" b="1" dirty="0" smtClean="0">
                <a:solidFill>
                  <a:srgbClr val="00B050"/>
                </a:solidFill>
              </a:rPr>
              <a:t>I GUANTI ISOLANTI </a:t>
            </a:r>
            <a:r>
              <a:rPr lang="it-IT" altLang="it-IT" dirty="0" smtClean="0"/>
              <a:t>possono </a:t>
            </a:r>
            <a:r>
              <a:rPr lang="it-IT" altLang="it-IT" dirty="0"/>
              <a:t>avere altre proprietà di </a:t>
            </a:r>
            <a:r>
              <a:rPr lang="it-IT" altLang="it-IT" dirty="0" smtClean="0"/>
              <a:t>resistenza all'ambiente </a:t>
            </a:r>
            <a:r>
              <a:rPr lang="it-IT" altLang="it-IT" dirty="0"/>
              <a:t>e sono classificati in categorie.</a:t>
            </a:r>
            <a:endParaRPr lang="en-GB" altLang="it-IT" dirty="0"/>
          </a:p>
        </p:txBody>
      </p:sp>
      <p:sp>
        <p:nvSpPr>
          <p:cNvPr id="4" name="CasellaDiTesto 3"/>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Tipi, Classi e Categorie dei Guanti</a:t>
            </a:r>
            <a:endParaRPr lang="it-IT" sz="2800" b="1" dirty="0">
              <a:solidFill>
                <a:schemeClr val="tx2"/>
              </a:solidFill>
            </a:endParaRPr>
          </a:p>
        </p:txBody>
      </p:sp>
      <p:pic>
        <p:nvPicPr>
          <p:cNvPr id="5" name="Picture 2"/>
          <p:cNvPicPr>
            <a:picLocks noChangeAspect="1" noChangeArrowheads="1"/>
          </p:cNvPicPr>
          <p:nvPr/>
        </p:nvPicPr>
        <p:blipFill>
          <a:blip r:embed="rId4" cstate="print">
            <a:extLst/>
          </a:blip>
          <a:srcRect/>
          <a:stretch>
            <a:fillRect/>
          </a:stretch>
        </p:blipFill>
        <p:spPr bwMode="auto">
          <a:xfrm>
            <a:off x="1403648" y="2492896"/>
            <a:ext cx="6662302" cy="3098407"/>
          </a:xfrm>
          <a:prstGeom prst="rect">
            <a:avLst/>
          </a:prstGeom>
          <a:noFill/>
          <a:ln w="57150">
            <a:solidFill>
              <a:schemeClr val="tx1"/>
            </a:solidFill>
            <a:miter lim="800000"/>
            <a:headEnd/>
            <a:tailEnd/>
          </a:ln>
          <a:effectLst>
            <a:glow rad="63500">
              <a:schemeClr val="accent5">
                <a:satMod val="175000"/>
                <a:alpha val="40000"/>
              </a:schemeClr>
            </a:glow>
            <a:outerShdw dist="35921" dir="2700000" algn="ctr" rotWithShape="0">
              <a:schemeClr val="bg2"/>
            </a:outerShdw>
          </a:effectLst>
          <a:extLst/>
        </p:spPr>
      </p:pic>
    </p:spTree>
    <p:extLst>
      <p:ext uri="{BB962C8B-B14F-4D97-AF65-F5344CB8AC3E}">
        <p14:creationId xmlns:p14="http://schemas.microsoft.com/office/powerpoint/2010/main" val="4928527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4" name="CasellaDiTesto 3"/>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Tipi, Classi e Categorie dei Guanti</a:t>
            </a:r>
            <a:endParaRPr lang="it-IT" sz="2800" b="1" dirty="0">
              <a:solidFill>
                <a:schemeClr val="tx2"/>
              </a:solidFill>
            </a:endParaRPr>
          </a:p>
        </p:txBody>
      </p:sp>
      <p:sp>
        <p:nvSpPr>
          <p:cNvPr id="2" name="Rettangolo 1"/>
          <p:cNvSpPr/>
          <p:nvPr/>
        </p:nvSpPr>
        <p:spPr>
          <a:xfrm>
            <a:off x="0" y="4037662"/>
            <a:ext cx="9144000" cy="646331"/>
          </a:xfrm>
          <a:prstGeom prst="rect">
            <a:avLst/>
          </a:prstGeom>
        </p:spPr>
        <p:txBody>
          <a:bodyPr wrap="square">
            <a:spAutoFit/>
          </a:bodyPr>
          <a:lstStyle/>
          <a:p>
            <a:pPr marL="285750" indent="-285750" algn="just">
              <a:buFont typeface="Wingdings" panose="05000000000000000000" pitchFamily="2" charset="2"/>
              <a:buChar char="v"/>
            </a:pPr>
            <a:r>
              <a:rPr lang="it-IT" altLang="it-IT" b="1" dirty="0" smtClean="0"/>
              <a:t>Evitare </a:t>
            </a:r>
            <a:r>
              <a:rPr lang="it-IT" altLang="it-IT" b="1" dirty="0"/>
              <a:t>il contatto con prodotti corrosivi: olio, lubrificanti, essenza di Trementina, paraffina e tutti gli acidi aggressivi.</a:t>
            </a:r>
          </a:p>
        </p:txBody>
      </p:sp>
      <p:sp>
        <p:nvSpPr>
          <p:cNvPr id="3" name="Rettangolo 2"/>
          <p:cNvSpPr/>
          <p:nvPr/>
        </p:nvSpPr>
        <p:spPr>
          <a:xfrm>
            <a:off x="0" y="959057"/>
            <a:ext cx="8761639" cy="923330"/>
          </a:xfrm>
          <a:prstGeom prst="rect">
            <a:avLst/>
          </a:prstGeom>
        </p:spPr>
        <p:txBody>
          <a:bodyPr wrap="square">
            <a:spAutoFit/>
          </a:bodyPr>
          <a:lstStyle/>
          <a:p>
            <a:pPr marL="285750" indent="-285750" algn="just">
              <a:buFont typeface="Wingdings" panose="05000000000000000000" pitchFamily="2" charset="2"/>
              <a:buChar char="v"/>
            </a:pPr>
            <a:r>
              <a:rPr lang="it-IT" altLang="it-IT" b="1" dirty="0">
                <a:solidFill>
                  <a:srgbClr val="FF0000"/>
                </a:solidFill>
              </a:rPr>
              <a:t>Prima dell'uso si deve effettuare un controllo visivo e una verifica della presenza di eventuali fughe d’aria effettuando il gonfiaggio del guanto tramite verificatore pneumatico.</a:t>
            </a:r>
          </a:p>
        </p:txBody>
      </p:sp>
      <p:sp>
        <p:nvSpPr>
          <p:cNvPr id="5" name="Rettangolo 4"/>
          <p:cNvSpPr/>
          <p:nvPr/>
        </p:nvSpPr>
        <p:spPr>
          <a:xfrm>
            <a:off x="0" y="2220951"/>
            <a:ext cx="8136904" cy="369332"/>
          </a:xfrm>
          <a:prstGeom prst="rect">
            <a:avLst/>
          </a:prstGeom>
        </p:spPr>
        <p:txBody>
          <a:bodyPr wrap="square">
            <a:spAutoFit/>
          </a:bodyPr>
          <a:lstStyle/>
          <a:p>
            <a:pPr marL="342900" indent="-342900" algn="just">
              <a:buFont typeface="Wingdings" panose="05000000000000000000" pitchFamily="2" charset="2"/>
              <a:buChar char="v"/>
            </a:pPr>
            <a:r>
              <a:rPr lang="it-IT" altLang="it-IT" b="1" dirty="0"/>
              <a:t>Per i guanti di Classe 1, 2, 3 e 4, si raccomanda un esame dell'interno dei guanti.</a:t>
            </a:r>
          </a:p>
        </p:txBody>
      </p:sp>
      <p:sp>
        <p:nvSpPr>
          <p:cNvPr id="7" name="Rettangolo 6"/>
          <p:cNvSpPr/>
          <p:nvPr/>
        </p:nvSpPr>
        <p:spPr>
          <a:xfrm>
            <a:off x="0" y="3053478"/>
            <a:ext cx="9144000" cy="646331"/>
          </a:xfrm>
          <a:prstGeom prst="rect">
            <a:avLst/>
          </a:prstGeom>
        </p:spPr>
        <p:txBody>
          <a:bodyPr wrap="square">
            <a:spAutoFit/>
          </a:bodyPr>
          <a:lstStyle/>
          <a:p>
            <a:pPr marL="285750" indent="-285750" algn="just">
              <a:buFont typeface="Wingdings" panose="05000000000000000000" pitchFamily="2" charset="2"/>
              <a:buChar char="v"/>
            </a:pPr>
            <a:r>
              <a:rPr lang="it-IT" altLang="it-IT" b="1" dirty="0">
                <a:solidFill>
                  <a:srgbClr val="00B050"/>
                </a:solidFill>
              </a:rPr>
              <a:t>Se uno dei due guanti è ritenuto non sicuro, il paio non deve essere utilizzato e deve essere restituito per la verifica.</a:t>
            </a:r>
          </a:p>
        </p:txBody>
      </p:sp>
      <p:sp>
        <p:nvSpPr>
          <p:cNvPr id="9" name="Rettangolo 8"/>
          <p:cNvSpPr/>
          <p:nvPr/>
        </p:nvSpPr>
        <p:spPr>
          <a:xfrm>
            <a:off x="0" y="5427139"/>
            <a:ext cx="9143999" cy="1200329"/>
          </a:xfrm>
          <a:prstGeom prst="rect">
            <a:avLst/>
          </a:prstGeom>
        </p:spPr>
        <p:txBody>
          <a:bodyPr wrap="square">
            <a:spAutoFit/>
          </a:bodyPr>
          <a:lstStyle/>
          <a:p>
            <a:pPr marL="285750" indent="-285750" algn="just">
              <a:buFont typeface="Wingdings" panose="05000000000000000000" pitchFamily="2" charset="2"/>
              <a:buChar char="v"/>
            </a:pPr>
            <a:r>
              <a:rPr lang="it-IT" altLang="it-IT" b="1" dirty="0" smtClean="0">
                <a:solidFill>
                  <a:srgbClr val="0070C0"/>
                </a:solidFill>
              </a:rPr>
              <a:t>Con </a:t>
            </a:r>
            <a:r>
              <a:rPr lang="it-IT" altLang="it-IT" b="1" dirty="0">
                <a:solidFill>
                  <a:srgbClr val="0070C0"/>
                </a:solidFill>
              </a:rPr>
              <a:t>guanti classe 00 che hanno uno spessore sottile usare i sovra-guanti per dare protezione meccanica. Pulire i guanti con acqua e sapone, i guanti lavati e quelli che diventano umidi durante l’uso devono essere asciugati accuratamente, ma in modo tale che la temperatura dei guanti non superi i 65°C.</a:t>
            </a:r>
            <a:endParaRPr lang="en-GB" altLang="it-IT" b="1" dirty="0">
              <a:solidFill>
                <a:srgbClr val="0070C0"/>
              </a:solidFill>
            </a:endParaRPr>
          </a:p>
        </p:txBody>
      </p:sp>
      <p:sp>
        <p:nvSpPr>
          <p:cNvPr id="10" name="Rettangolo 9"/>
          <p:cNvSpPr/>
          <p:nvPr/>
        </p:nvSpPr>
        <p:spPr>
          <a:xfrm>
            <a:off x="0" y="4941168"/>
            <a:ext cx="2765629" cy="369332"/>
          </a:xfrm>
          <a:prstGeom prst="rect">
            <a:avLst/>
          </a:prstGeom>
        </p:spPr>
        <p:txBody>
          <a:bodyPr wrap="none">
            <a:spAutoFit/>
          </a:bodyPr>
          <a:lstStyle/>
          <a:p>
            <a:pPr marL="285750" indent="-285750" algn="just">
              <a:buFont typeface="Wingdings" panose="05000000000000000000" pitchFamily="2" charset="2"/>
              <a:buChar char="v"/>
            </a:pPr>
            <a:r>
              <a:rPr lang="it-IT" altLang="it-IT" b="1" dirty="0"/>
              <a:t>Non usare guanti umidi.</a:t>
            </a:r>
          </a:p>
        </p:txBody>
      </p:sp>
    </p:spTree>
    <p:extLst>
      <p:ext uri="{BB962C8B-B14F-4D97-AF65-F5344CB8AC3E}">
        <p14:creationId xmlns:p14="http://schemas.microsoft.com/office/powerpoint/2010/main" val="21208010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4" name="CasellaDiTesto 3"/>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Ispezione Periodica dei Guanti secondo La norma IEC 60903</a:t>
            </a:r>
          </a:p>
        </p:txBody>
      </p:sp>
      <p:sp>
        <p:nvSpPr>
          <p:cNvPr id="2" name="Rettangolo 1"/>
          <p:cNvSpPr/>
          <p:nvPr/>
        </p:nvSpPr>
        <p:spPr>
          <a:xfrm>
            <a:off x="130840" y="1138012"/>
            <a:ext cx="8905655"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r>
              <a:rPr lang="it-IT" altLang="it-IT" b="1" dirty="0"/>
              <a:t>Nessun paio di guanti delle Classi 1, 2, 3 e 4 inclusi quelli conservati in magazzino deve essere utilizzato senza essere stato verificato da meno di sei mesi.</a:t>
            </a:r>
          </a:p>
        </p:txBody>
      </p:sp>
      <p:sp>
        <p:nvSpPr>
          <p:cNvPr id="3" name="Rettangolo 2"/>
          <p:cNvSpPr/>
          <p:nvPr/>
        </p:nvSpPr>
        <p:spPr>
          <a:xfrm>
            <a:off x="-9128" y="2051556"/>
            <a:ext cx="4814331" cy="369332"/>
          </a:xfrm>
          <a:prstGeom prst="rect">
            <a:avLst/>
          </a:prstGeom>
        </p:spPr>
        <p:txBody>
          <a:bodyPr wrap="none">
            <a:spAutoFit/>
          </a:bodyPr>
          <a:lstStyle/>
          <a:p>
            <a:pPr marL="285750" indent="-285750" algn="just">
              <a:buFont typeface="Wingdings" panose="05000000000000000000" pitchFamily="2" charset="2"/>
              <a:buChar char="Ø"/>
            </a:pPr>
            <a:r>
              <a:rPr lang="it-IT" altLang="it-IT" dirty="0"/>
              <a:t>L’ispezione periodica consiste in due </a:t>
            </a:r>
            <a:r>
              <a:rPr lang="it-IT" altLang="it-IT" b="1" dirty="0">
                <a:solidFill>
                  <a:srgbClr val="FF0000"/>
                </a:solidFill>
              </a:rPr>
              <a:t>Verifiche</a:t>
            </a:r>
            <a:r>
              <a:rPr lang="it-IT" altLang="it-IT" dirty="0"/>
              <a:t>:</a:t>
            </a:r>
          </a:p>
        </p:txBody>
      </p:sp>
      <p:sp>
        <p:nvSpPr>
          <p:cNvPr id="5" name="Rettangolo 4"/>
          <p:cNvSpPr/>
          <p:nvPr/>
        </p:nvSpPr>
        <p:spPr>
          <a:xfrm>
            <a:off x="-9128" y="4242256"/>
            <a:ext cx="5085184" cy="2031325"/>
          </a:xfrm>
          <a:prstGeom prst="rect">
            <a:avLst/>
          </a:prstGeom>
        </p:spPr>
        <p:txBody>
          <a:bodyPr wrap="square">
            <a:spAutoFit/>
          </a:bodyPr>
          <a:lstStyle/>
          <a:p>
            <a:pPr marL="342900" indent="-342900" algn="just">
              <a:buFont typeface="+mj-lt"/>
              <a:buAutoNum type="arabicPeriod" startAt="2"/>
            </a:pPr>
            <a:r>
              <a:rPr lang="it-IT" altLang="it-IT" b="1" dirty="0" smtClean="0"/>
              <a:t>Verifica </a:t>
            </a:r>
            <a:r>
              <a:rPr lang="it-IT" altLang="it-IT" b="1" dirty="0"/>
              <a:t>Elettrica: </a:t>
            </a:r>
            <a:r>
              <a:rPr lang="it-IT" altLang="it-IT" b="1" i="1" u="sng" dirty="0">
                <a:solidFill>
                  <a:srgbClr val="00B050"/>
                </a:solidFill>
              </a:rPr>
              <a:t>I guanti vengono individualmente ritestati dielettricamente </a:t>
            </a:r>
            <a:r>
              <a:rPr lang="it-IT" altLang="it-IT" dirty="0"/>
              <a:t>secondo la </a:t>
            </a:r>
            <a:r>
              <a:rPr lang="it-IT" altLang="it-IT" b="1" i="1" u="sng" dirty="0">
                <a:solidFill>
                  <a:srgbClr val="00B0F0"/>
                </a:solidFill>
              </a:rPr>
              <a:t>norma IEC 60903 Part. 8.4.2.1 e </a:t>
            </a:r>
            <a:r>
              <a:rPr lang="it-IT" altLang="it-IT" b="1" i="1" u="sng" dirty="0" smtClean="0">
                <a:solidFill>
                  <a:srgbClr val="00B0F0"/>
                </a:solidFill>
              </a:rPr>
              <a:t>8.4.3.1. </a:t>
            </a:r>
            <a:r>
              <a:rPr lang="it-IT" altLang="it-IT" dirty="0" smtClean="0"/>
              <a:t>Per </a:t>
            </a:r>
            <a:r>
              <a:rPr lang="it-IT" altLang="it-IT" dirty="0"/>
              <a:t>i guanti Classe 0 e 00 è considerata sufficiente la Verifica Pneumatica. Tuttavia, il test dielettrico può essere effettuato su richiesta del proprietario.</a:t>
            </a:r>
          </a:p>
        </p:txBody>
      </p:sp>
      <p:sp>
        <p:nvSpPr>
          <p:cNvPr id="7" name="Rettangolo 6"/>
          <p:cNvSpPr/>
          <p:nvPr/>
        </p:nvSpPr>
        <p:spPr>
          <a:xfrm>
            <a:off x="0" y="2668538"/>
            <a:ext cx="5220071" cy="923330"/>
          </a:xfrm>
          <a:prstGeom prst="rect">
            <a:avLst/>
          </a:prstGeom>
        </p:spPr>
        <p:txBody>
          <a:bodyPr wrap="square">
            <a:spAutoFit/>
          </a:bodyPr>
          <a:lstStyle/>
          <a:p>
            <a:pPr marL="342900" indent="-342900" algn="just">
              <a:buFont typeface="+mj-lt"/>
              <a:buAutoNum type="arabicPeriod"/>
            </a:pPr>
            <a:r>
              <a:rPr lang="it-IT" altLang="it-IT" b="1" dirty="0"/>
              <a:t>Verifica Pneumatica: </a:t>
            </a:r>
            <a:r>
              <a:rPr lang="it-IT" altLang="it-IT" b="1" i="1" u="sng" dirty="0">
                <a:solidFill>
                  <a:srgbClr val="FF0000"/>
                </a:solidFill>
              </a:rPr>
              <a:t>Il paio di guanti viene gonfiato con aria per rilevare le fughe d’aria</a:t>
            </a:r>
            <a:r>
              <a:rPr lang="it-IT" altLang="it-IT" dirty="0"/>
              <a:t>, seguito da un’ispezione visiva sul guanto gonfiato.</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560" y="1911404"/>
            <a:ext cx="1660040" cy="235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4007" y="4242256"/>
            <a:ext cx="1876425"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7114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4" name="CasellaDiTesto 3"/>
          <p:cNvSpPr txBox="1"/>
          <p:nvPr/>
        </p:nvSpPr>
        <p:spPr>
          <a:xfrm>
            <a:off x="1259632" y="-27384"/>
            <a:ext cx="7884368" cy="954107"/>
          </a:xfrm>
          <a:prstGeom prst="rect">
            <a:avLst/>
          </a:prstGeom>
          <a:noFill/>
        </p:spPr>
        <p:txBody>
          <a:bodyPr wrap="square" rtlCol="0">
            <a:spAutoFit/>
          </a:bodyPr>
          <a:lstStyle/>
          <a:p>
            <a:pPr algn="ctr"/>
            <a:r>
              <a:rPr lang="it-IT" sz="2800" b="1" dirty="0">
                <a:solidFill>
                  <a:schemeClr val="tx2"/>
                </a:solidFill>
              </a:rPr>
              <a:t>Ispezione Periodica dei Guanti secondo La norma IEC 60903</a:t>
            </a:r>
          </a:p>
        </p:txBody>
      </p:sp>
      <p:sp>
        <p:nvSpPr>
          <p:cNvPr id="3" name="Rettangolo 2"/>
          <p:cNvSpPr/>
          <p:nvPr/>
        </p:nvSpPr>
        <p:spPr>
          <a:xfrm>
            <a:off x="0" y="999769"/>
            <a:ext cx="8888900" cy="369332"/>
          </a:xfrm>
          <a:prstGeom prst="rect">
            <a:avLst/>
          </a:prstGeom>
        </p:spPr>
        <p:txBody>
          <a:bodyPr wrap="square">
            <a:spAutoFit/>
          </a:bodyPr>
          <a:lstStyle/>
          <a:p>
            <a:r>
              <a:rPr lang="en-GB" altLang="it-IT" b="1" dirty="0">
                <a:solidFill>
                  <a:srgbClr val="C00000"/>
                </a:solidFill>
              </a:rPr>
              <a:t>SCADENZA</a:t>
            </a:r>
            <a:r>
              <a:rPr lang="en-GB" altLang="it-IT" b="1" dirty="0" smtClean="0">
                <a:solidFill>
                  <a:srgbClr val="C00000"/>
                </a:solidFill>
              </a:rPr>
              <a:t>:</a:t>
            </a:r>
            <a:endParaRPr lang="en-GB" altLang="it-IT" b="1" dirty="0">
              <a:solidFill>
                <a:srgbClr val="C00000"/>
              </a:solidFill>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4" y="2922251"/>
            <a:ext cx="4932041" cy="216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529" y="5178843"/>
            <a:ext cx="10160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2"/>
          <p:cNvSpPr txBox="1">
            <a:spLocks noChangeArrowheads="1"/>
          </p:cNvSpPr>
          <p:nvPr/>
        </p:nvSpPr>
        <p:spPr bwMode="auto">
          <a:xfrm>
            <a:off x="1259632" y="5584478"/>
            <a:ext cx="381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altLang="it-IT"/>
              <a:t>Indica una protezione di natura elettrica.</a:t>
            </a:r>
            <a:endParaRPr lang="en-GB" altLang="it-IT"/>
          </a:p>
        </p:txBody>
      </p:sp>
      <p:sp>
        <p:nvSpPr>
          <p:cNvPr id="2" name="Rettangolo 1"/>
          <p:cNvSpPr/>
          <p:nvPr/>
        </p:nvSpPr>
        <p:spPr>
          <a:xfrm>
            <a:off x="5112569" y="3186842"/>
            <a:ext cx="3851919"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it-IT" altLang="it-IT" b="1" dirty="0"/>
              <a:t>GUANTI DIELETTRICI IN COMPOSITO CON PROTEZIONE MECCANICA</a:t>
            </a:r>
          </a:p>
          <a:p>
            <a:pPr algn="just"/>
            <a:r>
              <a:rPr lang="it-IT" altLang="it-IT" b="1" dirty="0"/>
              <a:t>Conformi alle IEC 60903/EN60903 Standard-</a:t>
            </a:r>
          </a:p>
          <a:p>
            <a:pPr algn="just"/>
            <a:r>
              <a:rPr lang="it-IT" altLang="it-IT" b="1" dirty="0"/>
              <a:t>**Testati per Arco Elettrico IEC 61482-1-2 in classe 2</a:t>
            </a:r>
            <a:endParaRPr lang="it-IT" altLang="it-IT" dirty="0">
              <a:solidFill>
                <a:schemeClr val="bg1"/>
              </a:solidFill>
            </a:endParaRPr>
          </a:p>
        </p:txBody>
      </p:sp>
      <p:sp>
        <p:nvSpPr>
          <p:cNvPr id="5" name="Rettangolo 4"/>
          <p:cNvSpPr/>
          <p:nvPr/>
        </p:nvSpPr>
        <p:spPr>
          <a:xfrm>
            <a:off x="22826" y="2463191"/>
            <a:ext cx="1867434" cy="369332"/>
          </a:xfrm>
          <a:prstGeom prst="rect">
            <a:avLst/>
          </a:prstGeom>
        </p:spPr>
        <p:txBody>
          <a:bodyPr wrap="none">
            <a:spAutoFit/>
          </a:bodyPr>
          <a:lstStyle/>
          <a:p>
            <a:r>
              <a:rPr lang="it-IT" altLang="it-IT" u="sng" dirty="0"/>
              <a:t>Esempio Etichetta</a:t>
            </a:r>
          </a:p>
        </p:txBody>
      </p:sp>
      <p:sp>
        <p:nvSpPr>
          <p:cNvPr id="6" name="Rettangolo 5"/>
          <p:cNvSpPr/>
          <p:nvPr/>
        </p:nvSpPr>
        <p:spPr>
          <a:xfrm>
            <a:off x="2285999" y="1476572"/>
            <a:ext cx="4572001" cy="923330"/>
          </a:xfrm>
          <a:prstGeom prst="rect">
            <a:avLst/>
          </a:prstGeom>
        </p:spPr>
        <p:txBody>
          <a:bodyPr>
            <a:spAutoFit/>
          </a:bodyPr>
          <a:lstStyle/>
          <a:p>
            <a:pPr algn="just"/>
            <a:r>
              <a:rPr lang="it-IT" altLang="it-IT" b="1" dirty="0" smtClean="0"/>
              <a:t>I GUANTI POSSO ESSERE UTILIZZATI FINO A QUANDO SUPERANO LE VERIFICHE SEMESTRALI.</a:t>
            </a:r>
            <a:endParaRPr lang="it-IT" altLang="it-IT" b="1" dirty="0"/>
          </a:p>
        </p:txBody>
      </p:sp>
    </p:spTree>
    <p:extLst>
      <p:ext uri="{BB962C8B-B14F-4D97-AF65-F5344CB8AC3E}">
        <p14:creationId xmlns:p14="http://schemas.microsoft.com/office/powerpoint/2010/main" val="16584758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Sezionatore</a:t>
            </a:r>
            <a:endParaRPr lang="it-IT" sz="2800" b="1" dirty="0">
              <a:solidFill>
                <a:schemeClr val="tx2"/>
              </a:solidFill>
            </a:endParaRPr>
          </a:p>
        </p:txBody>
      </p:sp>
      <p:sp>
        <p:nvSpPr>
          <p:cNvPr id="2" name="Rettangolo 1"/>
          <p:cNvSpPr/>
          <p:nvPr/>
        </p:nvSpPr>
        <p:spPr>
          <a:xfrm>
            <a:off x="935596" y="1196752"/>
            <a:ext cx="7272808"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buFont typeface="Times New Roman" pitchFamily="16" charset="0"/>
              <a:buNone/>
              <a:defRPr/>
            </a:pPr>
            <a:r>
              <a:rPr lang="it-IT" b="1" spc="-10" dirty="0">
                <a:cs typeface="Arial Unicode MS"/>
              </a:rPr>
              <a:t>A</a:t>
            </a:r>
            <a:r>
              <a:rPr lang="it-IT" b="1" dirty="0">
                <a:cs typeface="Arial Unicode MS"/>
              </a:rPr>
              <a:t>ppa</a:t>
            </a:r>
            <a:r>
              <a:rPr lang="it-IT" b="1" spc="-5" dirty="0">
                <a:cs typeface="Arial Unicode MS"/>
              </a:rPr>
              <a:t>r</a:t>
            </a:r>
            <a:r>
              <a:rPr lang="it-IT" b="1" dirty="0">
                <a:cs typeface="Arial Unicode MS"/>
              </a:rPr>
              <a:t>ec</a:t>
            </a:r>
            <a:r>
              <a:rPr lang="it-IT" b="1" spc="-15" dirty="0">
                <a:cs typeface="Arial Unicode MS"/>
              </a:rPr>
              <a:t>c</a:t>
            </a:r>
            <a:r>
              <a:rPr lang="it-IT" b="1" dirty="0">
                <a:cs typeface="Arial Unicode MS"/>
              </a:rPr>
              <a:t>h</a:t>
            </a:r>
            <a:r>
              <a:rPr lang="it-IT" b="1" spc="-5" dirty="0">
                <a:cs typeface="Arial Unicode MS"/>
              </a:rPr>
              <a:t>i</a:t>
            </a:r>
            <a:r>
              <a:rPr lang="it-IT" b="1" dirty="0">
                <a:cs typeface="Arial Unicode MS"/>
              </a:rPr>
              <a:t>o</a:t>
            </a:r>
            <a:r>
              <a:rPr lang="it-IT" b="1" spc="5" dirty="0">
                <a:cs typeface="Arial Unicode MS"/>
              </a:rPr>
              <a:t> </a:t>
            </a:r>
            <a:r>
              <a:rPr lang="it-IT" b="1" spc="-15" dirty="0">
                <a:cs typeface="Arial Unicode MS"/>
              </a:rPr>
              <a:t>i</a:t>
            </a:r>
            <a:r>
              <a:rPr lang="it-IT" b="1" dirty="0">
                <a:cs typeface="Arial Unicode MS"/>
              </a:rPr>
              <a:t>n</a:t>
            </a:r>
            <a:r>
              <a:rPr lang="it-IT" b="1" spc="-5" dirty="0">
                <a:cs typeface="Arial Unicode MS"/>
              </a:rPr>
              <a:t> </a:t>
            </a:r>
            <a:r>
              <a:rPr lang="it-IT" b="1" dirty="0">
                <a:cs typeface="Arial Unicode MS"/>
              </a:rPr>
              <a:t>g</a:t>
            </a:r>
            <a:r>
              <a:rPr lang="it-IT" b="1" spc="-5" dirty="0">
                <a:cs typeface="Arial Unicode MS"/>
              </a:rPr>
              <a:t>r</a:t>
            </a:r>
            <a:r>
              <a:rPr lang="it-IT" b="1" dirty="0">
                <a:cs typeface="Arial Unicode MS"/>
              </a:rPr>
              <a:t>ado</a:t>
            </a:r>
            <a:r>
              <a:rPr lang="it-IT" b="1" spc="-20" dirty="0">
                <a:cs typeface="Arial Unicode MS"/>
              </a:rPr>
              <a:t> </a:t>
            </a:r>
            <a:r>
              <a:rPr lang="it-IT" b="1" dirty="0">
                <a:cs typeface="Arial Unicode MS"/>
              </a:rPr>
              <a:t>di</a:t>
            </a:r>
            <a:r>
              <a:rPr lang="it-IT" b="1" spc="-5" dirty="0">
                <a:cs typeface="Arial Unicode MS"/>
              </a:rPr>
              <a:t> </a:t>
            </a:r>
            <a:r>
              <a:rPr lang="it-IT" b="1" dirty="0">
                <a:cs typeface="Arial Unicode MS"/>
              </a:rPr>
              <a:t>ass</a:t>
            </a:r>
            <a:r>
              <a:rPr lang="it-IT" b="1" spc="-5" dirty="0">
                <a:cs typeface="Arial Unicode MS"/>
              </a:rPr>
              <a:t>i</a:t>
            </a:r>
            <a:r>
              <a:rPr lang="it-IT" b="1" dirty="0">
                <a:cs typeface="Arial Unicode MS"/>
              </a:rPr>
              <a:t>cu</a:t>
            </a:r>
            <a:r>
              <a:rPr lang="it-IT" b="1" spc="-5" dirty="0">
                <a:cs typeface="Arial Unicode MS"/>
              </a:rPr>
              <a:t>r</a:t>
            </a:r>
            <a:r>
              <a:rPr lang="it-IT" b="1" dirty="0">
                <a:cs typeface="Arial Unicode MS"/>
              </a:rPr>
              <a:t>a</a:t>
            </a:r>
            <a:r>
              <a:rPr lang="it-IT" b="1" spc="-5" dirty="0">
                <a:cs typeface="Arial Unicode MS"/>
              </a:rPr>
              <a:t>r</a:t>
            </a:r>
            <a:r>
              <a:rPr lang="it-IT" b="1" dirty="0">
                <a:cs typeface="Arial Unicode MS"/>
              </a:rPr>
              <a:t>e</a:t>
            </a:r>
            <a:r>
              <a:rPr lang="it-IT" b="1" spc="-5" dirty="0">
                <a:cs typeface="Arial Unicode MS"/>
              </a:rPr>
              <a:t> </a:t>
            </a:r>
            <a:r>
              <a:rPr lang="it-IT" b="1" spc="-10" dirty="0">
                <a:cs typeface="Arial Unicode MS"/>
              </a:rPr>
              <a:t>n</a:t>
            </a:r>
            <a:r>
              <a:rPr lang="it-IT" b="1" dirty="0">
                <a:cs typeface="Arial Unicode MS"/>
              </a:rPr>
              <a:t>e</a:t>
            </a:r>
            <a:r>
              <a:rPr lang="it-IT" b="1" spc="-5" dirty="0">
                <a:cs typeface="Arial Unicode MS"/>
              </a:rPr>
              <a:t>ll</a:t>
            </a:r>
            <a:r>
              <a:rPr lang="it-IT" b="1" dirty="0">
                <a:cs typeface="Arial Unicode MS"/>
              </a:rPr>
              <a:t>a</a:t>
            </a:r>
            <a:r>
              <a:rPr lang="it-IT" b="1" spc="5" dirty="0">
                <a:cs typeface="Arial Unicode MS"/>
              </a:rPr>
              <a:t> </a:t>
            </a:r>
            <a:r>
              <a:rPr lang="it-IT" b="1" spc="-10" dirty="0">
                <a:cs typeface="Arial Unicode MS"/>
              </a:rPr>
              <a:t>p</a:t>
            </a:r>
            <a:r>
              <a:rPr lang="it-IT" b="1" dirty="0">
                <a:cs typeface="Arial Unicode MS"/>
              </a:rPr>
              <a:t>os</a:t>
            </a:r>
            <a:r>
              <a:rPr lang="it-IT" b="1" spc="-15" dirty="0">
                <a:cs typeface="Arial Unicode MS"/>
              </a:rPr>
              <a:t>i</a:t>
            </a:r>
            <a:r>
              <a:rPr lang="it-IT" b="1" dirty="0">
                <a:cs typeface="Arial Unicode MS"/>
              </a:rPr>
              <a:t>z</a:t>
            </a:r>
            <a:r>
              <a:rPr lang="it-IT" b="1" spc="-5" dirty="0">
                <a:cs typeface="Arial Unicode MS"/>
              </a:rPr>
              <a:t>i</a:t>
            </a:r>
            <a:r>
              <a:rPr lang="it-IT" b="1" dirty="0">
                <a:cs typeface="Arial Unicode MS"/>
              </a:rPr>
              <a:t>one</a:t>
            </a:r>
            <a:r>
              <a:rPr lang="it-IT" b="1" spc="-5" dirty="0">
                <a:cs typeface="Arial Unicode MS"/>
              </a:rPr>
              <a:t> </a:t>
            </a:r>
            <a:r>
              <a:rPr lang="it-IT" b="1" dirty="0">
                <a:cs typeface="Arial Unicode MS"/>
              </a:rPr>
              <a:t>di</a:t>
            </a:r>
            <a:r>
              <a:rPr lang="it-IT" b="1" spc="-5" dirty="0">
                <a:cs typeface="Arial Unicode MS"/>
              </a:rPr>
              <a:t> </a:t>
            </a:r>
            <a:r>
              <a:rPr lang="it-IT" b="1" dirty="0">
                <a:cs typeface="Arial Unicode MS"/>
              </a:rPr>
              <a:t>a</a:t>
            </a:r>
            <a:r>
              <a:rPr lang="it-IT" b="1" spc="-10" dirty="0">
                <a:cs typeface="Arial Unicode MS"/>
              </a:rPr>
              <a:t>p</a:t>
            </a:r>
            <a:r>
              <a:rPr lang="it-IT" b="1" dirty="0">
                <a:cs typeface="Arial Unicode MS"/>
              </a:rPr>
              <a:t>e</a:t>
            </a:r>
            <a:r>
              <a:rPr lang="it-IT" b="1" spc="-5" dirty="0">
                <a:cs typeface="Arial Unicode MS"/>
              </a:rPr>
              <a:t>rt</a:t>
            </a:r>
            <a:r>
              <a:rPr lang="it-IT" b="1" dirty="0">
                <a:cs typeface="Arial Unicode MS"/>
              </a:rPr>
              <a:t>o</a:t>
            </a:r>
            <a:r>
              <a:rPr lang="it-IT" b="1" spc="-5" dirty="0">
                <a:cs typeface="Arial Unicode MS"/>
              </a:rPr>
              <a:t> </a:t>
            </a:r>
            <a:r>
              <a:rPr lang="it-IT" b="1" dirty="0">
                <a:cs typeface="Arial Unicode MS"/>
              </a:rPr>
              <a:t>una</a:t>
            </a:r>
            <a:r>
              <a:rPr lang="it-IT" b="1" spc="-5" dirty="0">
                <a:cs typeface="Arial Unicode MS"/>
              </a:rPr>
              <a:t> </a:t>
            </a:r>
            <a:r>
              <a:rPr lang="it-IT" b="1" dirty="0">
                <a:cs typeface="Arial Unicode MS"/>
              </a:rPr>
              <a:t>d</a:t>
            </a:r>
            <a:r>
              <a:rPr lang="it-IT" b="1" spc="-5" dirty="0">
                <a:cs typeface="Arial Unicode MS"/>
              </a:rPr>
              <a:t>i</a:t>
            </a:r>
            <a:r>
              <a:rPr lang="it-IT" b="1" spc="-15" dirty="0">
                <a:cs typeface="Arial Unicode MS"/>
              </a:rPr>
              <a:t>s</a:t>
            </a:r>
            <a:r>
              <a:rPr lang="it-IT" b="1" spc="-5" dirty="0">
                <a:cs typeface="Arial Unicode MS"/>
              </a:rPr>
              <a:t>t</a:t>
            </a:r>
            <a:r>
              <a:rPr lang="it-IT" b="1" dirty="0">
                <a:cs typeface="Arial Unicode MS"/>
              </a:rPr>
              <a:t>anza</a:t>
            </a:r>
            <a:r>
              <a:rPr lang="it-IT" b="1" spc="-5" dirty="0">
                <a:cs typeface="Arial Unicode MS"/>
              </a:rPr>
              <a:t> </a:t>
            </a:r>
            <a:r>
              <a:rPr lang="it-IT" b="1" dirty="0">
                <a:cs typeface="Arial Unicode MS"/>
              </a:rPr>
              <a:t>di </a:t>
            </a:r>
            <a:r>
              <a:rPr lang="it-IT" b="1" spc="-5" dirty="0">
                <a:cs typeface="Arial Unicode MS"/>
              </a:rPr>
              <a:t>i</a:t>
            </a:r>
            <a:r>
              <a:rPr lang="it-IT" b="1" dirty="0">
                <a:cs typeface="Arial Unicode MS"/>
              </a:rPr>
              <a:t>so</a:t>
            </a:r>
            <a:r>
              <a:rPr lang="it-IT" b="1" spc="-5" dirty="0">
                <a:cs typeface="Arial Unicode MS"/>
              </a:rPr>
              <a:t>l</a:t>
            </a:r>
            <a:r>
              <a:rPr lang="it-IT" b="1" dirty="0">
                <a:cs typeface="Arial Unicode MS"/>
              </a:rPr>
              <a:t>a</a:t>
            </a:r>
            <a:r>
              <a:rPr lang="it-IT" b="1" spc="-5" dirty="0">
                <a:cs typeface="Arial Unicode MS"/>
              </a:rPr>
              <a:t>m</a:t>
            </a:r>
            <a:r>
              <a:rPr lang="it-IT" b="1" dirty="0">
                <a:cs typeface="Arial Unicode MS"/>
              </a:rPr>
              <a:t>ento</a:t>
            </a:r>
            <a:r>
              <a:rPr lang="it-IT" b="1" spc="-5" dirty="0">
                <a:cs typeface="Arial Unicode MS"/>
              </a:rPr>
              <a:t> tr</a:t>
            </a:r>
            <a:r>
              <a:rPr lang="it-IT" b="1" dirty="0">
                <a:cs typeface="Arial Unicode MS"/>
              </a:rPr>
              <a:t>a</a:t>
            </a:r>
            <a:r>
              <a:rPr lang="it-IT" b="1" spc="5" dirty="0">
                <a:cs typeface="Arial Unicode MS"/>
              </a:rPr>
              <a:t> </a:t>
            </a:r>
            <a:r>
              <a:rPr lang="it-IT" b="1" spc="-5" dirty="0">
                <a:cs typeface="Arial Unicode MS"/>
              </a:rPr>
              <a:t>l</a:t>
            </a:r>
            <a:r>
              <a:rPr lang="it-IT" b="1" dirty="0">
                <a:cs typeface="Arial Unicode MS"/>
              </a:rPr>
              <a:t>e</a:t>
            </a:r>
            <a:r>
              <a:rPr lang="it-IT" b="1" spc="-5" dirty="0">
                <a:cs typeface="Arial Unicode MS"/>
              </a:rPr>
              <a:t> </a:t>
            </a:r>
            <a:r>
              <a:rPr lang="it-IT" b="1" dirty="0">
                <a:cs typeface="Arial Unicode MS"/>
              </a:rPr>
              <a:t>pa</a:t>
            </a:r>
            <a:r>
              <a:rPr lang="it-IT" b="1" spc="-5" dirty="0">
                <a:cs typeface="Arial Unicode MS"/>
              </a:rPr>
              <a:t>rt</a:t>
            </a:r>
            <a:r>
              <a:rPr lang="it-IT" b="1" dirty="0">
                <a:cs typeface="Arial Unicode MS"/>
              </a:rPr>
              <a:t>i</a:t>
            </a:r>
            <a:r>
              <a:rPr lang="it-IT" b="1" spc="-5" dirty="0">
                <a:cs typeface="Arial Unicode MS"/>
              </a:rPr>
              <a:t> </a:t>
            </a:r>
            <a:r>
              <a:rPr lang="it-IT" b="1" spc="-15" dirty="0">
                <a:cs typeface="Arial Unicode MS"/>
              </a:rPr>
              <a:t>i</a:t>
            </a:r>
            <a:r>
              <a:rPr lang="it-IT" b="1" dirty="0">
                <a:cs typeface="Arial Unicode MS"/>
              </a:rPr>
              <a:t>n</a:t>
            </a:r>
            <a:r>
              <a:rPr lang="it-IT" b="1" spc="5" dirty="0">
                <a:cs typeface="Arial Unicode MS"/>
              </a:rPr>
              <a:t> </a:t>
            </a:r>
            <a:r>
              <a:rPr lang="it-IT" b="1" spc="-5" dirty="0">
                <a:cs typeface="Arial Unicode MS"/>
              </a:rPr>
              <a:t>t</a:t>
            </a:r>
            <a:r>
              <a:rPr lang="it-IT" b="1" spc="-10" dirty="0">
                <a:cs typeface="Arial Unicode MS"/>
              </a:rPr>
              <a:t>e</a:t>
            </a:r>
            <a:r>
              <a:rPr lang="it-IT" b="1" dirty="0">
                <a:cs typeface="Arial Unicode MS"/>
              </a:rPr>
              <a:t>ns</a:t>
            </a:r>
            <a:r>
              <a:rPr lang="it-IT" b="1" spc="-5" dirty="0">
                <a:cs typeface="Arial Unicode MS"/>
              </a:rPr>
              <a:t>i</a:t>
            </a:r>
            <a:r>
              <a:rPr lang="it-IT" b="1" dirty="0">
                <a:cs typeface="Arial Unicode MS"/>
              </a:rPr>
              <a:t>on</a:t>
            </a:r>
            <a:r>
              <a:rPr lang="it-IT" b="1" spc="-10" dirty="0">
                <a:cs typeface="Arial Unicode MS"/>
              </a:rPr>
              <a:t>e</a:t>
            </a:r>
            <a:r>
              <a:rPr lang="it-IT" b="1" spc="-5" dirty="0">
                <a:cs typeface="Arial Unicode MS"/>
              </a:rPr>
              <a:t>.</a:t>
            </a:r>
            <a:r>
              <a:rPr lang="it-IT" b="1" spc="5" dirty="0">
                <a:cs typeface="Arial Unicode MS"/>
              </a:rPr>
              <a:t> </a:t>
            </a:r>
            <a:r>
              <a:rPr lang="it-IT" b="1" dirty="0">
                <a:cs typeface="Arial Unicode MS"/>
              </a:rPr>
              <a:t>L</a:t>
            </a:r>
            <a:r>
              <a:rPr lang="it-IT" b="1" spc="-5" dirty="0">
                <a:cs typeface="Arial Unicode MS"/>
              </a:rPr>
              <a:t>’</a:t>
            </a:r>
            <a:r>
              <a:rPr lang="it-IT" b="1" spc="-10" dirty="0">
                <a:cs typeface="Arial Unicode MS"/>
              </a:rPr>
              <a:t>a</a:t>
            </a:r>
            <a:r>
              <a:rPr lang="it-IT" b="1" dirty="0">
                <a:cs typeface="Arial Unicode MS"/>
              </a:rPr>
              <a:t>p</a:t>
            </a:r>
            <a:r>
              <a:rPr lang="it-IT" b="1" spc="-10" dirty="0">
                <a:cs typeface="Arial Unicode MS"/>
              </a:rPr>
              <a:t>p</a:t>
            </a:r>
            <a:r>
              <a:rPr lang="it-IT" b="1" dirty="0">
                <a:cs typeface="Arial Unicode MS"/>
              </a:rPr>
              <a:t>a</a:t>
            </a:r>
            <a:r>
              <a:rPr lang="it-IT" b="1" spc="-5" dirty="0">
                <a:cs typeface="Arial Unicode MS"/>
              </a:rPr>
              <a:t>r</a:t>
            </a:r>
            <a:r>
              <a:rPr lang="it-IT" b="1" dirty="0">
                <a:cs typeface="Arial Unicode MS"/>
              </a:rPr>
              <a:t>ec</a:t>
            </a:r>
            <a:r>
              <a:rPr lang="it-IT" b="1" spc="-15" dirty="0">
                <a:cs typeface="Arial Unicode MS"/>
              </a:rPr>
              <a:t>c</a:t>
            </a:r>
            <a:r>
              <a:rPr lang="it-IT" b="1" dirty="0">
                <a:cs typeface="Arial Unicode MS"/>
              </a:rPr>
              <a:t>h</a:t>
            </a:r>
            <a:r>
              <a:rPr lang="it-IT" b="1" spc="-5" dirty="0">
                <a:cs typeface="Arial Unicode MS"/>
              </a:rPr>
              <a:t>i</a:t>
            </a:r>
            <a:r>
              <a:rPr lang="it-IT" b="1" dirty="0">
                <a:cs typeface="Arial Unicode MS"/>
              </a:rPr>
              <a:t>o</a:t>
            </a:r>
            <a:r>
              <a:rPr lang="it-IT" b="1" spc="5" dirty="0">
                <a:cs typeface="Arial Unicode MS"/>
              </a:rPr>
              <a:t> </a:t>
            </a:r>
            <a:r>
              <a:rPr lang="it-IT" b="1" spc="-10" dirty="0">
                <a:cs typeface="Arial Unicode MS"/>
              </a:rPr>
              <a:t>d</a:t>
            </a:r>
            <a:r>
              <a:rPr lang="it-IT" b="1" dirty="0">
                <a:cs typeface="Arial Unicode MS"/>
              </a:rPr>
              <a:t>eve</a:t>
            </a:r>
            <a:r>
              <a:rPr lang="it-IT" b="1" spc="5" dirty="0">
                <a:cs typeface="Arial Unicode MS"/>
              </a:rPr>
              <a:t> </a:t>
            </a:r>
            <a:r>
              <a:rPr lang="it-IT" b="1" dirty="0">
                <a:cs typeface="Arial Unicode MS"/>
              </a:rPr>
              <a:t>es</a:t>
            </a:r>
            <a:r>
              <a:rPr lang="it-IT" b="1" spc="-15" dirty="0">
                <a:cs typeface="Arial Unicode MS"/>
              </a:rPr>
              <a:t>s</a:t>
            </a:r>
            <a:r>
              <a:rPr lang="it-IT" b="1" dirty="0">
                <a:cs typeface="Arial Unicode MS"/>
              </a:rPr>
              <a:t>e</a:t>
            </a:r>
            <a:r>
              <a:rPr lang="it-IT" b="1" spc="-5" dirty="0">
                <a:cs typeface="Arial Unicode MS"/>
              </a:rPr>
              <a:t>r</a:t>
            </a:r>
            <a:r>
              <a:rPr lang="it-IT" b="1" dirty="0">
                <a:cs typeface="Arial Unicode MS"/>
              </a:rPr>
              <a:t>e</a:t>
            </a:r>
            <a:r>
              <a:rPr lang="it-IT" b="1" spc="-5" dirty="0">
                <a:cs typeface="Arial Unicode MS"/>
              </a:rPr>
              <a:t> </a:t>
            </a:r>
            <a:r>
              <a:rPr lang="it-IT" b="1" dirty="0">
                <a:cs typeface="Arial Unicode MS"/>
              </a:rPr>
              <a:t>ape</a:t>
            </a:r>
            <a:r>
              <a:rPr lang="it-IT" b="1" spc="-5" dirty="0">
                <a:cs typeface="Arial Unicode MS"/>
              </a:rPr>
              <a:t>r</a:t>
            </a:r>
            <a:r>
              <a:rPr lang="it-IT" b="1" spc="-15" dirty="0">
                <a:cs typeface="Arial Unicode MS"/>
              </a:rPr>
              <a:t>t</a:t>
            </a:r>
            <a:r>
              <a:rPr lang="it-IT" b="1" dirty="0">
                <a:cs typeface="Arial Unicode MS"/>
              </a:rPr>
              <a:t>o</a:t>
            </a:r>
            <a:r>
              <a:rPr lang="it-IT" b="1" spc="-5" dirty="0">
                <a:cs typeface="Arial Unicode MS"/>
              </a:rPr>
              <a:t> </a:t>
            </a:r>
            <a:r>
              <a:rPr lang="it-IT" b="1" dirty="0">
                <a:cs typeface="Arial Unicode MS"/>
              </a:rPr>
              <a:t>so</a:t>
            </a:r>
            <a:r>
              <a:rPr lang="it-IT" b="1" spc="-5" dirty="0">
                <a:cs typeface="Arial Unicode MS"/>
              </a:rPr>
              <a:t>l</a:t>
            </a:r>
            <a:r>
              <a:rPr lang="it-IT" b="1" dirty="0">
                <a:cs typeface="Arial Unicode MS"/>
              </a:rPr>
              <a:t>o</a:t>
            </a:r>
            <a:r>
              <a:rPr lang="it-IT" b="1" spc="5" dirty="0">
                <a:cs typeface="Arial Unicode MS"/>
              </a:rPr>
              <a:t> </a:t>
            </a:r>
            <a:r>
              <a:rPr lang="it-IT" b="1" spc="-10" dirty="0">
                <a:cs typeface="Arial Unicode MS"/>
              </a:rPr>
              <a:t>q</a:t>
            </a:r>
            <a:r>
              <a:rPr lang="it-IT" b="1" dirty="0">
                <a:cs typeface="Arial Unicode MS"/>
              </a:rPr>
              <a:t>ua</a:t>
            </a:r>
            <a:r>
              <a:rPr lang="it-IT" b="1" spc="-10" dirty="0">
                <a:cs typeface="Arial Unicode MS"/>
              </a:rPr>
              <a:t>n</a:t>
            </a:r>
            <a:r>
              <a:rPr lang="it-IT" b="1" dirty="0">
                <a:cs typeface="Arial Unicode MS"/>
              </a:rPr>
              <a:t>do</a:t>
            </a:r>
            <a:r>
              <a:rPr lang="it-IT" b="1" spc="5" dirty="0">
                <a:cs typeface="Arial Unicode MS"/>
              </a:rPr>
              <a:t> </a:t>
            </a:r>
            <a:r>
              <a:rPr lang="it-IT" b="1" spc="-15" dirty="0">
                <a:cs typeface="Arial Unicode MS"/>
              </a:rPr>
              <a:t>l</a:t>
            </a:r>
            <a:r>
              <a:rPr lang="it-IT" b="1" dirty="0">
                <a:cs typeface="Arial Unicode MS"/>
              </a:rPr>
              <a:t>a co</a:t>
            </a:r>
            <a:r>
              <a:rPr lang="it-IT" b="1" spc="-5" dirty="0">
                <a:cs typeface="Arial Unicode MS"/>
              </a:rPr>
              <a:t>rr</a:t>
            </a:r>
            <a:r>
              <a:rPr lang="it-IT" b="1" dirty="0">
                <a:cs typeface="Arial Unicode MS"/>
              </a:rPr>
              <a:t>ente</a:t>
            </a:r>
            <a:r>
              <a:rPr lang="it-IT" b="1" spc="-5" dirty="0">
                <a:cs typeface="Arial Unicode MS"/>
              </a:rPr>
              <a:t> </a:t>
            </a:r>
            <a:r>
              <a:rPr lang="it-IT" b="1" dirty="0">
                <a:cs typeface="Arial Unicode MS"/>
              </a:rPr>
              <a:t>nel</a:t>
            </a:r>
            <a:r>
              <a:rPr lang="it-IT" b="1" spc="-5" dirty="0">
                <a:cs typeface="Arial Unicode MS"/>
              </a:rPr>
              <a:t> </a:t>
            </a:r>
            <a:r>
              <a:rPr lang="it-IT" b="1" dirty="0">
                <a:cs typeface="Arial Unicode MS"/>
              </a:rPr>
              <a:t>c</a:t>
            </a:r>
            <a:r>
              <a:rPr lang="it-IT" b="1" spc="-5" dirty="0">
                <a:cs typeface="Arial Unicode MS"/>
              </a:rPr>
              <a:t>ir</a:t>
            </a:r>
            <a:r>
              <a:rPr lang="it-IT" b="1" dirty="0">
                <a:cs typeface="Arial Unicode MS"/>
              </a:rPr>
              <a:t>cu</a:t>
            </a:r>
            <a:r>
              <a:rPr lang="it-IT" b="1" spc="-5" dirty="0">
                <a:cs typeface="Arial Unicode MS"/>
              </a:rPr>
              <a:t>it</a:t>
            </a:r>
            <a:r>
              <a:rPr lang="it-IT" b="1" dirty="0">
                <a:cs typeface="Arial Unicode MS"/>
              </a:rPr>
              <a:t>o</a:t>
            </a:r>
            <a:r>
              <a:rPr lang="it-IT" b="1" spc="-5" dirty="0">
                <a:cs typeface="Arial Unicode MS"/>
              </a:rPr>
              <a:t> </a:t>
            </a:r>
            <a:r>
              <a:rPr lang="it-IT" b="1" dirty="0">
                <a:cs typeface="Arial Unicode MS"/>
              </a:rPr>
              <a:t>è</a:t>
            </a:r>
            <a:r>
              <a:rPr lang="it-IT" b="1" spc="-5" dirty="0">
                <a:cs typeface="Arial Unicode MS"/>
              </a:rPr>
              <a:t> </a:t>
            </a:r>
            <a:r>
              <a:rPr lang="it-IT" b="1" dirty="0">
                <a:cs typeface="Arial Unicode MS"/>
              </a:rPr>
              <a:t>g</a:t>
            </a:r>
            <a:r>
              <a:rPr lang="it-IT" b="1" spc="-15" dirty="0">
                <a:cs typeface="Arial Unicode MS"/>
              </a:rPr>
              <a:t>i</a:t>
            </a:r>
            <a:r>
              <a:rPr lang="it-IT" b="1" dirty="0">
                <a:cs typeface="Arial Unicode MS"/>
              </a:rPr>
              <a:t>à</a:t>
            </a:r>
            <a:r>
              <a:rPr lang="it-IT" b="1" spc="5" dirty="0">
                <a:cs typeface="Arial Unicode MS"/>
              </a:rPr>
              <a:t> </a:t>
            </a:r>
            <a:r>
              <a:rPr lang="it-IT" b="1" dirty="0">
                <a:cs typeface="Arial Unicode MS"/>
              </a:rPr>
              <a:t>s</a:t>
            </a:r>
            <a:r>
              <a:rPr lang="it-IT" b="1" spc="-15" dirty="0">
                <a:cs typeface="Arial Unicode MS"/>
              </a:rPr>
              <a:t>t</a:t>
            </a:r>
            <a:r>
              <a:rPr lang="it-IT" b="1" spc="-5" dirty="0">
                <a:cs typeface="Arial Unicode MS"/>
              </a:rPr>
              <a:t>at</a:t>
            </a:r>
            <a:r>
              <a:rPr lang="it-IT" b="1" dirty="0">
                <a:cs typeface="Arial Unicode MS"/>
              </a:rPr>
              <a:t>a</a:t>
            </a:r>
            <a:r>
              <a:rPr lang="it-IT" b="1" spc="114" dirty="0">
                <a:cs typeface="Arial Unicode MS"/>
              </a:rPr>
              <a:t> </a:t>
            </a:r>
            <a:r>
              <a:rPr lang="it-IT" b="1" spc="-5" dirty="0">
                <a:cs typeface="Arial Unicode MS"/>
              </a:rPr>
              <a:t>i</a:t>
            </a:r>
            <a:r>
              <a:rPr lang="it-IT" b="1" spc="-10" dirty="0">
                <a:cs typeface="Arial Unicode MS"/>
              </a:rPr>
              <a:t>n</a:t>
            </a:r>
            <a:r>
              <a:rPr lang="it-IT" b="1" spc="-5" dirty="0">
                <a:cs typeface="Arial Unicode MS"/>
              </a:rPr>
              <a:t>t</a:t>
            </a:r>
            <a:r>
              <a:rPr lang="it-IT" b="1" dirty="0">
                <a:cs typeface="Arial Unicode MS"/>
              </a:rPr>
              <a:t>e</a:t>
            </a:r>
            <a:r>
              <a:rPr lang="it-IT" b="1" spc="-5" dirty="0">
                <a:cs typeface="Arial Unicode MS"/>
              </a:rPr>
              <a:t>rrot</a:t>
            </a:r>
            <a:r>
              <a:rPr lang="it-IT" b="1" spc="-15" dirty="0">
                <a:cs typeface="Arial Unicode MS"/>
              </a:rPr>
              <a:t>t</a:t>
            </a:r>
            <a:r>
              <a:rPr lang="it-IT" b="1" dirty="0">
                <a:cs typeface="Arial Unicode MS"/>
              </a:rPr>
              <a:t>a</a:t>
            </a:r>
            <a:r>
              <a:rPr lang="it-IT" b="1" spc="5" dirty="0">
                <a:cs typeface="Arial Unicode MS"/>
              </a:rPr>
              <a:t> </a:t>
            </a:r>
            <a:r>
              <a:rPr lang="it-IT" b="1" dirty="0">
                <a:cs typeface="Arial Unicode MS"/>
              </a:rPr>
              <a:t>e</a:t>
            </a:r>
            <a:r>
              <a:rPr lang="it-IT" b="1" spc="-5" dirty="0">
                <a:cs typeface="Arial Unicode MS"/>
              </a:rPr>
              <a:t> </a:t>
            </a:r>
            <a:r>
              <a:rPr lang="it-IT" b="1" dirty="0">
                <a:cs typeface="Arial Unicode MS"/>
              </a:rPr>
              <a:t>di</a:t>
            </a:r>
            <a:r>
              <a:rPr lang="it-IT" b="1" spc="-15" dirty="0">
                <a:cs typeface="Arial Unicode MS"/>
              </a:rPr>
              <a:t> </a:t>
            </a:r>
            <a:r>
              <a:rPr lang="it-IT" b="1" dirty="0">
                <a:cs typeface="Arial Unicode MS"/>
              </a:rPr>
              <a:t>esse</a:t>
            </a:r>
            <a:r>
              <a:rPr lang="it-IT" b="1" spc="-5" dirty="0">
                <a:cs typeface="Arial Unicode MS"/>
              </a:rPr>
              <a:t>r</a:t>
            </a:r>
            <a:r>
              <a:rPr lang="it-IT" b="1" dirty="0">
                <a:cs typeface="Arial Unicode MS"/>
              </a:rPr>
              <a:t>e</a:t>
            </a:r>
            <a:r>
              <a:rPr lang="it-IT" b="1" spc="5" dirty="0">
                <a:cs typeface="Arial Unicode MS"/>
              </a:rPr>
              <a:t> </a:t>
            </a:r>
            <a:r>
              <a:rPr lang="it-IT" b="1" spc="-15" dirty="0">
                <a:cs typeface="Arial Unicode MS"/>
              </a:rPr>
              <a:t>c</a:t>
            </a:r>
            <a:r>
              <a:rPr lang="it-IT" b="1" dirty="0">
                <a:cs typeface="Arial Unicode MS"/>
              </a:rPr>
              <a:t>h</a:t>
            </a:r>
            <a:r>
              <a:rPr lang="it-IT" b="1" spc="-5" dirty="0">
                <a:cs typeface="Arial Unicode MS"/>
              </a:rPr>
              <a:t>i</a:t>
            </a:r>
            <a:r>
              <a:rPr lang="it-IT" b="1" dirty="0">
                <a:cs typeface="Arial Unicode MS"/>
              </a:rPr>
              <a:t>uso</a:t>
            </a:r>
            <a:r>
              <a:rPr lang="it-IT" b="1" spc="-5" dirty="0">
                <a:cs typeface="Arial Unicode MS"/>
              </a:rPr>
              <a:t> </a:t>
            </a:r>
            <a:r>
              <a:rPr lang="it-IT" b="1" dirty="0">
                <a:cs typeface="Arial Unicode MS"/>
              </a:rPr>
              <a:t>p</a:t>
            </a:r>
            <a:r>
              <a:rPr lang="it-IT" b="1" spc="-5" dirty="0">
                <a:cs typeface="Arial Unicode MS"/>
              </a:rPr>
              <a:t>rim</a:t>
            </a:r>
            <a:r>
              <a:rPr lang="it-IT" b="1" dirty="0">
                <a:cs typeface="Arial Unicode MS"/>
              </a:rPr>
              <a:t>a</a:t>
            </a:r>
            <a:r>
              <a:rPr lang="it-IT" b="1" spc="5" dirty="0">
                <a:cs typeface="Arial Unicode MS"/>
              </a:rPr>
              <a:t> </a:t>
            </a:r>
            <a:r>
              <a:rPr lang="it-IT" b="1" spc="-15" dirty="0">
                <a:cs typeface="Arial Unicode MS"/>
              </a:rPr>
              <a:t>c</a:t>
            </a:r>
            <a:r>
              <a:rPr lang="it-IT" b="1" dirty="0">
                <a:cs typeface="Arial Unicode MS"/>
              </a:rPr>
              <a:t>he</a:t>
            </a:r>
            <a:r>
              <a:rPr lang="it-IT" b="1" spc="5" dirty="0">
                <a:cs typeface="Arial Unicode MS"/>
              </a:rPr>
              <a:t> </a:t>
            </a:r>
            <a:r>
              <a:rPr lang="it-IT" b="1" dirty="0">
                <a:cs typeface="Arial Unicode MS"/>
              </a:rPr>
              <a:t>v</a:t>
            </a:r>
            <a:r>
              <a:rPr lang="it-IT" b="1" spc="-10" dirty="0">
                <a:cs typeface="Arial Unicode MS"/>
              </a:rPr>
              <a:t>e</a:t>
            </a:r>
            <a:r>
              <a:rPr lang="it-IT" b="1" dirty="0">
                <a:cs typeface="Arial Unicode MS"/>
              </a:rPr>
              <a:t>nga</a:t>
            </a:r>
            <a:r>
              <a:rPr lang="it-IT" b="1" spc="-5" dirty="0">
                <a:cs typeface="Arial Unicode MS"/>
              </a:rPr>
              <a:t> </a:t>
            </a:r>
            <a:r>
              <a:rPr lang="it-IT" b="1" dirty="0">
                <a:cs typeface="Arial Unicode MS"/>
              </a:rPr>
              <a:t>s</a:t>
            </a:r>
            <a:r>
              <a:rPr lang="it-IT" b="1" spc="-5" dirty="0">
                <a:cs typeface="Arial Unicode MS"/>
              </a:rPr>
              <a:t>t</a:t>
            </a:r>
            <a:r>
              <a:rPr lang="it-IT" b="1" spc="-10" dirty="0">
                <a:cs typeface="Arial Unicode MS"/>
              </a:rPr>
              <a:t>a</a:t>
            </a:r>
            <a:r>
              <a:rPr lang="it-IT" b="1" dirty="0">
                <a:cs typeface="Arial Unicode MS"/>
              </a:rPr>
              <a:t>b</a:t>
            </a:r>
            <a:r>
              <a:rPr lang="it-IT" b="1" spc="-5" dirty="0">
                <a:cs typeface="Arial Unicode MS"/>
              </a:rPr>
              <a:t>ilita.</a:t>
            </a:r>
          </a:p>
        </p:txBody>
      </p:sp>
      <p:sp>
        <p:nvSpPr>
          <p:cNvPr id="3" name="Rettangolo 2"/>
          <p:cNvSpPr/>
          <p:nvPr/>
        </p:nvSpPr>
        <p:spPr>
          <a:xfrm>
            <a:off x="987971" y="3501008"/>
            <a:ext cx="725643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buFont typeface="Times New Roman" pitchFamily="16" charset="0"/>
              <a:buNone/>
              <a:defRPr/>
            </a:pPr>
            <a:r>
              <a:rPr lang="it-IT" b="1" dirty="0"/>
              <a:t>E’ UN DISPOSITIVO DI SICUREZZA NECESSARIO PER SEZIONARE IL CIRCUITO ELETTRICO</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631" y="4437112"/>
            <a:ext cx="439473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3136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Sezionatore di terra</a:t>
            </a:r>
            <a:endParaRPr lang="it-IT" sz="2800" b="1" dirty="0">
              <a:solidFill>
                <a:schemeClr val="tx2"/>
              </a:solidFill>
            </a:endParaRPr>
          </a:p>
        </p:txBody>
      </p:sp>
      <p:sp>
        <p:nvSpPr>
          <p:cNvPr id="2" name="Rettangolo arrotondato 1"/>
          <p:cNvSpPr/>
          <p:nvPr/>
        </p:nvSpPr>
        <p:spPr>
          <a:xfrm>
            <a:off x="1259632" y="2031231"/>
            <a:ext cx="6480720" cy="715089"/>
          </a:xfrm>
          <a:prstGeom prst="roundRect">
            <a:avLst/>
          </a:prstGeom>
          <a:scene3d>
            <a:camera prst="orthographicFront"/>
            <a:lightRig rig="threePt" dir="t"/>
          </a:scene3d>
          <a:sp3d>
            <a:bevelT w="139700" h="139700" prst="divot"/>
          </a:sp3d>
        </p:spPr>
        <p:style>
          <a:lnRef idx="1">
            <a:schemeClr val="accent3"/>
          </a:lnRef>
          <a:fillRef idx="2">
            <a:schemeClr val="accent3"/>
          </a:fillRef>
          <a:effectRef idx="1">
            <a:schemeClr val="accent3"/>
          </a:effectRef>
          <a:fontRef idx="minor">
            <a:schemeClr val="dk1"/>
          </a:fontRef>
        </p:style>
        <p:txBody>
          <a:bodyPr wrap="square">
            <a:spAutoFit/>
          </a:bodyPr>
          <a:lstStyle/>
          <a:p>
            <a:pPr algn="just">
              <a:buFont typeface="Times New Roman" pitchFamily="16" charset="0"/>
              <a:buNone/>
              <a:defRPr/>
            </a:pPr>
            <a:r>
              <a:rPr lang="it-IT" b="1" spc="-15" dirty="0">
                <a:cs typeface="Arial Unicode MS"/>
              </a:rPr>
              <a:t>E</a:t>
            </a:r>
            <a:r>
              <a:rPr lang="it-IT" b="1" spc="-5" dirty="0">
                <a:cs typeface="Arial Unicode MS"/>
              </a:rPr>
              <a:t>'</a:t>
            </a:r>
            <a:r>
              <a:rPr lang="it-IT" b="1" spc="-85" dirty="0">
                <a:cs typeface="Arial Unicode MS"/>
              </a:rPr>
              <a:t> </a:t>
            </a:r>
            <a:r>
              <a:rPr lang="it-IT" b="1" spc="-10" dirty="0">
                <a:cs typeface="Arial Unicode MS"/>
              </a:rPr>
              <a:t>UN</a:t>
            </a:r>
            <a:r>
              <a:rPr lang="it-IT" b="1" spc="-85" dirty="0">
                <a:cs typeface="Arial Unicode MS"/>
              </a:rPr>
              <a:t> </a:t>
            </a:r>
            <a:r>
              <a:rPr lang="it-IT" b="1" spc="-10" dirty="0">
                <a:cs typeface="Arial Unicode MS"/>
              </a:rPr>
              <a:t>D</a:t>
            </a:r>
            <a:r>
              <a:rPr lang="it-IT" b="1" dirty="0">
                <a:cs typeface="Arial Unicode MS"/>
              </a:rPr>
              <a:t>I</a:t>
            </a:r>
            <a:r>
              <a:rPr lang="it-IT" b="1" spc="-5" dirty="0">
                <a:cs typeface="Arial Unicode MS"/>
              </a:rPr>
              <a:t>S</a:t>
            </a:r>
            <a:r>
              <a:rPr lang="it-IT" b="1" spc="-15" dirty="0">
                <a:cs typeface="Arial Unicode MS"/>
              </a:rPr>
              <a:t>P</a:t>
            </a:r>
            <a:r>
              <a:rPr lang="it-IT" b="1" spc="-5" dirty="0">
                <a:cs typeface="Arial Unicode MS"/>
              </a:rPr>
              <a:t>O</a:t>
            </a:r>
            <a:r>
              <a:rPr lang="it-IT" b="1" spc="-10" dirty="0">
                <a:cs typeface="Arial Unicode MS"/>
              </a:rPr>
              <a:t>SIT</a:t>
            </a:r>
            <a:r>
              <a:rPr lang="it-IT" b="1" dirty="0">
                <a:cs typeface="Arial Unicode MS"/>
              </a:rPr>
              <a:t>I</a:t>
            </a:r>
            <a:r>
              <a:rPr lang="it-IT" b="1" spc="-15" dirty="0">
                <a:cs typeface="Arial Unicode MS"/>
              </a:rPr>
              <a:t>V</a:t>
            </a:r>
            <a:r>
              <a:rPr lang="it-IT" b="1" spc="-10" dirty="0">
                <a:cs typeface="Arial Unicode MS"/>
              </a:rPr>
              <a:t>O</a:t>
            </a:r>
            <a:r>
              <a:rPr lang="it-IT" b="1" spc="-85" dirty="0">
                <a:cs typeface="Arial Unicode MS"/>
              </a:rPr>
              <a:t> </a:t>
            </a:r>
            <a:r>
              <a:rPr lang="it-IT" b="1" spc="-5" dirty="0">
                <a:cs typeface="Arial Unicode MS"/>
              </a:rPr>
              <a:t>DI</a:t>
            </a:r>
            <a:r>
              <a:rPr lang="it-IT" b="1" spc="-75" dirty="0">
                <a:cs typeface="Arial Unicode MS"/>
              </a:rPr>
              <a:t> </a:t>
            </a:r>
            <a:r>
              <a:rPr lang="it-IT" b="1" spc="-10" dirty="0">
                <a:cs typeface="Arial Unicode MS"/>
              </a:rPr>
              <a:t>SI</a:t>
            </a:r>
            <a:r>
              <a:rPr lang="it-IT" b="1" dirty="0">
                <a:cs typeface="Arial Unicode MS"/>
              </a:rPr>
              <a:t>C</a:t>
            </a:r>
            <a:r>
              <a:rPr lang="it-IT" b="1" spc="-10" dirty="0">
                <a:cs typeface="Arial Unicode MS"/>
              </a:rPr>
              <a:t>UR</a:t>
            </a:r>
            <a:r>
              <a:rPr lang="it-IT" b="1" spc="-15" dirty="0">
                <a:cs typeface="Arial Unicode MS"/>
              </a:rPr>
              <a:t>E</a:t>
            </a:r>
            <a:r>
              <a:rPr lang="it-IT" b="1" spc="-10" dirty="0">
                <a:cs typeface="Arial Unicode MS"/>
              </a:rPr>
              <a:t>ZZA</a:t>
            </a:r>
            <a:r>
              <a:rPr lang="it-IT" b="1" spc="-80" dirty="0">
                <a:cs typeface="Arial Unicode MS"/>
              </a:rPr>
              <a:t> </a:t>
            </a:r>
            <a:r>
              <a:rPr lang="it-IT" b="1" dirty="0">
                <a:cs typeface="Arial Unicode MS"/>
              </a:rPr>
              <a:t>N</a:t>
            </a:r>
            <a:r>
              <a:rPr lang="it-IT" b="1" spc="-15" dirty="0">
                <a:cs typeface="Arial Unicode MS"/>
              </a:rPr>
              <a:t>E</a:t>
            </a:r>
            <a:r>
              <a:rPr lang="it-IT" b="1" dirty="0">
                <a:cs typeface="Arial Unicode MS"/>
              </a:rPr>
              <a:t>C</a:t>
            </a:r>
            <a:r>
              <a:rPr lang="it-IT" b="1" spc="-15" dirty="0">
                <a:cs typeface="Arial Unicode MS"/>
              </a:rPr>
              <a:t>E</a:t>
            </a:r>
            <a:r>
              <a:rPr lang="it-IT" b="1" spc="-5" dirty="0">
                <a:cs typeface="Arial Unicode MS"/>
              </a:rPr>
              <a:t>SS</a:t>
            </a:r>
            <a:r>
              <a:rPr lang="it-IT" b="1" spc="-15" dirty="0">
                <a:cs typeface="Arial Unicode MS"/>
              </a:rPr>
              <a:t>A</a:t>
            </a:r>
            <a:r>
              <a:rPr lang="it-IT" b="1" spc="-10" dirty="0">
                <a:cs typeface="Arial Unicode MS"/>
              </a:rPr>
              <a:t>RIO</a:t>
            </a:r>
            <a:r>
              <a:rPr lang="it-IT" b="1" spc="-85" dirty="0">
                <a:cs typeface="Arial Unicode MS"/>
              </a:rPr>
              <a:t> </a:t>
            </a:r>
            <a:r>
              <a:rPr lang="it-IT" b="1" spc="-5" dirty="0">
                <a:cs typeface="Arial Unicode MS"/>
              </a:rPr>
              <a:t>P</a:t>
            </a:r>
            <a:r>
              <a:rPr lang="it-IT" b="1" spc="-15" dirty="0">
                <a:cs typeface="Arial Unicode MS"/>
              </a:rPr>
              <a:t>E</a:t>
            </a:r>
            <a:r>
              <a:rPr lang="it-IT" b="1" spc="-10" dirty="0">
                <a:cs typeface="Arial Unicode MS"/>
              </a:rPr>
              <a:t>R</a:t>
            </a:r>
            <a:r>
              <a:rPr lang="it-IT" b="1" spc="-75" dirty="0">
                <a:cs typeface="Arial Unicode MS"/>
              </a:rPr>
              <a:t> </a:t>
            </a:r>
            <a:r>
              <a:rPr lang="it-IT" b="1" spc="-15" dirty="0" smtClean="0">
                <a:cs typeface="Arial Unicode MS"/>
              </a:rPr>
              <a:t>P</a:t>
            </a:r>
            <a:r>
              <a:rPr lang="it-IT" b="1" spc="-5" dirty="0" smtClean="0">
                <a:cs typeface="Arial Unicode MS"/>
              </a:rPr>
              <a:t>O</a:t>
            </a:r>
            <a:r>
              <a:rPr lang="it-IT" b="1" spc="-10" dirty="0" smtClean="0">
                <a:cs typeface="Arial Unicode MS"/>
              </a:rPr>
              <a:t>T</a:t>
            </a:r>
            <a:r>
              <a:rPr lang="it-IT" b="1" spc="-15" dirty="0" smtClean="0">
                <a:cs typeface="Arial Unicode MS"/>
              </a:rPr>
              <a:t>E</a:t>
            </a:r>
            <a:r>
              <a:rPr lang="it-IT" b="1" spc="-10" dirty="0" smtClean="0">
                <a:cs typeface="Arial Unicode MS"/>
              </a:rPr>
              <a:t>R </a:t>
            </a:r>
            <a:r>
              <a:rPr lang="it-IT" b="1" spc="-15" dirty="0" smtClean="0">
                <a:cs typeface="Arial Unicode MS"/>
              </a:rPr>
              <a:t>A</a:t>
            </a:r>
            <a:r>
              <a:rPr lang="it-IT" b="1" spc="-10" dirty="0" smtClean="0">
                <a:cs typeface="Arial Unicode MS"/>
              </a:rPr>
              <a:t>C</a:t>
            </a:r>
            <a:r>
              <a:rPr lang="it-IT" b="1" dirty="0" smtClean="0">
                <a:cs typeface="Arial Unicode MS"/>
              </a:rPr>
              <a:t>C</a:t>
            </a:r>
            <a:r>
              <a:rPr lang="it-IT" b="1" spc="-15" dirty="0" smtClean="0">
                <a:cs typeface="Arial Unicode MS"/>
              </a:rPr>
              <a:t>E</a:t>
            </a:r>
            <a:r>
              <a:rPr lang="it-IT" b="1" dirty="0" smtClean="0">
                <a:cs typeface="Arial Unicode MS"/>
              </a:rPr>
              <a:t>D</a:t>
            </a:r>
            <a:r>
              <a:rPr lang="it-IT" b="1" spc="-15" dirty="0" smtClean="0">
                <a:cs typeface="Arial Unicode MS"/>
              </a:rPr>
              <a:t>E</a:t>
            </a:r>
            <a:r>
              <a:rPr lang="it-IT" b="1" spc="-10" dirty="0" smtClean="0">
                <a:cs typeface="Arial Unicode MS"/>
              </a:rPr>
              <a:t>RE</a:t>
            </a:r>
            <a:r>
              <a:rPr lang="it-IT" b="1" dirty="0" smtClean="0">
                <a:cs typeface="Arial Unicode MS"/>
              </a:rPr>
              <a:t> </a:t>
            </a:r>
            <a:r>
              <a:rPr lang="it-IT" b="1" spc="-5" dirty="0">
                <a:cs typeface="Arial Unicode MS"/>
              </a:rPr>
              <a:t>A</a:t>
            </a:r>
            <a:r>
              <a:rPr lang="it-IT" b="1" spc="-10" dirty="0">
                <a:cs typeface="Arial Unicode MS"/>
              </a:rPr>
              <a:t>L</a:t>
            </a:r>
            <a:r>
              <a:rPr lang="it-IT" b="1" spc="-65" dirty="0">
                <a:cs typeface="Arial Unicode MS"/>
              </a:rPr>
              <a:t> </a:t>
            </a:r>
            <a:r>
              <a:rPr lang="it-IT" b="1" spc="-10" dirty="0">
                <a:cs typeface="Arial Unicode MS"/>
              </a:rPr>
              <a:t>CIRCUITO</a:t>
            </a:r>
            <a:r>
              <a:rPr lang="it-IT" b="1" spc="-70" dirty="0">
                <a:cs typeface="Arial Unicode MS"/>
              </a:rPr>
              <a:t> </a:t>
            </a:r>
            <a:r>
              <a:rPr lang="it-IT" b="1" dirty="0">
                <a:cs typeface="Arial Unicode MS"/>
              </a:rPr>
              <a:t>D</a:t>
            </a:r>
            <a:r>
              <a:rPr lang="it-IT" b="1" spc="-5" dirty="0">
                <a:cs typeface="Arial Unicode MS"/>
              </a:rPr>
              <a:t>I</a:t>
            </a:r>
            <a:r>
              <a:rPr lang="it-IT" b="1" spc="40" dirty="0">
                <a:cs typeface="Arial Unicode MS"/>
              </a:rPr>
              <a:t> </a:t>
            </a:r>
            <a:r>
              <a:rPr lang="it-IT" b="1" spc="-15" dirty="0">
                <a:cs typeface="Arial Unicode MS"/>
              </a:rPr>
              <a:t>AL</a:t>
            </a:r>
            <a:r>
              <a:rPr lang="it-IT" b="1" spc="-10" dirty="0">
                <a:cs typeface="Arial Unicode MS"/>
              </a:rPr>
              <a:t>TA</a:t>
            </a:r>
            <a:r>
              <a:rPr lang="it-IT" b="1" spc="-5" dirty="0">
                <a:cs typeface="Arial Unicode MS"/>
              </a:rPr>
              <a:t> T</a:t>
            </a:r>
            <a:r>
              <a:rPr lang="it-IT" b="1" spc="-15" dirty="0">
                <a:cs typeface="Arial Unicode MS"/>
              </a:rPr>
              <a:t>E</a:t>
            </a:r>
            <a:r>
              <a:rPr lang="it-IT" b="1" spc="-10" dirty="0">
                <a:cs typeface="Arial Unicode MS"/>
              </a:rPr>
              <a:t>NSI</a:t>
            </a:r>
            <a:r>
              <a:rPr lang="it-IT" b="1" spc="-5" dirty="0">
                <a:cs typeface="Arial Unicode MS"/>
              </a:rPr>
              <a:t>O</a:t>
            </a:r>
            <a:r>
              <a:rPr lang="it-IT" b="1" dirty="0">
                <a:cs typeface="Arial Unicode MS"/>
              </a:rPr>
              <a:t>N</a:t>
            </a:r>
            <a:r>
              <a:rPr lang="it-IT" b="1" spc="-10" dirty="0">
                <a:cs typeface="Arial Unicode MS"/>
              </a:rPr>
              <a:t>E</a:t>
            </a:r>
            <a:endParaRPr lang="it-IT" b="1" dirty="0">
              <a:cs typeface="Arial Unicode MS"/>
            </a:endParaRPr>
          </a:p>
        </p:txBody>
      </p:sp>
      <p:sp>
        <p:nvSpPr>
          <p:cNvPr id="3" name="Rettangolo 2"/>
          <p:cNvSpPr/>
          <p:nvPr/>
        </p:nvSpPr>
        <p:spPr>
          <a:xfrm>
            <a:off x="179511" y="862637"/>
            <a:ext cx="8712969" cy="923330"/>
          </a:xfrm>
          <a:prstGeom prst="rect">
            <a:avLst/>
          </a:prstGeom>
        </p:spPr>
        <p:txBody>
          <a:bodyPr wrap="square">
            <a:spAutoFit/>
          </a:bodyPr>
          <a:lstStyle/>
          <a:p>
            <a:pPr algn="just">
              <a:buFont typeface="Times New Roman" pitchFamily="16" charset="0"/>
              <a:buNone/>
              <a:defRPr/>
            </a:pPr>
            <a:r>
              <a:rPr lang="it-IT" b="1" spc="-15" dirty="0">
                <a:cs typeface="Arial Unicode MS"/>
              </a:rPr>
              <a:t>Appa</a:t>
            </a:r>
            <a:r>
              <a:rPr lang="it-IT" b="1" spc="-5" dirty="0">
                <a:cs typeface="Arial Unicode MS"/>
              </a:rPr>
              <a:t>r</a:t>
            </a:r>
            <a:r>
              <a:rPr lang="it-IT" b="1" spc="-25" dirty="0">
                <a:cs typeface="Arial Unicode MS"/>
              </a:rPr>
              <a:t>e</a:t>
            </a:r>
            <a:r>
              <a:rPr lang="it-IT" b="1" spc="-15" dirty="0">
                <a:cs typeface="Arial Unicode MS"/>
              </a:rPr>
              <a:t>c</a:t>
            </a:r>
            <a:r>
              <a:rPr lang="it-IT" b="1" dirty="0">
                <a:cs typeface="Arial Unicode MS"/>
              </a:rPr>
              <a:t>c</a:t>
            </a:r>
            <a:r>
              <a:rPr lang="it-IT" b="1" spc="-15" dirty="0">
                <a:cs typeface="Arial Unicode MS"/>
              </a:rPr>
              <a:t>hi</a:t>
            </a:r>
            <a:r>
              <a:rPr lang="it-IT" b="1" spc="-10" dirty="0">
                <a:cs typeface="Arial Unicode MS"/>
              </a:rPr>
              <a:t>o</a:t>
            </a:r>
            <a:r>
              <a:rPr lang="it-IT" b="1" spc="-5" dirty="0">
                <a:cs typeface="Arial Unicode MS"/>
              </a:rPr>
              <a:t> </a:t>
            </a:r>
            <a:r>
              <a:rPr lang="it-IT" b="1" spc="-15" dirty="0">
                <a:cs typeface="Arial Unicode MS"/>
              </a:rPr>
              <a:t>p</a:t>
            </a:r>
            <a:r>
              <a:rPr lang="it-IT" b="1" spc="-25" dirty="0">
                <a:cs typeface="Arial Unicode MS"/>
              </a:rPr>
              <a:t>e</a:t>
            </a:r>
            <a:r>
              <a:rPr lang="it-IT" b="1" spc="-5" dirty="0">
                <a:cs typeface="Arial Unicode MS"/>
              </a:rPr>
              <a:t>r</a:t>
            </a:r>
            <a:r>
              <a:rPr lang="it-IT" b="1" dirty="0">
                <a:cs typeface="Arial Unicode MS"/>
              </a:rPr>
              <a:t> </a:t>
            </a:r>
            <a:r>
              <a:rPr lang="it-IT" b="1" spc="-15" dirty="0">
                <a:cs typeface="Arial Unicode MS"/>
              </a:rPr>
              <a:t>l</a:t>
            </a:r>
            <a:r>
              <a:rPr lang="it-IT" b="1" spc="-10" dirty="0">
                <a:cs typeface="Arial Unicode MS"/>
              </a:rPr>
              <a:t>a</a:t>
            </a:r>
            <a:r>
              <a:rPr lang="it-IT" b="1" spc="-5" dirty="0">
                <a:cs typeface="Arial Unicode MS"/>
              </a:rPr>
              <a:t> </a:t>
            </a:r>
            <a:r>
              <a:rPr lang="it-IT" b="1" spc="-15" dirty="0">
                <a:cs typeface="Arial Unicode MS"/>
              </a:rPr>
              <a:t>mes</a:t>
            </a:r>
            <a:r>
              <a:rPr lang="it-IT" b="1" dirty="0">
                <a:cs typeface="Arial Unicode MS"/>
              </a:rPr>
              <a:t>s</a:t>
            </a:r>
            <a:r>
              <a:rPr lang="it-IT" b="1" spc="-10" dirty="0">
                <a:cs typeface="Arial Unicode MS"/>
              </a:rPr>
              <a:t>a</a:t>
            </a:r>
            <a:r>
              <a:rPr lang="it-IT" b="1" spc="-20" dirty="0">
                <a:cs typeface="Arial Unicode MS"/>
              </a:rPr>
              <a:t> </a:t>
            </a:r>
            <a:r>
              <a:rPr lang="it-IT" b="1" spc="-10" dirty="0">
                <a:cs typeface="Arial Unicode MS"/>
              </a:rPr>
              <a:t>a</a:t>
            </a:r>
            <a:r>
              <a:rPr lang="it-IT" b="1" spc="-5" dirty="0">
                <a:cs typeface="Arial Unicode MS"/>
              </a:rPr>
              <a:t> </a:t>
            </a:r>
            <a:r>
              <a:rPr lang="it-IT" b="1" spc="-10" dirty="0">
                <a:cs typeface="Arial Unicode MS"/>
              </a:rPr>
              <a:t>te</a:t>
            </a:r>
            <a:r>
              <a:rPr lang="it-IT" b="1" spc="-5" dirty="0">
                <a:cs typeface="Arial Unicode MS"/>
              </a:rPr>
              <a:t>rra </a:t>
            </a:r>
            <a:r>
              <a:rPr lang="it-IT" b="1" spc="-15" dirty="0">
                <a:cs typeface="Arial Unicode MS"/>
              </a:rPr>
              <a:t>dell</a:t>
            </a:r>
            <a:r>
              <a:rPr lang="it-IT" b="1" spc="-10" dirty="0">
                <a:cs typeface="Arial Unicode MS"/>
              </a:rPr>
              <a:t>e</a:t>
            </a:r>
            <a:r>
              <a:rPr lang="it-IT" b="1" spc="-5" dirty="0">
                <a:cs typeface="Arial Unicode MS"/>
              </a:rPr>
              <a:t> </a:t>
            </a:r>
            <a:r>
              <a:rPr lang="it-IT" b="1" spc="-15" dirty="0">
                <a:cs typeface="Arial Unicode MS"/>
              </a:rPr>
              <a:t>p</a:t>
            </a:r>
            <a:r>
              <a:rPr lang="it-IT" b="1" spc="-25" dirty="0">
                <a:cs typeface="Arial Unicode MS"/>
              </a:rPr>
              <a:t>a</a:t>
            </a:r>
            <a:r>
              <a:rPr lang="it-IT" b="1" spc="-5" dirty="0">
                <a:cs typeface="Arial Unicode MS"/>
              </a:rPr>
              <a:t>r</a:t>
            </a:r>
            <a:r>
              <a:rPr lang="it-IT" b="1" spc="-10" dirty="0">
                <a:cs typeface="Arial Unicode MS"/>
              </a:rPr>
              <a:t>t</a:t>
            </a:r>
            <a:r>
              <a:rPr lang="it-IT" b="1" spc="-5" dirty="0">
                <a:cs typeface="Arial Unicode MS"/>
              </a:rPr>
              <a:t>i</a:t>
            </a:r>
            <a:r>
              <a:rPr lang="it-IT" b="1" spc="-10" dirty="0">
                <a:cs typeface="Arial Unicode MS"/>
              </a:rPr>
              <a:t> </a:t>
            </a:r>
            <a:r>
              <a:rPr lang="it-IT" b="1" spc="-15" dirty="0">
                <a:cs typeface="Arial Unicode MS"/>
              </a:rPr>
              <a:t>d</a:t>
            </a:r>
            <a:r>
              <a:rPr lang="it-IT" b="1" spc="-5" dirty="0">
                <a:cs typeface="Arial Unicode MS"/>
              </a:rPr>
              <a:t>i</a:t>
            </a:r>
            <a:r>
              <a:rPr lang="it-IT" b="1" spc="-10" dirty="0">
                <a:cs typeface="Arial Unicode MS"/>
              </a:rPr>
              <a:t> </a:t>
            </a:r>
            <a:r>
              <a:rPr lang="it-IT" b="1" spc="-15" dirty="0">
                <a:cs typeface="Arial Unicode MS"/>
              </a:rPr>
              <a:t>u</a:t>
            </a:r>
            <a:r>
              <a:rPr lang="it-IT" b="1" spc="-10" dirty="0">
                <a:cs typeface="Arial Unicode MS"/>
              </a:rPr>
              <a:t>n</a:t>
            </a:r>
            <a:r>
              <a:rPr lang="it-IT" b="1" spc="125" dirty="0">
                <a:cs typeface="Arial Unicode MS"/>
              </a:rPr>
              <a:t> </a:t>
            </a:r>
            <a:r>
              <a:rPr lang="it-IT" b="1" dirty="0">
                <a:cs typeface="Arial Unicode MS"/>
              </a:rPr>
              <a:t>c</a:t>
            </a:r>
            <a:r>
              <a:rPr lang="it-IT" b="1" spc="-15" dirty="0">
                <a:cs typeface="Arial Unicode MS"/>
              </a:rPr>
              <a:t>ircui</a:t>
            </a:r>
            <a:r>
              <a:rPr lang="it-IT" b="1" spc="-10" dirty="0">
                <a:cs typeface="Arial Unicode MS"/>
              </a:rPr>
              <a:t>to</a:t>
            </a:r>
            <a:r>
              <a:rPr lang="it-IT" b="1" spc="-5" dirty="0">
                <a:cs typeface="Arial Unicode MS"/>
              </a:rPr>
              <a:t>, </a:t>
            </a:r>
            <a:r>
              <a:rPr lang="it-IT" b="1" spc="-10" dirty="0">
                <a:cs typeface="Arial Unicode MS"/>
              </a:rPr>
              <a:t>è</a:t>
            </a:r>
            <a:r>
              <a:rPr lang="it-IT" b="1" spc="-5" dirty="0">
                <a:cs typeface="Arial Unicode MS"/>
              </a:rPr>
              <a:t> </a:t>
            </a:r>
            <a:r>
              <a:rPr lang="it-IT" b="1" dirty="0">
                <a:cs typeface="Arial Unicode MS"/>
              </a:rPr>
              <a:t>c</a:t>
            </a:r>
            <a:r>
              <a:rPr lang="it-IT" b="1" spc="-15" dirty="0">
                <a:cs typeface="Arial Unicode MS"/>
              </a:rPr>
              <a:t>ap</a:t>
            </a:r>
            <a:r>
              <a:rPr lang="it-IT" b="1" spc="-25" dirty="0">
                <a:cs typeface="Arial Unicode MS"/>
              </a:rPr>
              <a:t>a</a:t>
            </a:r>
            <a:r>
              <a:rPr lang="it-IT" b="1" dirty="0">
                <a:cs typeface="Arial Unicode MS"/>
              </a:rPr>
              <a:t>c</a:t>
            </a:r>
            <a:r>
              <a:rPr lang="it-IT" b="1" spc="-10" dirty="0">
                <a:cs typeface="Arial Unicode MS"/>
              </a:rPr>
              <a:t>e</a:t>
            </a:r>
            <a:r>
              <a:rPr lang="it-IT" b="1" spc="-5" dirty="0">
                <a:cs typeface="Arial Unicode MS"/>
              </a:rPr>
              <a:t> </a:t>
            </a:r>
            <a:r>
              <a:rPr lang="it-IT" b="1" spc="-15" dirty="0">
                <a:cs typeface="Arial Unicode MS"/>
              </a:rPr>
              <a:t>d</a:t>
            </a:r>
            <a:r>
              <a:rPr lang="it-IT" b="1" spc="-5" dirty="0">
                <a:cs typeface="Arial Unicode MS"/>
              </a:rPr>
              <a:t>i</a:t>
            </a:r>
            <a:r>
              <a:rPr lang="it-IT" b="1" spc="-10" dirty="0">
                <a:cs typeface="Arial Unicode MS"/>
              </a:rPr>
              <a:t> </a:t>
            </a:r>
            <a:r>
              <a:rPr lang="it-IT" b="1" dirty="0">
                <a:cs typeface="Arial Unicode MS"/>
              </a:rPr>
              <a:t>s</a:t>
            </a:r>
            <a:r>
              <a:rPr lang="it-IT" b="1" spc="-15" dirty="0">
                <a:cs typeface="Arial Unicode MS"/>
              </a:rPr>
              <a:t>opp</a:t>
            </a:r>
            <a:r>
              <a:rPr lang="it-IT" b="1" spc="-25" dirty="0">
                <a:cs typeface="Arial Unicode MS"/>
              </a:rPr>
              <a:t>o</a:t>
            </a:r>
            <a:r>
              <a:rPr lang="it-IT" b="1" spc="-5" dirty="0">
                <a:cs typeface="Arial Unicode MS"/>
              </a:rPr>
              <a:t>r</a:t>
            </a:r>
            <a:r>
              <a:rPr lang="it-IT" b="1" spc="-10" dirty="0">
                <a:cs typeface="Arial Unicode MS"/>
              </a:rPr>
              <a:t>t</a:t>
            </a:r>
            <a:r>
              <a:rPr lang="it-IT" b="1" spc="-25" dirty="0">
                <a:cs typeface="Arial Unicode MS"/>
              </a:rPr>
              <a:t>a</a:t>
            </a:r>
            <a:r>
              <a:rPr lang="it-IT" b="1" spc="-5" dirty="0">
                <a:cs typeface="Arial Unicode MS"/>
              </a:rPr>
              <a:t>re</a:t>
            </a:r>
            <a:r>
              <a:rPr lang="it-IT" b="1" spc="-20" dirty="0">
                <a:cs typeface="Arial Unicode MS"/>
              </a:rPr>
              <a:t> </a:t>
            </a:r>
            <a:r>
              <a:rPr lang="it-IT" b="1" spc="-15" dirty="0">
                <a:cs typeface="Arial Unicode MS"/>
              </a:rPr>
              <a:t>pe</a:t>
            </a:r>
            <a:r>
              <a:rPr lang="it-IT" b="1" spc="-5" dirty="0">
                <a:cs typeface="Arial Unicode MS"/>
              </a:rPr>
              <a:t>r</a:t>
            </a:r>
            <a:r>
              <a:rPr lang="it-IT" b="1" dirty="0">
                <a:cs typeface="Arial Unicode MS"/>
              </a:rPr>
              <a:t> </a:t>
            </a:r>
            <a:r>
              <a:rPr lang="it-IT" b="1" spc="-15" dirty="0">
                <a:cs typeface="Arial Unicode MS"/>
              </a:rPr>
              <a:t>u</a:t>
            </a:r>
            <a:r>
              <a:rPr lang="it-IT" b="1" spc="-10" dirty="0">
                <a:cs typeface="Arial Unicode MS"/>
              </a:rPr>
              <a:t>n</a:t>
            </a:r>
            <a:r>
              <a:rPr lang="it-IT" b="1" spc="-5" dirty="0">
                <a:cs typeface="Arial Unicode MS"/>
              </a:rPr>
              <a:t> </a:t>
            </a:r>
            <a:r>
              <a:rPr lang="it-IT" b="1" spc="-15" dirty="0">
                <a:cs typeface="Arial Unicode MS"/>
              </a:rPr>
              <a:t>tempo</a:t>
            </a:r>
            <a:r>
              <a:rPr lang="it-IT" b="1" spc="-10" dirty="0">
                <a:cs typeface="Arial Unicode MS"/>
              </a:rPr>
              <a:t> dete</a:t>
            </a:r>
            <a:r>
              <a:rPr lang="it-IT" b="1" spc="-5" dirty="0">
                <a:cs typeface="Arial Unicode MS"/>
              </a:rPr>
              <a:t>r</a:t>
            </a:r>
            <a:r>
              <a:rPr lang="it-IT" b="1" spc="-15" dirty="0">
                <a:cs typeface="Arial Unicode MS"/>
              </a:rPr>
              <a:t>mi</a:t>
            </a:r>
            <a:r>
              <a:rPr lang="it-IT" b="1" spc="-10" dirty="0">
                <a:cs typeface="Arial Unicode MS"/>
              </a:rPr>
              <a:t>nato</a:t>
            </a:r>
            <a:r>
              <a:rPr lang="it-IT" b="1" spc="-5" dirty="0">
                <a:cs typeface="Arial Unicode MS"/>
              </a:rPr>
              <a:t> </a:t>
            </a:r>
            <a:r>
              <a:rPr lang="it-IT" b="1" spc="-15" dirty="0">
                <a:cs typeface="Arial Unicode MS"/>
              </a:rPr>
              <a:t>l</a:t>
            </a:r>
            <a:r>
              <a:rPr lang="it-IT" b="1" spc="-10" dirty="0">
                <a:cs typeface="Arial Unicode MS"/>
              </a:rPr>
              <a:t>e</a:t>
            </a:r>
            <a:r>
              <a:rPr lang="it-IT" b="1" spc="-20" dirty="0">
                <a:cs typeface="Arial Unicode MS"/>
              </a:rPr>
              <a:t> </a:t>
            </a:r>
            <a:r>
              <a:rPr lang="it-IT" b="1" dirty="0">
                <a:cs typeface="Arial Unicode MS"/>
              </a:rPr>
              <a:t>c</a:t>
            </a:r>
            <a:r>
              <a:rPr lang="it-IT" b="1" spc="-25" dirty="0">
                <a:cs typeface="Arial Unicode MS"/>
              </a:rPr>
              <a:t>o</a:t>
            </a:r>
            <a:r>
              <a:rPr lang="it-IT" b="1" spc="-5" dirty="0">
                <a:cs typeface="Arial Unicode MS"/>
              </a:rPr>
              <a:t>rr</a:t>
            </a:r>
            <a:r>
              <a:rPr lang="it-IT" b="1" spc="-15" dirty="0">
                <a:cs typeface="Arial Unicode MS"/>
              </a:rPr>
              <a:t>e</a:t>
            </a:r>
            <a:r>
              <a:rPr lang="it-IT" b="1" spc="-25" dirty="0">
                <a:cs typeface="Arial Unicode MS"/>
              </a:rPr>
              <a:t>n</a:t>
            </a:r>
            <a:r>
              <a:rPr lang="it-IT" b="1" spc="-10" dirty="0">
                <a:cs typeface="Arial Unicode MS"/>
              </a:rPr>
              <a:t>t</a:t>
            </a:r>
            <a:r>
              <a:rPr lang="it-IT" b="1" spc="-5" dirty="0">
                <a:cs typeface="Arial Unicode MS"/>
              </a:rPr>
              <a:t>i</a:t>
            </a:r>
            <a:r>
              <a:rPr lang="it-IT" b="1" spc="-10" dirty="0">
                <a:cs typeface="Arial Unicode MS"/>
              </a:rPr>
              <a:t> </a:t>
            </a:r>
            <a:r>
              <a:rPr lang="it-IT" b="1" spc="-15" dirty="0">
                <a:cs typeface="Arial Unicode MS"/>
              </a:rPr>
              <a:t>d</a:t>
            </a:r>
            <a:r>
              <a:rPr lang="it-IT" b="1" spc="-5" dirty="0">
                <a:cs typeface="Arial Unicode MS"/>
              </a:rPr>
              <a:t>i</a:t>
            </a:r>
            <a:r>
              <a:rPr lang="it-IT" b="1" spc="-10" dirty="0">
                <a:cs typeface="Arial Unicode MS"/>
              </a:rPr>
              <a:t> </a:t>
            </a:r>
            <a:r>
              <a:rPr lang="it-IT" b="1" dirty="0">
                <a:cs typeface="Arial Unicode MS"/>
              </a:rPr>
              <a:t>c</a:t>
            </a:r>
            <a:r>
              <a:rPr lang="it-IT" b="1" spc="-25" dirty="0">
                <a:cs typeface="Arial Unicode MS"/>
              </a:rPr>
              <a:t>o</a:t>
            </a:r>
            <a:r>
              <a:rPr lang="it-IT" b="1" spc="-5" dirty="0">
                <a:cs typeface="Arial Unicode MS"/>
              </a:rPr>
              <a:t>r</a:t>
            </a:r>
            <a:r>
              <a:rPr lang="it-IT" b="1" spc="-10" dirty="0">
                <a:cs typeface="Arial Unicode MS"/>
              </a:rPr>
              <a:t>to</a:t>
            </a:r>
            <a:r>
              <a:rPr lang="it-IT" b="1" spc="-20" dirty="0">
                <a:cs typeface="Arial Unicode MS"/>
              </a:rPr>
              <a:t> </a:t>
            </a:r>
            <a:r>
              <a:rPr lang="it-IT" b="1" dirty="0">
                <a:cs typeface="Arial Unicode MS"/>
              </a:rPr>
              <a:t>c</a:t>
            </a:r>
            <a:r>
              <a:rPr lang="it-IT" b="1" spc="-15" dirty="0">
                <a:cs typeface="Arial Unicode MS"/>
              </a:rPr>
              <a:t>ir</a:t>
            </a:r>
            <a:r>
              <a:rPr lang="it-IT" b="1" dirty="0">
                <a:cs typeface="Arial Unicode MS"/>
              </a:rPr>
              <a:t>c</a:t>
            </a:r>
            <a:r>
              <a:rPr lang="it-IT" b="1" spc="-15" dirty="0">
                <a:cs typeface="Arial Unicode MS"/>
              </a:rPr>
              <a:t>ui</a:t>
            </a:r>
            <a:r>
              <a:rPr lang="it-IT" b="1" spc="-10" dirty="0">
                <a:cs typeface="Arial Unicode MS"/>
              </a:rPr>
              <a:t>to</a:t>
            </a:r>
            <a:r>
              <a:rPr lang="it-IT" b="1" spc="-5" dirty="0">
                <a:cs typeface="Arial Unicode MS"/>
              </a:rPr>
              <a:t>, </a:t>
            </a:r>
            <a:r>
              <a:rPr lang="it-IT" b="1" spc="-15" dirty="0">
                <a:cs typeface="Arial Unicode MS"/>
              </a:rPr>
              <a:t>m</a:t>
            </a:r>
            <a:r>
              <a:rPr lang="it-IT" b="1" spc="-10" dirty="0">
                <a:cs typeface="Arial Unicode MS"/>
              </a:rPr>
              <a:t>a</a:t>
            </a:r>
            <a:r>
              <a:rPr lang="it-IT" b="1" spc="-5" dirty="0">
                <a:cs typeface="Arial Unicode MS"/>
              </a:rPr>
              <a:t> </a:t>
            </a:r>
            <a:r>
              <a:rPr lang="it-IT" b="1" spc="-15" dirty="0">
                <a:cs typeface="Arial Unicode MS"/>
              </a:rPr>
              <a:t>no</a:t>
            </a:r>
            <a:r>
              <a:rPr lang="it-IT" b="1" spc="-10" dirty="0">
                <a:cs typeface="Arial Unicode MS"/>
              </a:rPr>
              <a:t>n</a:t>
            </a:r>
            <a:r>
              <a:rPr lang="it-IT" b="1" spc="-5" dirty="0">
                <a:cs typeface="Arial Unicode MS"/>
              </a:rPr>
              <a:t> </a:t>
            </a:r>
            <a:r>
              <a:rPr lang="it-IT" b="1" spc="-10" dirty="0">
                <a:cs typeface="Arial Unicode MS"/>
              </a:rPr>
              <a:t>è</a:t>
            </a:r>
            <a:r>
              <a:rPr lang="it-IT" b="1" spc="-5" dirty="0">
                <a:cs typeface="Arial Unicode MS"/>
              </a:rPr>
              <a:t> </a:t>
            </a:r>
            <a:r>
              <a:rPr lang="it-IT" b="1" spc="-15" dirty="0">
                <a:cs typeface="Arial Unicode MS"/>
              </a:rPr>
              <a:t>i</a:t>
            </a:r>
            <a:r>
              <a:rPr lang="it-IT" b="1" spc="-10" dirty="0">
                <a:cs typeface="Arial Unicode MS"/>
              </a:rPr>
              <a:t>n</a:t>
            </a:r>
            <a:r>
              <a:rPr lang="it-IT" b="1" dirty="0">
                <a:cs typeface="Arial Unicode MS"/>
              </a:rPr>
              <a:t> </a:t>
            </a:r>
            <a:r>
              <a:rPr lang="it-IT" b="1" spc="-130" dirty="0">
                <a:cs typeface="Arial Unicode MS"/>
              </a:rPr>
              <a:t> </a:t>
            </a:r>
            <a:r>
              <a:rPr lang="it-IT" b="1" spc="-15" dirty="0">
                <a:cs typeface="Arial Unicode MS"/>
              </a:rPr>
              <a:t>g</a:t>
            </a:r>
            <a:r>
              <a:rPr lang="it-IT" b="1" spc="-5" dirty="0">
                <a:cs typeface="Arial Unicode MS"/>
              </a:rPr>
              <a:t>r</a:t>
            </a:r>
            <a:r>
              <a:rPr lang="it-IT" b="1" spc="-25" dirty="0">
                <a:cs typeface="Arial Unicode MS"/>
              </a:rPr>
              <a:t>a</a:t>
            </a:r>
            <a:r>
              <a:rPr lang="it-IT" b="1" spc="-15" dirty="0">
                <a:cs typeface="Arial Unicode MS"/>
              </a:rPr>
              <a:t>d</a:t>
            </a:r>
            <a:r>
              <a:rPr lang="it-IT" b="1" spc="-10" dirty="0">
                <a:cs typeface="Arial Unicode MS"/>
              </a:rPr>
              <a:t>o</a:t>
            </a:r>
            <a:r>
              <a:rPr lang="it-IT" b="1" spc="-5" dirty="0">
                <a:cs typeface="Arial Unicode MS"/>
              </a:rPr>
              <a:t> </a:t>
            </a:r>
            <a:r>
              <a:rPr lang="it-IT" b="1" dirty="0">
                <a:cs typeface="Arial Unicode MS"/>
              </a:rPr>
              <a:t>d</a:t>
            </a:r>
            <a:r>
              <a:rPr lang="it-IT" b="1" spc="-5" dirty="0">
                <a:cs typeface="Arial Unicode MS"/>
              </a:rPr>
              <a:t>i</a:t>
            </a:r>
            <a:r>
              <a:rPr lang="it-IT" b="1" spc="-10" dirty="0">
                <a:cs typeface="Arial Unicode MS"/>
              </a:rPr>
              <a:t> </a:t>
            </a:r>
            <a:r>
              <a:rPr lang="it-IT" b="1" dirty="0">
                <a:cs typeface="Arial Unicode MS"/>
              </a:rPr>
              <a:t>p</a:t>
            </a:r>
            <a:r>
              <a:rPr lang="it-IT" b="1" spc="-15" dirty="0">
                <a:cs typeface="Arial Unicode MS"/>
              </a:rPr>
              <a:t>o</a:t>
            </a:r>
            <a:r>
              <a:rPr lang="it-IT" b="1" spc="-5" dirty="0">
                <a:cs typeface="Arial Unicode MS"/>
              </a:rPr>
              <a:t>r</a:t>
            </a:r>
            <a:r>
              <a:rPr lang="it-IT" b="1" spc="-10" dirty="0">
                <a:cs typeface="Arial Unicode MS"/>
              </a:rPr>
              <a:t>ta</a:t>
            </a:r>
            <a:r>
              <a:rPr lang="it-IT" b="1" spc="-5" dirty="0">
                <a:cs typeface="Arial Unicode MS"/>
              </a:rPr>
              <a:t>re </a:t>
            </a:r>
            <a:r>
              <a:rPr lang="it-IT" b="1" dirty="0">
                <a:cs typeface="Arial Unicode MS"/>
              </a:rPr>
              <a:t>c</a:t>
            </a:r>
            <a:r>
              <a:rPr lang="it-IT" b="1" spc="-15" dirty="0">
                <a:cs typeface="Arial Unicode MS"/>
              </a:rPr>
              <a:t>o</a:t>
            </a:r>
            <a:r>
              <a:rPr lang="it-IT" b="1" dirty="0">
                <a:cs typeface="Arial Unicode MS"/>
              </a:rPr>
              <a:t>n</a:t>
            </a:r>
            <a:r>
              <a:rPr lang="it-IT" b="1" spc="-10" dirty="0">
                <a:cs typeface="Arial Unicode MS"/>
              </a:rPr>
              <a:t>t</a:t>
            </a:r>
            <a:r>
              <a:rPr lang="it-IT" b="1" spc="-15" dirty="0">
                <a:cs typeface="Arial Unicode MS"/>
              </a:rPr>
              <a:t>i</a:t>
            </a:r>
            <a:r>
              <a:rPr lang="it-IT" b="1" dirty="0">
                <a:cs typeface="Arial Unicode MS"/>
              </a:rPr>
              <a:t>n</a:t>
            </a:r>
            <a:r>
              <a:rPr lang="it-IT" b="1" spc="-15" dirty="0">
                <a:cs typeface="Arial Unicode MS"/>
              </a:rPr>
              <a:t>ua</a:t>
            </a:r>
            <a:r>
              <a:rPr lang="it-IT" b="1" dirty="0">
                <a:cs typeface="Arial Unicode MS"/>
              </a:rPr>
              <a:t>t</a:t>
            </a:r>
            <a:r>
              <a:rPr lang="it-IT" b="1" spc="-15" dirty="0">
                <a:cs typeface="Arial Unicode MS"/>
              </a:rPr>
              <a:t>i</a:t>
            </a:r>
            <a:r>
              <a:rPr lang="it-IT" b="1" dirty="0">
                <a:cs typeface="Arial Unicode MS"/>
              </a:rPr>
              <a:t>v</a:t>
            </a:r>
            <a:r>
              <a:rPr lang="it-IT" b="1" spc="-15" dirty="0">
                <a:cs typeface="Arial Unicode MS"/>
              </a:rPr>
              <a:t>a</a:t>
            </a:r>
            <a:r>
              <a:rPr lang="it-IT" b="1" dirty="0">
                <a:cs typeface="Arial Unicode MS"/>
              </a:rPr>
              <a:t>m</a:t>
            </a:r>
            <a:r>
              <a:rPr lang="it-IT" b="1" spc="-10" dirty="0">
                <a:cs typeface="Arial Unicode MS"/>
              </a:rPr>
              <a:t>ente</a:t>
            </a:r>
            <a:r>
              <a:rPr lang="it-IT" b="1" spc="5" dirty="0">
                <a:cs typeface="Arial Unicode MS"/>
              </a:rPr>
              <a:t> </a:t>
            </a:r>
            <a:r>
              <a:rPr lang="it-IT" b="1" spc="-15" dirty="0">
                <a:cs typeface="Arial Unicode MS"/>
              </a:rPr>
              <a:t>una</a:t>
            </a:r>
            <a:r>
              <a:rPr lang="it-IT" b="1" spc="-10" dirty="0">
                <a:cs typeface="Arial Unicode MS"/>
              </a:rPr>
              <a:t> dete</a:t>
            </a:r>
            <a:r>
              <a:rPr lang="it-IT" b="1" spc="-5" dirty="0">
                <a:cs typeface="Arial Unicode MS"/>
              </a:rPr>
              <a:t>r</a:t>
            </a:r>
            <a:r>
              <a:rPr lang="it-IT" b="1" dirty="0">
                <a:cs typeface="Arial Unicode MS"/>
              </a:rPr>
              <a:t>m</a:t>
            </a:r>
            <a:r>
              <a:rPr lang="it-IT" b="1" spc="-15" dirty="0">
                <a:cs typeface="Arial Unicode MS"/>
              </a:rPr>
              <a:t>i</a:t>
            </a:r>
            <a:r>
              <a:rPr lang="it-IT" b="1" dirty="0">
                <a:cs typeface="Arial Unicode MS"/>
              </a:rPr>
              <a:t>n</a:t>
            </a:r>
            <a:r>
              <a:rPr lang="it-IT" b="1" spc="-10" dirty="0">
                <a:cs typeface="Arial Unicode MS"/>
              </a:rPr>
              <a:t>ata</a:t>
            </a:r>
            <a:r>
              <a:rPr lang="it-IT" b="1" spc="-5" dirty="0">
                <a:cs typeface="Arial Unicode MS"/>
              </a:rPr>
              <a:t> </a:t>
            </a:r>
            <a:r>
              <a:rPr lang="it-IT" b="1" dirty="0">
                <a:cs typeface="Arial Unicode MS"/>
              </a:rPr>
              <a:t>c</a:t>
            </a:r>
            <a:r>
              <a:rPr lang="it-IT" b="1" spc="-15" dirty="0">
                <a:cs typeface="Arial Unicode MS"/>
              </a:rPr>
              <a:t>o</a:t>
            </a:r>
            <a:r>
              <a:rPr lang="it-IT" b="1" spc="-5" dirty="0">
                <a:cs typeface="Arial Unicode MS"/>
              </a:rPr>
              <a:t>rr</a:t>
            </a:r>
            <a:r>
              <a:rPr lang="it-IT" b="1" spc="-15" dirty="0">
                <a:cs typeface="Arial Unicode MS"/>
              </a:rPr>
              <a:t>e</a:t>
            </a:r>
            <a:r>
              <a:rPr lang="it-IT" b="1" dirty="0">
                <a:cs typeface="Arial Unicode MS"/>
              </a:rPr>
              <a:t>n</a:t>
            </a:r>
            <a:r>
              <a:rPr lang="it-IT" b="1" spc="-10" dirty="0">
                <a:cs typeface="Arial Unicode MS"/>
              </a:rPr>
              <a:t>te.</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55" y="3140968"/>
            <a:ext cx="5857890" cy="362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315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Contattore</a:t>
            </a:r>
            <a:endParaRPr lang="it-IT" sz="2800" b="1" dirty="0">
              <a:solidFill>
                <a:schemeClr val="tx2"/>
              </a:solidFill>
            </a:endParaRPr>
          </a:p>
        </p:txBody>
      </p:sp>
      <p:sp>
        <p:nvSpPr>
          <p:cNvPr id="2" name="Rettangolo 1"/>
          <p:cNvSpPr/>
          <p:nvPr/>
        </p:nvSpPr>
        <p:spPr>
          <a:xfrm>
            <a:off x="683568" y="856851"/>
            <a:ext cx="8064896"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buFont typeface="Times New Roman" pitchFamily="16" charset="0"/>
              <a:buNone/>
              <a:defRPr/>
            </a:pPr>
            <a:r>
              <a:rPr lang="it-IT" b="1" spc="-15" dirty="0">
                <a:cs typeface="Arial Unicode MS"/>
              </a:rPr>
              <a:t>Appa</a:t>
            </a:r>
            <a:r>
              <a:rPr lang="it-IT" b="1" spc="-5" dirty="0">
                <a:cs typeface="Arial Unicode MS"/>
              </a:rPr>
              <a:t>r</a:t>
            </a:r>
            <a:r>
              <a:rPr lang="it-IT" b="1" spc="-25" dirty="0">
                <a:cs typeface="Arial Unicode MS"/>
              </a:rPr>
              <a:t>e</a:t>
            </a:r>
            <a:r>
              <a:rPr lang="it-IT" b="1" dirty="0">
                <a:cs typeface="Arial Unicode MS"/>
              </a:rPr>
              <a:t>cc</a:t>
            </a:r>
            <a:r>
              <a:rPr lang="it-IT" b="1" spc="-15" dirty="0">
                <a:cs typeface="Arial Unicode MS"/>
              </a:rPr>
              <a:t>hi</a:t>
            </a:r>
            <a:r>
              <a:rPr lang="it-IT" b="1" spc="-10" dirty="0">
                <a:cs typeface="Arial Unicode MS"/>
              </a:rPr>
              <a:t>o</a:t>
            </a:r>
            <a:r>
              <a:rPr lang="it-IT" b="1" spc="-20" dirty="0">
                <a:cs typeface="Arial Unicode MS"/>
              </a:rPr>
              <a:t> </a:t>
            </a:r>
            <a:r>
              <a:rPr lang="it-IT" b="1" spc="-15" dirty="0">
                <a:cs typeface="Arial Unicode MS"/>
              </a:rPr>
              <a:t>d</a:t>
            </a:r>
            <a:r>
              <a:rPr lang="it-IT" b="1" spc="-5" dirty="0">
                <a:cs typeface="Arial Unicode MS"/>
              </a:rPr>
              <a:t>i</a:t>
            </a:r>
            <a:r>
              <a:rPr lang="it-IT" b="1" spc="-10" dirty="0">
                <a:cs typeface="Arial Unicode MS"/>
              </a:rPr>
              <a:t> </a:t>
            </a:r>
            <a:r>
              <a:rPr lang="it-IT" b="1" spc="-15" dirty="0">
                <a:cs typeface="Arial Unicode MS"/>
              </a:rPr>
              <a:t>man</a:t>
            </a:r>
            <a:r>
              <a:rPr lang="it-IT" b="1" spc="-25" dirty="0">
                <a:cs typeface="Arial Unicode MS"/>
              </a:rPr>
              <a:t>o</a:t>
            </a:r>
            <a:r>
              <a:rPr lang="it-IT" b="1" dirty="0">
                <a:cs typeface="Arial Unicode MS"/>
              </a:rPr>
              <a:t>v</a:t>
            </a:r>
            <a:r>
              <a:rPr lang="it-IT" b="1" spc="-5" dirty="0">
                <a:cs typeface="Arial Unicode MS"/>
              </a:rPr>
              <a:t>ra</a:t>
            </a:r>
            <a:r>
              <a:rPr lang="it-IT" b="1" spc="-20" dirty="0">
                <a:cs typeface="Arial Unicode MS"/>
              </a:rPr>
              <a:t> </a:t>
            </a:r>
            <a:r>
              <a:rPr lang="it-IT" b="1" spc="-15" dirty="0">
                <a:cs typeface="Arial Unicode MS"/>
              </a:rPr>
              <a:t>a</a:t>
            </a:r>
            <a:r>
              <a:rPr lang="it-IT" b="1" spc="-10" dirty="0">
                <a:cs typeface="Arial Unicode MS"/>
              </a:rPr>
              <a:t>d</a:t>
            </a:r>
            <a:r>
              <a:rPr lang="it-IT" b="1" spc="-20" dirty="0">
                <a:cs typeface="Arial Unicode MS"/>
              </a:rPr>
              <a:t> </a:t>
            </a:r>
            <a:r>
              <a:rPr lang="it-IT" b="1" spc="-15" dirty="0">
                <a:cs typeface="Arial Unicode MS"/>
              </a:rPr>
              <a:t>un</a:t>
            </a:r>
            <a:r>
              <a:rPr lang="it-IT" b="1" spc="-10" dirty="0">
                <a:cs typeface="Arial Unicode MS"/>
              </a:rPr>
              <a:t>a</a:t>
            </a:r>
            <a:r>
              <a:rPr lang="it-IT" b="1" spc="-5" dirty="0">
                <a:cs typeface="Arial Unicode MS"/>
              </a:rPr>
              <a:t> </a:t>
            </a:r>
            <a:r>
              <a:rPr lang="it-IT" b="1" spc="-15" dirty="0">
                <a:cs typeface="Arial Unicode MS"/>
              </a:rPr>
              <a:t>sol</a:t>
            </a:r>
            <a:r>
              <a:rPr lang="it-IT" b="1" spc="-10" dirty="0">
                <a:cs typeface="Arial Unicode MS"/>
              </a:rPr>
              <a:t>a</a:t>
            </a:r>
            <a:r>
              <a:rPr lang="it-IT" b="1" spc="-5" dirty="0">
                <a:cs typeface="Arial Unicode MS"/>
              </a:rPr>
              <a:t> </a:t>
            </a:r>
            <a:r>
              <a:rPr lang="it-IT" b="1" spc="-15" dirty="0">
                <a:cs typeface="Arial Unicode MS"/>
              </a:rPr>
              <a:t>p</a:t>
            </a:r>
            <a:r>
              <a:rPr lang="it-IT" b="1" spc="-25" dirty="0">
                <a:cs typeface="Arial Unicode MS"/>
              </a:rPr>
              <a:t>o</a:t>
            </a:r>
            <a:r>
              <a:rPr lang="it-IT" b="1" dirty="0">
                <a:cs typeface="Arial Unicode MS"/>
              </a:rPr>
              <a:t>s</a:t>
            </a:r>
            <a:r>
              <a:rPr lang="it-IT" b="1" spc="-15" dirty="0">
                <a:cs typeface="Arial Unicode MS"/>
              </a:rPr>
              <a:t>i</a:t>
            </a:r>
            <a:r>
              <a:rPr lang="it-IT" b="1" dirty="0">
                <a:cs typeface="Arial Unicode MS"/>
              </a:rPr>
              <a:t>z</a:t>
            </a:r>
            <a:r>
              <a:rPr lang="it-IT" b="1" spc="-15" dirty="0">
                <a:cs typeface="Arial Unicode MS"/>
              </a:rPr>
              <a:t>ion</a:t>
            </a:r>
            <a:r>
              <a:rPr lang="it-IT" b="1" spc="-10" dirty="0">
                <a:cs typeface="Arial Unicode MS"/>
              </a:rPr>
              <a:t>e</a:t>
            </a:r>
            <a:r>
              <a:rPr lang="it-IT" b="1" spc="-20" dirty="0">
                <a:cs typeface="Arial Unicode MS"/>
              </a:rPr>
              <a:t> </a:t>
            </a:r>
            <a:r>
              <a:rPr lang="it-IT" b="1" spc="-15" dirty="0">
                <a:cs typeface="Arial Unicode MS"/>
              </a:rPr>
              <a:t>d</a:t>
            </a:r>
            <a:r>
              <a:rPr lang="it-IT" b="1" spc="-5" dirty="0">
                <a:cs typeface="Arial Unicode MS"/>
              </a:rPr>
              <a:t>i</a:t>
            </a:r>
            <a:r>
              <a:rPr lang="it-IT" b="1" spc="-20" dirty="0">
                <a:cs typeface="Arial Unicode MS"/>
              </a:rPr>
              <a:t> </a:t>
            </a:r>
            <a:r>
              <a:rPr lang="it-IT" b="1" spc="-5" dirty="0">
                <a:cs typeface="Arial Unicode MS"/>
              </a:rPr>
              <a:t>r</a:t>
            </a:r>
            <a:r>
              <a:rPr lang="it-IT" b="1" spc="-15" dirty="0">
                <a:cs typeface="Arial Unicode MS"/>
              </a:rPr>
              <a:t>iposo</a:t>
            </a:r>
            <a:r>
              <a:rPr lang="it-IT" b="1" spc="-5" dirty="0">
                <a:cs typeface="Arial Unicode MS"/>
              </a:rPr>
              <a:t>,</a:t>
            </a:r>
            <a:r>
              <a:rPr lang="it-IT" b="1" dirty="0">
                <a:cs typeface="Arial Unicode MS"/>
              </a:rPr>
              <a:t> </a:t>
            </a:r>
            <a:r>
              <a:rPr lang="it-IT" b="1" spc="-135" dirty="0">
                <a:cs typeface="Arial Unicode MS"/>
              </a:rPr>
              <a:t> </a:t>
            </a:r>
            <a:r>
              <a:rPr lang="it-IT" b="1" spc="-15" dirty="0">
                <a:cs typeface="Arial Unicode MS"/>
              </a:rPr>
              <a:t>des</a:t>
            </a:r>
            <a:r>
              <a:rPr lang="it-IT" b="1" spc="-10" dirty="0">
                <a:cs typeface="Arial Unicode MS"/>
              </a:rPr>
              <a:t>t</a:t>
            </a:r>
            <a:r>
              <a:rPr lang="it-IT" b="1" spc="-15" dirty="0">
                <a:cs typeface="Arial Unicode MS"/>
              </a:rPr>
              <a:t>i</a:t>
            </a:r>
            <a:r>
              <a:rPr lang="it-IT" b="1" spc="-10" dirty="0">
                <a:cs typeface="Arial Unicode MS"/>
              </a:rPr>
              <a:t>nato</a:t>
            </a:r>
            <a:r>
              <a:rPr lang="it-IT" b="1" spc="-5" dirty="0">
                <a:cs typeface="Arial Unicode MS"/>
              </a:rPr>
              <a:t> </a:t>
            </a:r>
            <a:r>
              <a:rPr lang="it-IT" b="1" spc="-10" dirty="0">
                <a:cs typeface="Arial Unicode MS"/>
              </a:rPr>
              <a:t>a</a:t>
            </a:r>
            <a:r>
              <a:rPr lang="it-IT" b="1" spc="-20" dirty="0">
                <a:cs typeface="Arial Unicode MS"/>
              </a:rPr>
              <a:t> </a:t>
            </a:r>
            <a:r>
              <a:rPr lang="it-IT" b="1" dirty="0">
                <a:cs typeface="Arial Unicode MS"/>
              </a:rPr>
              <a:t>c</a:t>
            </a:r>
            <a:r>
              <a:rPr lang="it-IT" b="1" spc="-15" dirty="0">
                <a:cs typeface="Arial Unicode MS"/>
              </a:rPr>
              <a:t>hiud</a:t>
            </a:r>
            <a:r>
              <a:rPr lang="it-IT" b="1" spc="-25" dirty="0">
                <a:cs typeface="Arial Unicode MS"/>
              </a:rPr>
              <a:t>e</a:t>
            </a:r>
            <a:r>
              <a:rPr lang="it-IT" b="1" spc="-5" dirty="0">
                <a:cs typeface="Arial Unicode MS"/>
              </a:rPr>
              <a:t>re </a:t>
            </a:r>
            <a:r>
              <a:rPr lang="it-IT" b="1" spc="-10" dirty="0">
                <a:cs typeface="Arial Unicode MS"/>
              </a:rPr>
              <a:t>e</a:t>
            </a:r>
            <a:r>
              <a:rPr lang="it-IT" b="1" spc="-5" dirty="0">
                <a:cs typeface="Arial Unicode MS"/>
              </a:rPr>
              <a:t> </a:t>
            </a:r>
            <a:r>
              <a:rPr lang="it-IT" b="1" spc="-25" dirty="0">
                <a:cs typeface="Arial Unicode MS"/>
              </a:rPr>
              <a:t>a</a:t>
            </a:r>
            <a:r>
              <a:rPr lang="it-IT" b="1" spc="-10" dirty="0">
                <a:cs typeface="Arial Unicode MS"/>
              </a:rPr>
              <a:t>d</a:t>
            </a:r>
            <a:r>
              <a:rPr lang="it-IT" b="1" spc="-5" dirty="0">
                <a:cs typeface="Arial Unicode MS"/>
              </a:rPr>
              <a:t> </a:t>
            </a:r>
            <a:r>
              <a:rPr lang="it-IT" b="1" spc="-15" dirty="0">
                <a:cs typeface="Arial Unicode MS"/>
              </a:rPr>
              <a:t>ap</a:t>
            </a:r>
            <a:r>
              <a:rPr lang="it-IT" b="1" spc="-5" dirty="0">
                <a:cs typeface="Arial Unicode MS"/>
              </a:rPr>
              <a:t>r</a:t>
            </a:r>
            <a:r>
              <a:rPr lang="it-IT" b="1" spc="-25" dirty="0">
                <a:cs typeface="Arial Unicode MS"/>
              </a:rPr>
              <a:t>i</a:t>
            </a:r>
            <a:r>
              <a:rPr lang="it-IT" b="1" spc="-5" dirty="0">
                <a:cs typeface="Arial Unicode MS"/>
              </a:rPr>
              <a:t>re </a:t>
            </a:r>
            <a:r>
              <a:rPr lang="it-IT" b="1" spc="-15" dirty="0">
                <a:cs typeface="Arial Unicode MS"/>
              </a:rPr>
              <a:t>no</a:t>
            </a:r>
            <a:r>
              <a:rPr lang="it-IT" b="1" spc="-10" dirty="0">
                <a:cs typeface="Arial Unicode MS"/>
              </a:rPr>
              <a:t>n</a:t>
            </a:r>
            <a:r>
              <a:rPr lang="it-IT" b="1" spc="-20" dirty="0">
                <a:cs typeface="Arial Unicode MS"/>
              </a:rPr>
              <a:t> </a:t>
            </a:r>
            <a:r>
              <a:rPr lang="it-IT" b="1" dirty="0">
                <a:cs typeface="Arial Unicode MS"/>
              </a:rPr>
              <a:t>s</a:t>
            </a:r>
            <a:r>
              <a:rPr lang="it-IT" b="1" spc="-15" dirty="0">
                <a:cs typeface="Arial Unicode MS"/>
              </a:rPr>
              <a:t>ol</a:t>
            </a:r>
            <a:r>
              <a:rPr lang="it-IT" b="1" spc="-10" dirty="0">
                <a:cs typeface="Arial Unicode MS"/>
              </a:rPr>
              <a:t>o</a:t>
            </a:r>
            <a:r>
              <a:rPr lang="it-IT" b="1" spc="-20" dirty="0">
                <a:cs typeface="Arial Unicode MS"/>
              </a:rPr>
              <a:t> </a:t>
            </a:r>
            <a:r>
              <a:rPr lang="it-IT" b="1" spc="-15" dirty="0">
                <a:cs typeface="Arial Unicode MS"/>
              </a:rPr>
              <a:t>i</a:t>
            </a:r>
            <a:r>
              <a:rPr lang="it-IT" b="1" spc="-10" dirty="0">
                <a:cs typeface="Arial Unicode MS"/>
              </a:rPr>
              <a:t>n</a:t>
            </a:r>
            <a:r>
              <a:rPr lang="it-IT" b="1" spc="-5" dirty="0">
                <a:cs typeface="Arial Unicode MS"/>
              </a:rPr>
              <a:t> </a:t>
            </a:r>
            <a:r>
              <a:rPr lang="it-IT" b="1" dirty="0">
                <a:cs typeface="Arial Unicode MS"/>
              </a:rPr>
              <a:t>c</a:t>
            </a:r>
            <a:r>
              <a:rPr lang="it-IT" b="1" spc="-15" dirty="0">
                <a:cs typeface="Arial Unicode MS"/>
              </a:rPr>
              <a:t>ond</a:t>
            </a:r>
            <a:r>
              <a:rPr lang="it-IT" b="1" spc="-25" dirty="0">
                <a:cs typeface="Arial Unicode MS"/>
              </a:rPr>
              <a:t>i</a:t>
            </a:r>
            <a:r>
              <a:rPr lang="it-IT" b="1" dirty="0">
                <a:cs typeface="Arial Unicode MS"/>
              </a:rPr>
              <a:t>z</a:t>
            </a:r>
            <a:r>
              <a:rPr lang="it-IT" b="1" spc="-15" dirty="0">
                <a:cs typeface="Arial Unicode MS"/>
              </a:rPr>
              <a:t>ion</a:t>
            </a:r>
            <a:r>
              <a:rPr lang="it-IT" b="1" spc="-5" dirty="0">
                <a:cs typeface="Arial Unicode MS"/>
              </a:rPr>
              <a:t>i</a:t>
            </a:r>
            <a:r>
              <a:rPr lang="it-IT" b="1" spc="125" dirty="0">
                <a:cs typeface="Arial Unicode MS"/>
              </a:rPr>
              <a:t> </a:t>
            </a:r>
            <a:r>
              <a:rPr lang="it-IT" b="1" spc="-15" dirty="0">
                <a:cs typeface="Arial Unicode MS"/>
              </a:rPr>
              <a:t>o</a:t>
            </a:r>
            <a:r>
              <a:rPr lang="it-IT" b="1" spc="-5" dirty="0">
                <a:cs typeface="Arial Unicode MS"/>
              </a:rPr>
              <a:t>r</a:t>
            </a:r>
            <a:r>
              <a:rPr lang="it-IT" b="1" spc="-15" dirty="0">
                <a:cs typeface="Arial Unicode MS"/>
              </a:rPr>
              <a:t>din</a:t>
            </a:r>
            <a:r>
              <a:rPr lang="it-IT" b="1" spc="-25" dirty="0">
                <a:cs typeface="Arial Unicode MS"/>
              </a:rPr>
              <a:t>a</a:t>
            </a:r>
            <a:r>
              <a:rPr lang="it-IT" b="1" spc="-5" dirty="0">
                <a:cs typeface="Arial Unicode MS"/>
              </a:rPr>
              <a:t>r</a:t>
            </a:r>
            <a:r>
              <a:rPr lang="it-IT" b="1" spc="-15" dirty="0">
                <a:cs typeface="Arial Unicode MS"/>
              </a:rPr>
              <a:t>i</a:t>
            </a:r>
            <a:r>
              <a:rPr lang="it-IT" b="1" spc="-10" dirty="0">
                <a:cs typeface="Arial Unicode MS"/>
              </a:rPr>
              <a:t>e</a:t>
            </a:r>
            <a:r>
              <a:rPr lang="it-IT" b="1" spc="-5" dirty="0">
                <a:cs typeface="Arial Unicode MS"/>
              </a:rPr>
              <a:t> </a:t>
            </a:r>
            <a:r>
              <a:rPr lang="it-IT" b="1" spc="-15" dirty="0">
                <a:cs typeface="Arial Unicode MS"/>
              </a:rPr>
              <a:t>d</a:t>
            </a:r>
            <a:r>
              <a:rPr lang="it-IT" b="1" spc="-5" dirty="0">
                <a:cs typeface="Arial Unicode MS"/>
              </a:rPr>
              <a:t>i</a:t>
            </a:r>
            <a:r>
              <a:rPr lang="it-IT" b="1" spc="-20" dirty="0">
                <a:cs typeface="Arial Unicode MS"/>
              </a:rPr>
              <a:t> </a:t>
            </a:r>
            <a:r>
              <a:rPr lang="it-IT" b="1" dirty="0">
                <a:cs typeface="Arial Unicode MS"/>
              </a:rPr>
              <a:t>s</a:t>
            </a:r>
            <a:r>
              <a:rPr lang="it-IT" b="1" spc="-25" dirty="0">
                <a:cs typeface="Arial Unicode MS"/>
              </a:rPr>
              <a:t>e</a:t>
            </a:r>
            <a:r>
              <a:rPr lang="it-IT" b="1" spc="-5" dirty="0">
                <a:cs typeface="Arial Unicode MS"/>
              </a:rPr>
              <a:t>r</a:t>
            </a:r>
            <a:r>
              <a:rPr lang="it-IT" b="1" dirty="0">
                <a:cs typeface="Arial Unicode MS"/>
              </a:rPr>
              <a:t>v</a:t>
            </a:r>
            <a:r>
              <a:rPr lang="it-IT" b="1" spc="-25" dirty="0">
                <a:cs typeface="Arial Unicode MS"/>
              </a:rPr>
              <a:t>i</a:t>
            </a:r>
            <a:r>
              <a:rPr lang="it-IT" b="1" dirty="0">
                <a:cs typeface="Arial Unicode MS"/>
              </a:rPr>
              <a:t>z</a:t>
            </a:r>
            <a:r>
              <a:rPr lang="it-IT" b="1" spc="-15" dirty="0">
                <a:cs typeface="Arial Unicode MS"/>
              </a:rPr>
              <a:t>i</a:t>
            </a:r>
            <a:r>
              <a:rPr lang="it-IT" b="1" spc="-10" dirty="0">
                <a:cs typeface="Arial Unicode MS"/>
              </a:rPr>
              <a:t>o</a:t>
            </a:r>
            <a:r>
              <a:rPr lang="it-IT" b="1" spc="-5" dirty="0">
                <a:cs typeface="Arial Unicode MS"/>
              </a:rPr>
              <a:t> </a:t>
            </a:r>
            <a:r>
              <a:rPr lang="it-IT" b="1" spc="-15" dirty="0">
                <a:cs typeface="Arial Unicode MS"/>
              </a:rPr>
              <a:t>m</a:t>
            </a:r>
            <a:r>
              <a:rPr lang="it-IT" b="1" spc="-10" dirty="0">
                <a:cs typeface="Arial Unicode MS"/>
              </a:rPr>
              <a:t>a</a:t>
            </a:r>
            <a:r>
              <a:rPr lang="it-IT" b="1" spc="-5" dirty="0">
                <a:cs typeface="Arial Unicode MS"/>
              </a:rPr>
              <a:t> </a:t>
            </a:r>
            <a:r>
              <a:rPr lang="it-IT" b="1" spc="-15" dirty="0">
                <a:cs typeface="Arial Unicode MS"/>
              </a:rPr>
              <a:t>a</a:t>
            </a:r>
            <a:r>
              <a:rPr lang="it-IT" b="1" spc="-25" dirty="0">
                <a:cs typeface="Arial Unicode MS"/>
              </a:rPr>
              <a:t>n</a:t>
            </a:r>
            <a:r>
              <a:rPr lang="it-IT" b="1" dirty="0">
                <a:cs typeface="Arial Unicode MS"/>
              </a:rPr>
              <a:t>c</a:t>
            </a:r>
            <a:r>
              <a:rPr lang="it-IT" b="1" spc="-15" dirty="0">
                <a:cs typeface="Arial Unicode MS"/>
              </a:rPr>
              <a:t>h</a:t>
            </a:r>
            <a:r>
              <a:rPr lang="it-IT" b="1" spc="-10" dirty="0">
                <a:cs typeface="Arial Unicode MS"/>
              </a:rPr>
              <a:t>e</a:t>
            </a:r>
            <a:r>
              <a:rPr lang="it-IT" b="1" spc="-20" dirty="0">
                <a:cs typeface="Arial Unicode MS"/>
              </a:rPr>
              <a:t> </a:t>
            </a:r>
            <a:r>
              <a:rPr lang="it-IT" b="1" spc="-15" dirty="0">
                <a:cs typeface="Arial Unicode MS"/>
              </a:rPr>
              <a:t>i</a:t>
            </a:r>
            <a:r>
              <a:rPr lang="it-IT" b="1" spc="-10" dirty="0">
                <a:cs typeface="Arial Unicode MS"/>
              </a:rPr>
              <a:t>n</a:t>
            </a:r>
            <a:r>
              <a:rPr lang="it-IT" b="1" spc="-5" dirty="0">
                <a:cs typeface="Arial Unicode MS"/>
              </a:rPr>
              <a:t> </a:t>
            </a:r>
            <a:r>
              <a:rPr lang="it-IT" b="1" spc="-10" dirty="0">
                <a:cs typeface="Arial Unicode MS"/>
              </a:rPr>
              <a:t>det</a:t>
            </a:r>
            <a:r>
              <a:rPr lang="it-IT" b="1" spc="-25" dirty="0">
                <a:cs typeface="Arial Unicode MS"/>
              </a:rPr>
              <a:t>e</a:t>
            </a:r>
            <a:r>
              <a:rPr lang="it-IT" b="1" spc="-5" dirty="0">
                <a:cs typeface="Arial Unicode MS"/>
              </a:rPr>
              <a:t>r</a:t>
            </a:r>
            <a:r>
              <a:rPr lang="it-IT" b="1" spc="-15" dirty="0">
                <a:cs typeface="Arial Unicode MS"/>
              </a:rPr>
              <a:t>mina</a:t>
            </a:r>
            <a:r>
              <a:rPr lang="it-IT" b="1" spc="-20" dirty="0">
                <a:cs typeface="Arial Unicode MS"/>
              </a:rPr>
              <a:t>t</a:t>
            </a:r>
            <a:r>
              <a:rPr lang="it-IT" b="1" spc="-10" dirty="0">
                <a:cs typeface="Arial Unicode MS"/>
              </a:rPr>
              <a:t>e</a:t>
            </a:r>
            <a:r>
              <a:rPr lang="it-IT" b="1" spc="-5" dirty="0">
                <a:cs typeface="Arial Unicode MS"/>
              </a:rPr>
              <a:t> </a:t>
            </a:r>
            <a:r>
              <a:rPr lang="it-IT" b="1" dirty="0">
                <a:cs typeface="Arial Unicode MS"/>
              </a:rPr>
              <a:t>c</a:t>
            </a:r>
            <a:r>
              <a:rPr lang="it-IT" b="1" spc="-15" dirty="0">
                <a:cs typeface="Arial Unicode MS"/>
              </a:rPr>
              <a:t>ond</a:t>
            </a:r>
            <a:r>
              <a:rPr lang="it-IT" b="1" spc="-25" dirty="0">
                <a:cs typeface="Arial Unicode MS"/>
              </a:rPr>
              <a:t>i</a:t>
            </a:r>
            <a:r>
              <a:rPr lang="it-IT" b="1" dirty="0">
                <a:cs typeface="Arial Unicode MS"/>
              </a:rPr>
              <a:t>z</a:t>
            </a:r>
            <a:r>
              <a:rPr lang="it-IT" b="1" spc="-15" dirty="0">
                <a:cs typeface="Arial Unicode MS"/>
              </a:rPr>
              <a:t>ion</a:t>
            </a:r>
            <a:r>
              <a:rPr lang="it-IT" b="1" spc="-5" dirty="0">
                <a:cs typeface="Arial Unicode MS"/>
              </a:rPr>
              <a:t>i</a:t>
            </a:r>
            <a:r>
              <a:rPr lang="it-IT" b="1" spc="-10" dirty="0">
                <a:cs typeface="Arial Unicode MS"/>
              </a:rPr>
              <a:t> </a:t>
            </a:r>
            <a:r>
              <a:rPr lang="it-IT" b="1" spc="-25" dirty="0">
                <a:cs typeface="Arial Unicode MS"/>
              </a:rPr>
              <a:t>g</a:t>
            </a:r>
            <a:r>
              <a:rPr lang="it-IT" b="1" spc="-5" dirty="0">
                <a:cs typeface="Arial Unicode MS"/>
              </a:rPr>
              <a:t>r</a:t>
            </a:r>
            <a:r>
              <a:rPr lang="it-IT" b="1" spc="-25" dirty="0">
                <a:cs typeface="Arial Unicode MS"/>
              </a:rPr>
              <a:t>a</a:t>
            </a:r>
            <a:r>
              <a:rPr lang="it-IT" b="1" dirty="0">
                <a:cs typeface="Arial Unicode MS"/>
              </a:rPr>
              <a:t>v</a:t>
            </a:r>
            <a:r>
              <a:rPr lang="it-IT" b="1" spc="-25" dirty="0">
                <a:cs typeface="Arial Unicode MS"/>
              </a:rPr>
              <a:t>o</a:t>
            </a:r>
            <a:r>
              <a:rPr lang="it-IT" b="1" dirty="0">
                <a:cs typeface="Arial Unicode MS"/>
              </a:rPr>
              <a:t>s</a:t>
            </a:r>
            <a:r>
              <a:rPr lang="it-IT" b="1" spc="-10" dirty="0">
                <a:cs typeface="Arial Unicode MS"/>
              </a:rPr>
              <a:t>e. L</a:t>
            </a:r>
            <a:r>
              <a:rPr lang="it-IT" b="1" spc="-15" dirty="0">
                <a:cs typeface="Arial Unicode MS"/>
              </a:rPr>
              <a:t>’</a:t>
            </a:r>
            <a:r>
              <a:rPr lang="it-IT" b="1" spc="-25" dirty="0">
                <a:cs typeface="Arial Unicode MS"/>
              </a:rPr>
              <a:t>a</a:t>
            </a:r>
            <a:r>
              <a:rPr lang="it-IT" b="1" spc="-15" dirty="0">
                <a:cs typeface="Arial Unicode MS"/>
              </a:rPr>
              <a:t>ppa</a:t>
            </a:r>
            <a:r>
              <a:rPr lang="it-IT" b="1" spc="-5" dirty="0">
                <a:cs typeface="Arial Unicode MS"/>
              </a:rPr>
              <a:t>r</a:t>
            </a:r>
            <a:r>
              <a:rPr lang="it-IT" b="1" spc="-25" dirty="0">
                <a:cs typeface="Arial Unicode MS"/>
              </a:rPr>
              <a:t>e</a:t>
            </a:r>
            <a:r>
              <a:rPr lang="it-IT" b="1" dirty="0">
                <a:cs typeface="Arial Unicode MS"/>
              </a:rPr>
              <a:t>cc</a:t>
            </a:r>
            <a:r>
              <a:rPr lang="it-IT" b="1" spc="-15" dirty="0">
                <a:cs typeface="Arial Unicode MS"/>
              </a:rPr>
              <a:t>hi</a:t>
            </a:r>
            <a:r>
              <a:rPr lang="it-IT" b="1" spc="-10" dirty="0">
                <a:cs typeface="Arial Unicode MS"/>
              </a:rPr>
              <a:t>o</a:t>
            </a:r>
            <a:r>
              <a:rPr lang="it-IT" b="1" spc="-20" dirty="0">
                <a:cs typeface="Arial Unicode MS"/>
              </a:rPr>
              <a:t> </a:t>
            </a:r>
            <a:r>
              <a:rPr lang="it-IT" b="1" spc="-10" dirty="0">
                <a:cs typeface="Arial Unicode MS"/>
              </a:rPr>
              <a:t>è</a:t>
            </a:r>
            <a:r>
              <a:rPr lang="it-IT" b="1" spc="-5" dirty="0">
                <a:cs typeface="Arial Unicode MS"/>
              </a:rPr>
              <a:t> </a:t>
            </a:r>
            <a:r>
              <a:rPr lang="it-IT" b="1" dirty="0">
                <a:cs typeface="Arial Unicode MS"/>
              </a:rPr>
              <a:t>c</a:t>
            </a:r>
            <a:r>
              <a:rPr lang="it-IT" b="1" spc="-15" dirty="0">
                <a:cs typeface="Arial Unicode MS"/>
              </a:rPr>
              <a:t>hi</a:t>
            </a:r>
            <a:r>
              <a:rPr lang="it-IT" b="1" spc="-25" dirty="0">
                <a:cs typeface="Arial Unicode MS"/>
              </a:rPr>
              <a:t>u</a:t>
            </a:r>
            <a:r>
              <a:rPr lang="it-IT" b="1" spc="-5" dirty="0">
                <a:cs typeface="Arial Unicode MS"/>
              </a:rPr>
              <a:t>so</a:t>
            </a:r>
            <a:r>
              <a:rPr lang="it-IT" b="1" dirty="0">
                <a:cs typeface="Arial Unicode MS"/>
              </a:rPr>
              <a:t> </a:t>
            </a:r>
            <a:r>
              <a:rPr lang="it-IT" b="1" spc="-15" dirty="0">
                <a:cs typeface="Arial Unicode MS"/>
              </a:rPr>
              <a:t>quand</a:t>
            </a:r>
            <a:r>
              <a:rPr lang="it-IT" b="1" spc="-10" dirty="0">
                <a:cs typeface="Arial Unicode MS"/>
              </a:rPr>
              <a:t>o</a:t>
            </a:r>
            <a:r>
              <a:rPr lang="it-IT" b="1" spc="-5" dirty="0">
                <a:cs typeface="Arial Unicode MS"/>
              </a:rPr>
              <a:t> </a:t>
            </a:r>
            <a:r>
              <a:rPr lang="it-IT" b="1" spc="-15" dirty="0">
                <a:cs typeface="Arial Unicode MS"/>
              </a:rPr>
              <a:t>l</a:t>
            </a:r>
            <a:r>
              <a:rPr lang="it-IT" b="1" spc="-5" dirty="0">
                <a:cs typeface="Arial Unicode MS"/>
              </a:rPr>
              <a:t>'</a:t>
            </a:r>
            <a:r>
              <a:rPr lang="it-IT" b="1" spc="-25" dirty="0">
                <a:cs typeface="Arial Unicode MS"/>
              </a:rPr>
              <a:t>o</a:t>
            </a:r>
            <a:r>
              <a:rPr lang="it-IT" b="1" spc="-5" dirty="0">
                <a:cs typeface="Arial Unicode MS"/>
              </a:rPr>
              <a:t>r</a:t>
            </a:r>
            <a:r>
              <a:rPr lang="it-IT" b="1" spc="-15" dirty="0">
                <a:cs typeface="Arial Unicode MS"/>
              </a:rPr>
              <a:t>gan</a:t>
            </a:r>
            <a:r>
              <a:rPr lang="it-IT" b="1" spc="-10" dirty="0">
                <a:cs typeface="Arial Unicode MS"/>
              </a:rPr>
              <a:t>o</a:t>
            </a:r>
            <a:r>
              <a:rPr lang="it-IT" b="1" spc="-5" dirty="0">
                <a:cs typeface="Arial Unicode MS"/>
              </a:rPr>
              <a:t> </a:t>
            </a:r>
            <a:r>
              <a:rPr lang="it-IT" b="1" spc="-15" dirty="0">
                <a:cs typeface="Arial Unicode MS"/>
              </a:rPr>
              <a:t>d</a:t>
            </a:r>
            <a:r>
              <a:rPr lang="it-IT" b="1" spc="-5" dirty="0">
                <a:cs typeface="Arial Unicode MS"/>
              </a:rPr>
              <a:t>i</a:t>
            </a:r>
            <a:r>
              <a:rPr lang="it-IT" b="1" spc="114" dirty="0">
                <a:cs typeface="Arial Unicode MS"/>
              </a:rPr>
              <a:t> </a:t>
            </a:r>
            <a:r>
              <a:rPr lang="it-IT" b="1" spc="-25" dirty="0">
                <a:cs typeface="Arial Unicode MS"/>
              </a:rPr>
              <a:t>a</a:t>
            </a:r>
            <a:r>
              <a:rPr lang="it-IT" b="1" dirty="0">
                <a:cs typeface="Arial Unicode MS"/>
              </a:rPr>
              <a:t>z</a:t>
            </a:r>
            <a:r>
              <a:rPr lang="it-IT" b="1" spc="-15" dirty="0">
                <a:cs typeface="Arial Unicode MS"/>
              </a:rPr>
              <a:t>iona</a:t>
            </a:r>
            <a:r>
              <a:rPr lang="it-IT" b="1" spc="-25" dirty="0">
                <a:cs typeface="Arial Unicode MS"/>
              </a:rPr>
              <a:t>m</a:t>
            </a:r>
            <a:r>
              <a:rPr lang="it-IT" b="1" spc="-10" dirty="0">
                <a:cs typeface="Arial Unicode MS"/>
              </a:rPr>
              <a:t>ento</a:t>
            </a:r>
            <a:r>
              <a:rPr lang="it-IT" b="1" spc="-5" dirty="0">
                <a:cs typeface="Arial Unicode MS"/>
              </a:rPr>
              <a:t> </a:t>
            </a:r>
            <a:r>
              <a:rPr lang="it-IT" b="1" spc="-10" dirty="0">
                <a:cs typeface="Arial Unicode MS"/>
              </a:rPr>
              <a:t>è</a:t>
            </a:r>
            <a:r>
              <a:rPr lang="it-IT" b="1" spc="-5" dirty="0">
                <a:cs typeface="Arial Unicode MS"/>
              </a:rPr>
              <a:t> </a:t>
            </a:r>
            <a:r>
              <a:rPr lang="it-IT" b="1" spc="-15" dirty="0">
                <a:cs typeface="Arial Unicode MS"/>
              </a:rPr>
              <a:t>ali</a:t>
            </a:r>
            <a:r>
              <a:rPr lang="it-IT" b="1" spc="-10" dirty="0">
                <a:cs typeface="Arial Unicode MS"/>
              </a:rPr>
              <a:t>mentato</a:t>
            </a:r>
            <a:r>
              <a:rPr lang="it-IT" b="1" spc="-20" dirty="0">
                <a:cs typeface="Arial Unicode MS"/>
              </a:rPr>
              <a:t> </a:t>
            </a:r>
            <a:r>
              <a:rPr lang="it-IT" b="1" spc="-15" dirty="0">
                <a:cs typeface="Arial Unicode MS"/>
              </a:rPr>
              <a:t>e</a:t>
            </a:r>
            <a:r>
              <a:rPr lang="it-IT" b="1" spc="-10" dirty="0">
                <a:cs typeface="Arial Unicode MS"/>
              </a:rPr>
              <a:t>d</a:t>
            </a:r>
            <a:r>
              <a:rPr lang="it-IT" b="1" spc="-5" dirty="0">
                <a:cs typeface="Arial Unicode MS"/>
              </a:rPr>
              <a:t> </a:t>
            </a:r>
            <a:r>
              <a:rPr lang="it-IT" b="1" spc="-15" dirty="0">
                <a:cs typeface="Arial Unicode MS"/>
              </a:rPr>
              <a:t>ap</a:t>
            </a:r>
            <a:r>
              <a:rPr lang="it-IT" b="1" spc="-25" dirty="0">
                <a:cs typeface="Arial Unicode MS"/>
              </a:rPr>
              <a:t>e</a:t>
            </a:r>
            <a:r>
              <a:rPr lang="it-IT" b="1" spc="-5" dirty="0">
                <a:cs typeface="Arial Unicode MS"/>
              </a:rPr>
              <a:t>r</a:t>
            </a:r>
            <a:r>
              <a:rPr lang="it-IT" b="1" spc="-10" dirty="0">
                <a:cs typeface="Arial Unicode MS"/>
              </a:rPr>
              <a:t>to</a:t>
            </a:r>
            <a:r>
              <a:rPr lang="it-IT" b="1" spc="-20" dirty="0">
                <a:cs typeface="Arial Unicode MS"/>
              </a:rPr>
              <a:t> </a:t>
            </a:r>
            <a:r>
              <a:rPr lang="it-IT" b="1" spc="-15" dirty="0">
                <a:cs typeface="Arial Unicode MS"/>
              </a:rPr>
              <a:t>quand</a:t>
            </a:r>
            <a:r>
              <a:rPr lang="it-IT" b="1" spc="-10" dirty="0">
                <a:cs typeface="Arial Unicode MS"/>
              </a:rPr>
              <a:t>o</a:t>
            </a:r>
            <a:r>
              <a:rPr lang="it-IT" b="1" spc="-5" dirty="0">
                <a:cs typeface="Arial Unicode MS"/>
              </a:rPr>
              <a:t> </a:t>
            </a:r>
            <a:r>
              <a:rPr lang="it-IT" b="1" spc="-15" dirty="0">
                <a:cs typeface="Arial Unicode MS"/>
              </a:rPr>
              <a:t>d</a:t>
            </a:r>
            <a:r>
              <a:rPr lang="it-IT" b="1" spc="-25" dirty="0">
                <a:cs typeface="Arial Unicode MS"/>
              </a:rPr>
              <a:t>i</a:t>
            </a:r>
            <a:r>
              <a:rPr lang="it-IT" b="1" dirty="0">
                <a:cs typeface="Arial Unicode MS"/>
              </a:rPr>
              <a:t>s</a:t>
            </a:r>
            <a:r>
              <a:rPr lang="it-IT" b="1" spc="-15" dirty="0">
                <a:cs typeface="Arial Unicode MS"/>
              </a:rPr>
              <a:t>ali</a:t>
            </a:r>
            <a:r>
              <a:rPr lang="it-IT" b="1" spc="-10" dirty="0">
                <a:cs typeface="Arial Unicode MS"/>
              </a:rPr>
              <a:t>mentat</a:t>
            </a:r>
            <a:r>
              <a:rPr lang="it-IT" b="1" spc="-25" dirty="0">
                <a:cs typeface="Arial Unicode MS"/>
              </a:rPr>
              <a:t>o</a:t>
            </a:r>
            <a:r>
              <a:rPr lang="it-IT" b="1" spc="-5" dirty="0">
                <a:cs typeface="Arial Unicode MS"/>
              </a:rPr>
              <a:t>.</a:t>
            </a:r>
          </a:p>
        </p:txBody>
      </p:sp>
      <p:sp>
        <p:nvSpPr>
          <p:cNvPr id="3" name="Rettangolo 2"/>
          <p:cNvSpPr/>
          <p:nvPr/>
        </p:nvSpPr>
        <p:spPr>
          <a:xfrm>
            <a:off x="144696" y="2385109"/>
            <a:ext cx="8999304" cy="369332"/>
          </a:xfrm>
          <a:prstGeom prst="rect">
            <a:avLst/>
          </a:prstGeom>
        </p:spPr>
        <p:txBody>
          <a:bodyPr wrap="square">
            <a:spAutoFit/>
          </a:bodyPr>
          <a:lstStyle/>
          <a:p>
            <a:pPr marL="285750" indent="-285750" algn="just">
              <a:buFont typeface="Wingdings" panose="05000000000000000000" pitchFamily="2" charset="2"/>
              <a:buChar char="q"/>
              <a:defRPr/>
            </a:pPr>
            <a:r>
              <a:rPr lang="it-IT" b="1" spc="-15" dirty="0">
                <a:cs typeface="Arial"/>
              </a:rPr>
              <a:t>P</a:t>
            </a:r>
            <a:r>
              <a:rPr lang="it-IT" b="1" spc="-5" dirty="0">
                <a:cs typeface="Arial"/>
              </a:rPr>
              <a:t>r</a:t>
            </a:r>
            <a:r>
              <a:rPr lang="it-IT" b="1" spc="-15" dirty="0">
                <a:cs typeface="Arial"/>
              </a:rPr>
              <a:t>es</a:t>
            </a:r>
            <a:r>
              <a:rPr lang="it-IT" b="1" spc="-10" dirty="0">
                <a:cs typeface="Arial"/>
              </a:rPr>
              <a:t>ta</a:t>
            </a:r>
            <a:r>
              <a:rPr lang="it-IT" b="1" spc="-25" dirty="0">
                <a:cs typeface="Arial"/>
              </a:rPr>
              <a:t>z</a:t>
            </a:r>
            <a:r>
              <a:rPr lang="it-IT" b="1" spc="-10" dirty="0">
                <a:cs typeface="Arial"/>
              </a:rPr>
              <a:t>ion</a:t>
            </a:r>
            <a:r>
              <a:rPr lang="it-IT" b="1" spc="-5" dirty="0">
                <a:cs typeface="Arial"/>
              </a:rPr>
              <a:t>i</a:t>
            </a:r>
            <a:r>
              <a:rPr lang="it-IT" b="1" spc="-10" dirty="0">
                <a:cs typeface="Arial"/>
              </a:rPr>
              <a:t> elett</a:t>
            </a:r>
            <a:r>
              <a:rPr lang="it-IT" b="1" spc="-5" dirty="0">
                <a:cs typeface="Arial"/>
              </a:rPr>
              <a:t>r</a:t>
            </a:r>
            <a:r>
              <a:rPr lang="it-IT" b="1" spc="-15" dirty="0">
                <a:cs typeface="Arial"/>
              </a:rPr>
              <a:t>ich</a:t>
            </a:r>
            <a:r>
              <a:rPr lang="it-IT" b="1" spc="-10" dirty="0">
                <a:cs typeface="Arial"/>
              </a:rPr>
              <a:t>e</a:t>
            </a:r>
            <a:r>
              <a:rPr lang="it-IT" b="1" spc="-20" dirty="0">
                <a:cs typeface="Arial"/>
              </a:rPr>
              <a:t> </a:t>
            </a:r>
            <a:r>
              <a:rPr lang="it-IT" b="1" spc="-5" dirty="0">
                <a:cs typeface="Arial"/>
              </a:rPr>
              <a:t>r</a:t>
            </a:r>
            <a:r>
              <a:rPr lang="it-IT" b="1" spc="-10" dirty="0">
                <a:cs typeface="Arial"/>
              </a:rPr>
              <a:t>idotte</a:t>
            </a:r>
            <a:r>
              <a:rPr lang="it-IT" b="1" spc="-30" dirty="0">
                <a:cs typeface="Arial"/>
              </a:rPr>
              <a:t> </a:t>
            </a:r>
            <a:r>
              <a:rPr lang="it-IT" b="1" spc="5" dirty="0">
                <a:cs typeface="Arial"/>
              </a:rPr>
              <a:t>m</a:t>
            </a:r>
            <a:r>
              <a:rPr lang="it-IT" b="1" spc="-10" dirty="0">
                <a:cs typeface="Arial"/>
              </a:rPr>
              <a:t>a</a:t>
            </a:r>
            <a:r>
              <a:rPr lang="it-IT" b="1" spc="-20" dirty="0">
                <a:cs typeface="Arial"/>
              </a:rPr>
              <a:t> </a:t>
            </a:r>
            <a:r>
              <a:rPr lang="it-IT" b="1" dirty="0">
                <a:cs typeface="Arial"/>
              </a:rPr>
              <a:t>c</a:t>
            </a:r>
            <a:r>
              <a:rPr lang="it-IT" b="1" spc="-15" dirty="0">
                <a:cs typeface="Arial"/>
              </a:rPr>
              <a:t>a</a:t>
            </a:r>
            <a:r>
              <a:rPr lang="it-IT" b="1" spc="-25" dirty="0">
                <a:cs typeface="Arial"/>
              </a:rPr>
              <a:t>p</a:t>
            </a:r>
            <a:r>
              <a:rPr lang="it-IT" b="1" spc="-15" dirty="0">
                <a:cs typeface="Arial"/>
              </a:rPr>
              <a:t>a</a:t>
            </a:r>
            <a:r>
              <a:rPr lang="it-IT" b="1" dirty="0">
                <a:cs typeface="Arial"/>
              </a:rPr>
              <a:t>c</a:t>
            </a:r>
            <a:r>
              <a:rPr lang="it-IT" b="1" spc="-10" dirty="0">
                <a:cs typeface="Arial"/>
              </a:rPr>
              <a:t>i</a:t>
            </a:r>
            <a:r>
              <a:rPr lang="it-IT" b="1" spc="-20" dirty="0">
                <a:cs typeface="Arial"/>
              </a:rPr>
              <a:t>t</a:t>
            </a:r>
            <a:r>
              <a:rPr lang="it-IT" b="1" spc="-10" dirty="0">
                <a:cs typeface="Arial"/>
              </a:rPr>
              <a:t>à</a:t>
            </a:r>
            <a:r>
              <a:rPr lang="it-IT" b="1" spc="-5" dirty="0">
                <a:cs typeface="Arial"/>
              </a:rPr>
              <a:t> </a:t>
            </a:r>
            <a:r>
              <a:rPr lang="it-IT" b="1" spc="-15" dirty="0">
                <a:cs typeface="Arial"/>
              </a:rPr>
              <a:t>d</a:t>
            </a:r>
            <a:r>
              <a:rPr lang="it-IT" b="1" spc="-5" dirty="0">
                <a:cs typeface="Arial"/>
              </a:rPr>
              <a:t>i</a:t>
            </a:r>
            <a:r>
              <a:rPr lang="it-IT" b="1" spc="-10" dirty="0">
                <a:cs typeface="Arial"/>
              </a:rPr>
              <a:t> </a:t>
            </a:r>
            <a:r>
              <a:rPr lang="it-IT" b="1" spc="-25" dirty="0">
                <a:cs typeface="Arial"/>
              </a:rPr>
              <a:t>e</a:t>
            </a:r>
            <a:r>
              <a:rPr lang="it-IT" b="1" dirty="0">
                <a:cs typeface="Arial"/>
              </a:rPr>
              <a:t>s</a:t>
            </a:r>
            <a:r>
              <a:rPr lang="it-IT" b="1" spc="-15" dirty="0">
                <a:cs typeface="Arial"/>
              </a:rPr>
              <a:t>egu</a:t>
            </a:r>
            <a:r>
              <a:rPr lang="it-IT" b="1" spc="-25" dirty="0">
                <a:cs typeface="Arial"/>
              </a:rPr>
              <a:t>i</a:t>
            </a:r>
            <a:r>
              <a:rPr lang="it-IT" b="1" spc="-5" dirty="0">
                <a:cs typeface="Arial"/>
              </a:rPr>
              <a:t>re </a:t>
            </a:r>
            <a:r>
              <a:rPr lang="it-IT" b="1" spc="-15" dirty="0">
                <a:cs typeface="Arial"/>
              </a:rPr>
              <a:t>u</a:t>
            </a:r>
            <a:r>
              <a:rPr lang="it-IT" b="1" spc="-10" dirty="0">
                <a:cs typeface="Arial"/>
              </a:rPr>
              <a:t>n</a:t>
            </a:r>
            <a:r>
              <a:rPr lang="it-IT" b="1" spc="-20" dirty="0">
                <a:cs typeface="Arial"/>
              </a:rPr>
              <a:t> </a:t>
            </a:r>
            <a:r>
              <a:rPr lang="it-IT" b="1" spc="-15" dirty="0">
                <a:cs typeface="Arial"/>
              </a:rPr>
              <a:t>n</a:t>
            </a:r>
            <a:r>
              <a:rPr lang="it-IT" b="1" spc="-25" dirty="0">
                <a:cs typeface="Arial"/>
              </a:rPr>
              <a:t>u</a:t>
            </a:r>
            <a:r>
              <a:rPr lang="it-IT" b="1" spc="5" dirty="0">
                <a:cs typeface="Arial"/>
              </a:rPr>
              <a:t>m</a:t>
            </a:r>
            <a:r>
              <a:rPr lang="it-IT" b="1" spc="-25" dirty="0">
                <a:cs typeface="Arial"/>
              </a:rPr>
              <a:t>e</a:t>
            </a:r>
            <a:r>
              <a:rPr lang="it-IT" b="1" spc="-5" dirty="0">
                <a:cs typeface="Arial"/>
              </a:rPr>
              <a:t>ro</a:t>
            </a:r>
            <a:r>
              <a:rPr lang="it-IT" b="1" spc="-20" dirty="0">
                <a:cs typeface="Arial"/>
              </a:rPr>
              <a:t> </a:t>
            </a:r>
            <a:r>
              <a:rPr lang="it-IT" b="1" spc="-15" dirty="0">
                <a:cs typeface="Arial"/>
              </a:rPr>
              <a:t>d</a:t>
            </a:r>
            <a:r>
              <a:rPr lang="it-IT" b="1" spc="-5" dirty="0">
                <a:cs typeface="Arial"/>
              </a:rPr>
              <a:t>i</a:t>
            </a:r>
            <a:r>
              <a:rPr lang="it-IT" b="1" spc="130" dirty="0">
                <a:cs typeface="Arial"/>
              </a:rPr>
              <a:t> </a:t>
            </a:r>
            <a:r>
              <a:rPr lang="it-IT" b="1" spc="5" dirty="0">
                <a:cs typeface="Arial"/>
              </a:rPr>
              <a:t>m</a:t>
            </a:r>
            <a:r>
              <a:rPr lang="it-IT" b="1" spc="-15" dirty="0">
                <a:cs typeface="Arial"/>
              </a:rPr>
              <a:t>ano</a:t>
            </a:r>
            <a:r>
              <a:rPr lang="it-IT" b="1" spc="-25" dirty="0">
                <a:cs typeface="Arial"/>
              </a:rPr>
              <a:t>v</a:t>
            </a:r>
            <a:r>
              <a:rPr lang="it-IT" b="1" spc="-5" dirty="0">
                <a:cs typeface="Arial"/>
              </a:rPr>
              <a:t>re </a:t>
            </a:r>
            <a:r>
              <a:rPr lang="it-IT" b="1" spc="-10" dirty="0">
                <a:cs typeface="Arial"/>
              </a:rPr>
              <a:t>ele</a:t>
            </a:r>
            <a:r>
              <a:rPr lang="it-IT" b="1" spc="-15" dirty="0">
                <a:cs typeface="Arial"/>
              </a:rPr>
              <a:t>v</a:t>
            </a:r>
            <a:r>
              <a:rPr lang="it-IT" b="1" spc="-10" dirty="0">
                <a:cs typeface="Arial"/>
              </a:rPr>
              <a:t>ati</a:t>
            </a:r>
            <a:r>
              <a:rPr lang="it-IT" b="1" spc="-15" dirty="0">
                <a:cs typeface="Arial"/>
              </a:rPr>
              <a:t>s</a:t>
            </a:r>
            <a:r>
              <a:rPr lang="it-IT" b="1" dirty="0">
                <a:cs typeface="Arial"/>
              </a:rPr>
              <a:t>s</a:t>
            </a:r>
            <a:r>
              <a:rPr lang="it-IT" b="1" spc="-25" dirty="0">
                <a:cs typeface="Arial"/>
              </a:rPr>
              <a:t>i</a:t>
            </a:r>
            <a:r>
              <a:rPr lang="it-IT" b="1" spc="5" dirty="0">
                <a:cs typeface="Arial"/>
              </a:rPr>
              <a:t>m</a:t>
            </a:r>
            <a:r>
              <a:rPr lang="it-IT" b="1" spc="-25" dirty="0">
                <a:cs typeface="Arial"/>
              </a:rPr>
              <a:t>e</a:t>
            </a:r>
            <a:r>
              <a:rPr lang="it-IT" b="1" spc="-5" dirty="0">
                <a:cs typeface="Arial"/>
              </a:rPr>
              <a:t>.</a:t>
            </a:r>
            <a:endParaRPr lang="it-IT" b="1" dirty="0">
              <a:cs typeface="Arial"/>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766482"/>
            <a:ext cx="1829353" cy="367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1039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733" y="2342053"/>
            <a:ext cx="5868987"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CasellaDiTesto 1"/>
          <p:cNvSpPr txBox="1">
            <a:spLocks noChangeArrowheads="1"/>
          </p:cNvSpPr>
          <p:nvPr/>
        </p:nvSpPr>
        <p:spPr bwMode="auto">
          <a:xfrm>
            <a:off x="6300192" y="1339336"/>
            <a:ext cx="257492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000" dirty="0">
                <a:solidFill>
                  <a:srgbClr val="FF0000"/>
                </a:solidFill>
                <a:latin typeface="Calibri" pitchFamily="34" charset="0"/>
                <a:ea typeface="ＭＳ Ｐゴシック" pitchFamily="34" charset="-128"/>
              </a:rPr>
              <a:t>IMPORTANT</a:t>
            </a:r>
          </a:p>
          <a:p>
            <a:pPr algn="ctr" eaLnBrk="1" hangingPunct="1">
              <a:spcBef>
                <a:spcPct val="0"/>
              </a:spcBef>
              <a:buFontTx/>
              <a:buNone/>
            </a:pPr>
            <a:r>
              <a:rPr lang="it-IT" altLang="it-IT" sz="2400" dirty="0" err="1">
                <a:latin typeface="Calibri" pitchFamily="34" charset="0"/>
                <a:ea typeface="ＭＳ Ｐゴシック" pitchFamily="34" charset="-128"/>
              </a:rPr>
              <a:t>Only</a:t>
            </a:r>
            <a:r>
              <a:rPr lang="it-IT" altLang="it-IT" sz="2400" dirty="0">
                <a:latin typeface="Calibri" pitchFamily="34" charset="0"/>
                <a:ea typeface="ＭＳ Ｐゴシック" pitchFamily="34" charset="-128"/>
              </a:rPr>
              <a:t> 20 minutes </a:t>
            </a:r>
            <a:r>
              <a:rPr lang="it-IT" altLang="it-IT" sz="2400" dirty="0" err="1">
                <a:latin typeface="Calibri" pitchFamily="34" charset="0"/>
                <a:ea typeface="ＭＳ Ｐゴシック" pitchFamily="34" charset="-128"/>
              </a:rPr>
              <a:t>you</a:t>
            </a:r>
            <a:r>
              <a:rPr lang="it-IT" altLang="it-IT" sz="2400" dirty="0">
                <a:latin typeface="Calibri" pitchFamily="34" charset="0"/>
                <a:ea typeface="ＭＳ Ｐゴシック" pitchFamily="34" charset="-128"/>
              </a:rPr>
              <a:t> can stay to the bar </a:t>
            </a:r>
            <a:r>
              <a:rPr lang="it-IT" altLang="it-IT" sz="2400" dirty="0" err="1">
                <a:latin typeface="Calibri" pitchFamily="34" charset="0"/>
                <a:ea typeface="ＭＳ Ｐゴシック" pitchFamily="34" charset="-128"/>
              </a:rPr>
              <a:t>during</a:t>
            </a:r>
            <a:r>
              <a:rPr lang="it-IT" altLang="it-IT" sz="2400" dirty="0">
                <a:latin typeface="Calibri" pitchFamily="34" charset="0"/>
                <a:ea typeface="ＭＳ Ｐゴシック" pitchFamily="34" charset="-128"/>
              </a:rPr>
              <a:t> </a:t>
            </a:r>
            <a:r>
              <a:rPr lang="it-IT" altLang="it-IT" sz="2400" dirty="0" err="1">
                <a:latin typeface="Calibri" pitchFamily="34" charset="0"/>
                <a:ea typeface="ＭＳ Ｐゴシック" pitchFamily="34" charset="-128"/>
              </a:rPr>
              <a:t>your</a:t>
            </a:r>
            <a:r>
              <a:rPr lang="it-IT" altLang="it-IT" sz="2400" dirty="0">
                <a:latin typeface="Calibri" pitchFamily="34" charset="0"/>
                <a:ea typeface="ＭＳ Ｐゴシック" pitchFamily="34" charset="-128"/>
              </a:rPr>
              <a:t> break</a:t>
            </a:r>
          </a:p>
        </p:txBody>
      </p:sp>
      <p:sp>
        <p:nvSpPr>
          <p:cNvPr id="5125" name="CasellaDiTesto 8"/>
          <p:cNvSpPr txBox="1">
            <a:spLocks noChangeArrowheads="1"/>
          </p:cNvSpPr>
          <p:nvPr/>
        </p:nvSpPr>
        <p:spPr bwMode="auto">
          <a:xfrm>
            <a:off x="6550669" y="4612004"/>
            <a:ext cx="1909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400" dirty="0">
                <a:latin typeface="Calibri" pitchFamily="34" charset="0"/>
                <a:ea typeface="ＭＳ Ｐゴシック" pitchFamily="34" charset="-128"/>
              </a:rPr>
              <a:t> </a:t>
            </a:r>
            <a:r>
              <a:rPr lang="it-IT" altLang="it-IT" sz="2400" b="1" dirty="0">
                <a:solidFill>
                  <a:srgbClr val="FF0000"/>
                </a:solidFill>
                <a:latin typeface="Calibri" pitchFamily="34" charset="0"/>
                <a:ea typeface="ＭＳ Ｐゴシック" pitchFamily="34" charset="-128"/>
              </a:rPr>
              <a:t>OPEN TIME :  </a:t>
            </a:r>
          </a:p>
          <a:p>
            <a:pPr algn="ctr" eaLnBrk="1" hangingPunct="1">
              <a:spcBef>
                <a:spcPct val="0"/>
              </a:spcBef>
              <a:buFontTx/>
              <a:buNone/>
            </a:pPr>
            <a:r>
              <a:rPr lang="it-IT" altLang="it-IT" sz="2400" b="1" dirty="0">
                <a:solidFill>
                  <a:srgbClr val="FF0000"/>
                </a:solidFill>
                <a:latin typeface="Calibri" pitchFamily="34" charset="0"/>
                <a:ea typeface="ＭＳ Ｐゴシック" pitchFamily="34" charset="-128"/>
              </a:rPr>
              <a:t> </a:t>
            </a:r>
            <a:r>
              <a:rPr lang="it-IT" altLang="it-IT" sz="2400" dirty="0">
                <a:latin typeface="Calibri" pitchFamily="34" charset="0"/>
                <a:ea typeface="ＭＳ Ｐゴシック" pitchFamily="34" charset="-128"/>
              </a:rPr>
              <a:t>07:00 AM </a:t>
            </a:r>
          </a:p>
          <a:p>
            <a:pPr algn="ctr" eaLnBrk="1" hangingPunct="1">
              <a:spcBef>
                <a:spcPct val="0"/>
              </a:spcBef>
              <a:buFontTx/>
              <a:buNone/>
            </a:pPr>
            <a:r>
              <a:rPr lang="it-IT" altLang="it-IT" sz="2400" dirty="0">
                <a:latin typeface="Calibri" pitchFamily="34" charset="0"/>
                <a:ea typeface="ＭＳ Ｐゴシック" pitchFamily="34" charset="-128"/>
              </a:rPr>
              <a:t>Until Evening</a:t>
            </a:r>
          </a:p>
        </p:txBody>
      </p:sp>
      <p:pic>
        <p:nvPicPr>
          <p:cNvPr id="3" name="Immagine 2"/>
          <p:cNvPicPr>
            <a:picLocks noChangeAspect="1"/>
          </p:cNvPicPr>
          <p:nvPr/>
        </p:nvPicPr>
        <p:blipFill>
          <a:blip r:embed="rId3"/>
          <a:stretch>
            <a:fillRect/>
          </a:stretch>
        </p:blipFill>
        <p:spPr>
          <a:xfrm>
            <a:off x="352027" y="1041399"/>
            <a:ext cx="5486400" cy="1114425"/>
          </a:xfrm>
          <a:prstGeom prst="rect">
            <a:avLst/>
          </a:prstGeom>
        </p:spPr>
      </p:pic>
      <p:sp>
        <p:nvSpPr>
          <p:cNvPr id="9" name="CasellaDiTesto 8"/>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Coffee break</a:t>
            </a:r>
          </a:p>
        </p:txBody>
      </p:sp>
      <p:pic>
        <p:nvPicPr>
          <p:cNvPr id="8" name="Immagine 7"/>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50814550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Fusibile</a:t>
            </a:r>
            <a:endParaRPr lang="it-IT" sz="2800" b="1" dirty="0">
              <a:solidFill>
                <a:schemeClr val="tx2"/>
              </a:solidFill>
            </a:endParaRPr>
          </a:p>
        </p:txBody>
      </p:sp>
      <p:sp>
        <p:nvSpPr>
          <p:cNvPr id="2" name="Rettangolo 1"/>
          <p:cNvSpPr/>
          <p:nvPr/>
        </p:nvSpPr>
        <p:spPr>
          <a:xfrm>
            <a:off x="467544" y="965713"/>
            <a:ext cx="8280920" cy="923330"/>
          </a:xfrm>
          <a:prstGeom prst="rect">
            <a:avLst/>
          </a:prstGeom>
          <a:solidFill>
            <a:schemeClr val="accent6">
              <a:lumMod val="75000"/>
            </a:schemeClr>
          </a:solidFill>
          <a:scene3d>
            <a:camera prst="orthographicFront">
              <a:rot lat="0" lon="0" rev="0"/>
            </a:camera>
            <a:lightRig rig="threePt" dir="t">
              <a:rot lat="0" lon="0" rev="1200000"/>
            </a:lightRig>
          </a:scene3d>
          <a:sp3d>
            <a:bevelT w="63500" h="25400" prst="divot"/>
          </a:sp3d>
        </p:spPr>
        <p:style>
          <a:lnRef idx="0">
            <a:schemeClr val="accent1"/>
          </a:lnRef>
          <a:fillRef idx="3">
            <a:schemeClr val="accent1"/>
          </a:fillRef>
          <a:effectRef idx="3">
            <a:schemeClr val="accent1"/>
          </a:effectRef>
          <a:fontRef idx="minor">
            <a:schemeClr val="lt1"/>
          </a:fontRef>
        </p:style>
        <p:txBody>
          <a:bodyPr wrap="square">
            <a:spAutoFit/>
          </a:bodyPr>
          <a:lstStyle/>
          <a:p>
            <a:pPr algn="just">
              <a:buFont typeface="Times New Roman" pitchFamily="16" charset="0"/>
              <a:buNone/>
            </a:pPr>
            <a:r>
              <a:rPr lang="it-IT" b="1" spc="-15" dirty="0">
                <a:solidFill>
                  <a:schemeClr val="lt1"/>
                </a:solidFill>
                <a:cs typeface="Arial Unicode MS"/>
              </a:rPr>
              <a:t>Dispositivo di interruzione ottenuta mediante la fusione di parti predisposte e proporzionate a tale scopo, quando la corrente supera un determinato valore per un tempo sufficiente</a:t>
            </a:r>
          </a:p>
        </p:txBody>
      </p:sp>
      <p:pic>
        <p:nvPicPr>
          <p:cNvPr id="3" name="Immagine 2"/>
          <p:cNvPicPr>
            <a:picLocks noChangeAspect="1"/>
          </p:cNvPicPr>
          <p:nvPr/>
        </p:nvPicPr>
        <p:blipFill>
          <a:blip r:embed="rId4"/>
          <a:stretch>
            <a:fillRect/>
          </a:stretch>
        </p:blipFill>
        <p:spPr>
          <a:xfrm>
            <a:off x="2682281" y="2166042"/>
            <a:ext cx="4229100" cy="2724150"/>
          </a:xfrm>
          <a:prstGeom prst="rect">
            <a:avLst/>
          </a:prstGeom>
        </p:spPr>
      </p:pic>
      <p:pic>
        <p:nvPicPr>
          <p:cNvPr id="4" name="Immagine 3"/>
          <p:cNvPicPr>
            <a:picLocks noChangeAspect="1"/>
          </p:cNvPicPr>
          <p:nvPr/>
        </p:nvPicPr>
        <p:blipFill>
          <a:blip r:embed="rId5"/>
          <a:stretch>
            <a:fillRect/>
          </a:stretch>
        </p:blipFill>
        <p:spPr>
          <a:xfrm>
            <a:off x="5220072" y="4077072"/>
            <a:ext cx="3886200" cy="2609850"/>
          </a:xfrm>
          <a:prstGeom prst="rect">
            <a:avLst/>
          </a:prstGeom>
        </p:spPr>
      </p:pic>
      <p:pic>
        <p:nvPicPr>
          <p:cNvPr id="6" name="Immagine 5"/>
          <p:cNvPicPr>
            <a:picLocks noChangeAspect="1"/>
          </p:cNvPicPr>
          <p:nvPr/>
        </p:nvPicPr>
        <p:blipFill>
          <a:blip r:embed="rId6"/>
          <a:stretch>
            <a:fillRect/>
          </a:stretch>
        </p:blipFill>
        <p:spPr>
          <a:xfrm>
            <a:off x="7385" y="4077072"/>
            <a:ext cx="2681436" cy="2681436"/>
          </a:xfrm>
          <a:prstGeom prst="rect">
            <a:avLst/>
          </a:prstGeom>
        </p:spPr>
      </p:pic>
    </p:spTree>
    <p:extLst>
      <p:ext uri="{BB962C8B-B14F-4D97-AF65-F5344CB8AC3E}">
        <p14:creationId xmlns:p14="http://schemas.microsoft.com/office/powerpoint/2010/main" val="27189367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Interruttore</a:t>
            </a:r>
            <a:endParaRPr lang="it-IT" sz="2800" b="1" dirty="0">
              <a:solidFill>
                <a:schemeClr val="tx2"/>
              </a:solidFill>
            </a:endParaRPr>
          </a:p>
        </p:txBody>
      </p:sp>
      <p:sp>
        <p:nvSpPr>
          <p:cNvPr id="2" name="Rettangolo 1"/>
          <p:cNvSpPr/>
          <p:nvPr/>
        </p:nvSpPr>
        <p:spPr>
          <a:xfrm>
            <a:off x="130840" y="2337154"/>
            <a:ext cx="5737303" cy="2262158"/>
          </a:xfrm>
          <a:prstGeom prst="rect">
            <a:avLst/>
          </a:prstGeom>
        </p:spPr>
        <p:txBody>
          <a:bodyPr wrap="square">
            <a:spAutoFit/>
          </a:bodyPr>
          <a:lstStyle/>
          <a:p>
            <a:pPr marL="298450" indent="-285750" algn="just">
              <a:lnSpc>
                <a:spcPct val="100000"/>
              </a:lnSpc>
              <a:buFont typeface="Wingdings" panose="05000000000000000000" pitchFamily="2" charset="2"/>
              <a:buChar char="q"/>
              <a:defRPr/>
            </a:pPr>
            <a:r>
              <a:rPr lang="it-IT" b="1" spc="-10" dirty="0" smtClean="0">
                <a:solidFill>
                  <a:srgbClr val="0070C0"/>
                </a:solidFill>
                <a:cs typeface="Arial"/>
              </a:rPr>
              <a:t>Dis</a:t>
            </a:r>
            <a:r>
              <a:rPr lang="it-IT" b="1" spc="-20" dirty="0" smtClean="0">
                <a:solidFill>
                  <a:srgbClr val="0070C0"/>
                </a:solidFill>
                <a:cs typeface="Arial"/>
              </a:rPr>
              <a:t>p</a:t>
            </a:r>
            <a:r>
              <a:rPr lang="it-IT" b="1" spc="-10" dirty="0" smtClean="0">
                <a:solidFill>
                  <a:srgbClr val="0070C0"/>
                </a:solidFill>
                <a:cs typeface="Arial"/>
              </a:rPr>
              <a:t>o</a:t>
            </a:r>
            <a:r>
              <a:rPr lang="it-IT" b="1" spc="-15" dirty="0" smtClean="0">
                <a:solidFill>
                  <a:srgbClr val="0070C0"/>
                </a:solidFill>
                <a:cs typeface="Arial"/>
              </a:rPr>
              <a:t>s</a:t>
            </a:r>
            <a:r>
              <a:rPr lang="it-IT" b="1" spc="-20" dirty="0" smtClean="0">
                <a:solidFill>
                  <a:srgbClr val="0070C0"/>
                </a:solidFill>
                <a:cs typeface="Arial"/>
              </a:rPr>
              <a:t>i</a:t>
            </a:r>
            <a:r>
              <a:rPr lang="it-IT" b="1" dirty="0" smtClean="0">
                <a:solidFill>
                  <a:srgbClr val="0070C0"/>
                </a:solidFill>
                <a:cs typeface="Arial"/>
              </a:rPr>
              <a:t>z</a:t>
            </a:r>
            <a:r>
              <a:rPr lang="it-IT" b="1" spc="-10" dirty="0" smtClean="0">
                <a:solidFill>
                  <a:srgbClr val="0070C0"/>
                </a:solidFill>
                <a:cs typeface="Arial"/>
              </a:rPr>
              <a:t>i</a:t>
            </a:r>
            <a:r>
              <a:rPr lang="it-IT" b="1" spc="-20" dirty="0" smtClean="0">
                <a:solidFill>
                  <a:srgbClr val="0070C0"/>
                </a:solidFill>
                <a:cs typeface="Arial"/>
              </a:rPr>
              <a:t>o</a:t>
            </a:r>
            <a:r>
              <a:rPr lang="it-IT" b="1" spc="-5" dirty="0" smtClean="0">
                <a:solidFill>
                  <a:srgbClr val="0070C0"/>
                </a:solidFill>
                <a:cs typeface="Arial"/>
              </a:rPr>
              <a:t>ni</a:t>
            </a:r>
            <a:r>
              <a:rPr lang="it-IT" b="1" spc="-15" dirty="0" smtClean="0">
                <a:solidFill>
                  <a:srgbClr val="0070C0"/>
                </a:solidFill>
                <a:cs typeface="Arial"/>
              </a:rPr>
              <a:t> </a:t>
            </a:r>
            <a:r>
              <a:rPr lang="it-IT" b="1" spc="-5" dirty="0">
                <a:solidFill>
                  <a:srgbClr val="0070C0"/>
                </a:solidFill>
                <a:cs typeface="Arial"/>
              </a:rPr>
              <a:t>di</a:t>
            </a:r>
            <a:r>
              <a:rPr lang="it-IT" b="1" spc="-15" dirty="0">
                <a:solidFill>
                  <a:srgbClr val="0070C0"/>
                </a:solidFill>
                <a:cs typeface="Arial"/>
              </a:rPr>
              <a:t> </a:t>
            </a:r>
            <a:r>
              <a:rPr lang="it-IT" b="1" spc="-10" dirty="0">
                <a:solidFill>
                  <a:srgbClr val="0070C0"/>
                </a:solidFill>
                <a:cs typeface="Arial"/>
              </a:rPr>
              <a:t>le</a:t>
            </a:r>
            <a:r>
              <a:rPr lang="it-IT" b="1" spc="-20" dirty="0">
                <a:solidFill>
                  <a:srgbClr val="0070C0"/>
                </a:solidFill>
                <a:cs typeface="Arial"/>
              </a:rPr>
              <a:t>g</a:t>
            </a:r>
            <a:r>
              <a:rPr lang="it-IT" b="1" spc="-10" dirty="0">
                <a:solidFill>
                  <a:srgbClr val="0070C0"/>
                </a:solidFill>
                <a:cs typeface="Arial"/>
              </a:rPr>
              <a:t>g</a:t>
            </a:r>
            <a:r>
              <a:rPr lang="it-IT" b="1" spc="-25" dirty="0">
                <a:solidFill>
                  <a:srgbClr val="0070C0"/>
                </a:solidFill>
                <a:cs typeface="Arial"/>
              </a:rPr>
              <a:t>e</a:t>
            </a:r>
            <a:r>
              <a:rPr lang="it-IT" b="1" spc="-5" dirty="0">
                <a:solidFill>
                  <a:srgbClr val="0070C0"/>
                </a:solidFill>
                <a:cs typeface="Arial"/>
              </a:rPr>
              <a:t>:</a:t>
            </a:r>
            <a:r>
              <a:rPr lang="it-IT" b="1" dirty="0">
                <a:solidFill>
                  <a:srgbClr val="0070C0"/>
                </a:solidFill>
                <a:cs typeface="Arial"/>
              </a:rPr>
              <a:t> </a:t>
            </a:r>
            <a:r>
              <a:rPr lang="it-IT" b="1" spc="-10" dirty="0">
                <a:solidFill>
                  <a:srgbClr val="0070C0"/>
                </a:solidFill>
                <a:cs typeface="Arial"/>
              </a:rPr>
              <a:t>D</a:t>
            </a:r>
            <a:r>
              <a:rPr lang="it-IT" b="1" spc="-30" dirty="0">
                <a:solidFill>
                  <a:srgbClr val="0070C0"/>
                </a:solidFill>
                <a:cs typeface="Arial"/>
              </a:rPr>
              <a:t>P</a:t>
            </a:r>
            <a:r>
              <a:rPr lang="it-IT" b="1" spc="-10" dirty="0">
                <a:solidFill>
                  <a:srgbClr val="0070C0"/>
                </a:solidFill>
                <a:cs typeface="Arial"/>
              </a:rPr>
              <a:t>R</a:t>
            </a:r>
            <a:r>
              <a:rPr lang="it-IT" b="1" spc="-5" dirty="0">
                <a:solidFill>
                  <a:srgbClr val="0070C0"/>
                </a:solidFill>
                <a:cs typeface="Arial"/>
              </a:rPr>
              <a:t> </a:t>
            </a:r>
            <a:r>
              <a:rPr lang="it-IT" b="1" spc="-15" dirty="0">
                <a:solidFill>
                  <a:srgbClr val="0070C0"/>
                </a:solidFill>
                <a:cs typeface="Arial"/>
              </a:rPr>
              <a:t>54</a:t>
            </a:r>
            <a:r>
              <a:rPr lang="it-IT" b="1" spc="-10" dirty="0">
                <a:solidFill>
                  <a:srgbClr val="0070C0"/>
                </a:solidFill>
                <a:cs typeface="Arial"/>
              </a:rPr>
              <a:t>7</a:t>
            </a:r>
            <a:r>
              <a:rPr lang="it-IT" b="1" spc="-5" dirty="0">
                <a:solidFill>
                  <a:srgbClr val="0070C0"/>
                </a:solidFill>
                <a:cs typeface="Arial"/>
              </a:rPr>
              <a:t> </a:t>
            </a:r>
            <a:r>
              <a:rPr lang="it-IT" b="1" spc="-15" dirty="0">
                <a:solidFill>
                  <a:srgbClr val="0070C0"/>
                </a:solidFill>
                <a:cs typeface="Arial"/>
              </a:rPr>
              <a:t>a</a:t>
            </a:r>
            <a:r>
              <a:rPr lang="it-IT" b="1" spc="-25" dirty="0">
                <a:solidFill>
                  <a:srgbClr val="0070C0"/>
                </a:solidFill>
                <a:cs typeface="Arial"/>
              </a:rPr>
              <a:t>r</a:t>
            </a:r>
            <a:r>
              <a:rPr lang="it-IT" b="1" spc="-5" dirty="0">
                <a:solidFill>
                  <a:srgbClr val="0070C0"/>
                </a:solidFill>
                <a:cs typeface="Arial"/>
              </a:rPr>
              <a:t>t:</a:t>
            </a:r>
            <a:r>
              <a:rPr lang="it-IT" b="1" spc="-15" dirty="0">
                <a:solidFill>
                  <a:srgbClr val="0070C0"/>
                </a:solidFill>
                <a:cs typeface="Arial"/>
              </a:rPr>
              <a:t>2</a:t>
            </a:r>
            <a:r>
              <a:rPr lang="it-IT" b="1" spc="-25" dirty="0">
                <a:solidFill>
                  <a:srgbClr val="0070C0"/>
                </a:solidFill>
                <a:cs typeface="Arial"/>
              </a:rPr>
              <a:t>8</a:t>
            </a:r>
            <a:r>
              <a:rPr lang="it-IT" b="1" spc="-10" dirty="0">
                <a:solidFill>
                  <a:srgbClr val="0070C0"/>
                </a:solidFill>
                <a:cs typeface="Arial"/>
              </a:rPr>
              <a:t>5</a:t>
            </a:r>
            <a:r>
              <a:rPr lang="it-IT" b="1" spc="-5" dirty="0">
                <a:solidFill>
                  <a:srgbClr val="0070C0"/>
                </a:solidFill>
                <a:cs typeface="Arial"/>
              </a:rPr>
              <a:t> </a:t>
            </a:r>
            <a:r>
              <a:rPr lang="it-IT" b="1" spc="-15" dirty="0">
                <a:solidFill>
                  <a:srgbClr val="0070C0"/>
                </a:solidFill>
                <a:cs typeface="Arial"/>
              </a:rPr>
              <a:t>(</a:t>
            </a:r>
            <a:r>
              <a:rPr lang="it-IT" b="1" spc="-10" dirty="0">
                <a:solidFill>
                  <a:srgbClr val="0070C0"/>
                </a:solidFill>
                <a:cs typeface="Arial"/>
              </a:rPr>
              <a:t>pr</a:t>
            </a:r>
            <a:r>
              <a:rPr lang="it-IT" b="1" spc="-20" dirty="0">
                <a:solidFill>
                  <a:srgbClr val="0070C0"/>
                </a:solidFill>
                <a:cs typeface="Arial"/>
              </a:rPr>
              <a:t>o</a:t>
            </a:r>
            <a:r>
              <a:rPr lang="it-IT" b="1" spc="-5" dirty="0">
                <a:solidFill>
                  <a:srgbClr val="0070C0"/>
                </a:solidFill>
                <a:cs typeface="Arial"/>
              </a:rPr>
              <a:t>t</a:t>
            </a:r>
            <a:r>
              <a:rPr lang="it-IT" b="1" spc="-25" dirty="0">
                <a:solidFill>
                  <a:srgbClr val="0070C0"/>
                </a:solidFill>
                <a:cs typeface="Arial"/>
              </a:rPr>
              <a:t>e</a:t>
            </a:r>
            <a:r>
              <a:rPr lang="it-IT" b="1" dirty="0">
                <a:solidFill>
                  <a:srgbClr val="0070C0"/>
                </a:solidFill>
                <a:cs typeface="Arial"/>
              </a:rPr>
              <a:t>z</a:t>
            </a:r>
            <a:r>
              <a:rPr lang="it-IT" b="1" spc="-20" dirty="0">
                <a:solidFill>
                  <a:srgbClr val="0070C0"/>
                </a:solidFill>
                <a:cs typeface="Arial"/>
              </a:rPr>
              <a:t>i</a:t>
            </a:r>
            <a:r>
              <a:rPr lang="it-IT" b="1" spc="-10" dirty="0">
                <a:solidFill>
                  <a:srgbClr val="0070C0"/>
                </a:solidFill>
                <a:cs typeface="Arial"/>
              </a:rPr>
              <a:t>one</a:t>
            </a:r>
            <a:r>
              <a:rPr lang="it-IT" b="1" spc="-30" dirty="0">
                <a:solidFill>
                  <a:srgbClr val="0070C0"/>
                </a:solidFill>
                <a:cs typeface="Arial"/>
              </a:rPr>
              <a:t> </a:t>
            </a:r>
            <a:r>
              <a:rPr lang="it-IT" b="1" spc="-15" dirty="0">
                <a:solidFill>
                  <a:srgbClr val="0070C0"/>
                </a:solidFill>
                <a:cs typeface="Arial"/>
              </a:rPr>
              <a:t>c</a:t>
            </a:r>
            <a:r>
              <a:rPr lang="it-IT" b="1" spc="-10" dirty="0">
                <a:solidFill>
                  <a:srgbClr val="0070C0"/>
                </a:solidFill>
                <a:cs typeface="Arial"/>
              </a:rPr>
              <a:t>o</a:t>
            </a:r>
            <a:r>
              <a:rPr lang="it-IT" b="1" spc="-20" dirty="0">
                <a:solidFill>
                  <a:srgbClr val="0070C0"/>
                </a:solidFill>
                <a:cs typeface="Arial"/>
              </a:rPr>
              <a:t>n</a:t>
            </a:r>
            <a:r>
              <a:rPr lang="it-IT" b="1" spc="-5" dirty="0">
                <a:solidFill>
                  <a:srgbClr val="0070C0"/>
                </a:solidFill>
                <a:cs typeface="Arial"/>
              </a:rPr>
              <a:t>t</a:t>
            </a:r>
            <a:r>
              <a:rPr lang="it-IT" b="1" spc="-10" dirty="0">
                <a:solidFill>
                  <a:srgbClr val="0070C0"/>
                </a:solidFill>
                <a:cs typeface="Arial"/>
              </a:rPr>
              <a:t>ro</a:t>
            </a:r>
            <a:r>
              <a:rPr lang="it-IT" b="1" spc="-15" dirty="0">
                <a:solidFill>
                  <a:srgbClr val="0070C0"/>
                </a:solidFill>
                <a:cs typeface="Arial"/>
              </a:rPr>
              <a:t> </a:t>
            </a:r>
            <a:r>
              <a:rPr lang="it-IT" b="1" spc="-5" dirty="0">
                <a:solidFill>
                  <a:srgbClr val="0070C0"/>
                </a:solidFill>
                <a:cs typeface="Arial"/>
              </a:rPr>
              <a:t>i</a:t>
            </a:r>
            <a:r>
              <a:rPr lang="it-IT" b="1" dirty="0">
                <a:solidFill>
                  <a:srgbClr val="0070C0"/>
                </a:solidFill>
                <a:cs typeface="Arial"/>
              </a:rPr>
              <a:t> </a:t>
            </a:r>
            <a:r>
              <a:rPr lang="it-IT" b="1" spc="-135" dirty="0">
                <a:solidFill>
                  <a:srgbClr val="0070C0"/>
                </a:solidFill>
                <a:cs typeface="Arial"/>
              </a:rPr>
              <a:t> </a:t>
            </a:r>
            <a:r>
              <a:rPr lang="it-IT" b="1" spc="-15" dirty="0">
                <a:solidFill>
                  <a:srgbClr val="0070C0"/>
                </a:solidFill>
                <a:cs typeface="Arial"/>
              </a:rPr>
              <a:t>s</a:t>
            </a:r>
            <a:r>
              <a:rPr lang="it-IT" b="1" spc="-10" dirty="0">
                <a:solidFill>
                  <a:srgbClr val="0070C0"/>
                </a:solidFill>
                <a:cs typeface="Arial"/>
              </a:rPr>
              <a:t>o</a:t>
            </a:r>
            <a:r>
              <a:rPr lang="it-IT" b="1" dirty="0">
                <a:solidFill>
                  <a:srgbClr val="0070C0"/>
                </a:solidFill>
                <a:cs typeface="Arial"/>
              </a:rPr>
              <a:t>v</a:t>
            </a:r>
            <a:r>
              <a:rPr lang="it-IT" b="1" spc="-15" dirty="0">
                <a:solidFill>
                  <a:srgbClr val="0070C0"/>
                </a:solidFill>
                <a:cs typeface="Arial"/>
              </a:rPr>
              <a:t>racc</a:t>
            </a:r>
            <a:r>
              <a:rPr lang="it-IT" b="1" dirty="0">
                <a:solidFill>
                  <a:srgbClr val="0070C0"/>
                </a:solidFill>
                <a:cs typeface="Arial"/>
              </a:rPr>
              <a:t>a</a:t>
            </a:r>
            <a:r>
              <a:rPr lang="it-IT" b="1" spc="-10" dirty="0">
                <a:solidFill>
                  <a:srgbClr val="0070C0"/>
                </a:solidFill>
                <a:cs typeface="Arial"/>
              </a:rPr>
              <a:t>richi</a:t>
            </a:r>
            <a:r>
              <a:rPr lang="it-IT" b="1" spc="-5" dirty="0" smtClean="0">
                <a:solidFill>
                  <a:srgbClr val="0070C0"/>
                </a:solidFill>
                <a:cs typeface="Arial"/>
              </a:rPr>
              <a:t>)</a:t>
            </a:r>
          </a:p>
          <a:p>
            <a:pPr marL="298450" indent="-285750" algn="just">
              <a:lnSpc>
                <a:spcPct val="100000"/>
              </a:lnSpc>
              <a:buFont typeface="Wingdings" panose="05000000000000000000" pitchFamily="2" charset="2"/>
              <a:buChar char="q"/>
              <a:defRPr/>
            </a:pPr>
            <a:endParaRPr lang="it-IT" dirty="0">
              <a:cs typeface="Arial"/>
            </a:endParaRPr>
          </a:p>
          <a:p>
            <a:pPr marL="298450" indent="-285750" algn="just">
              <a:lnSpc>
                <a:spcPct val="100000"/>
              </a:lnSpc>
              <a:spcBef>
                <a:spcPts val="585"/>
              </a:spcBef>
              <a:buFont typeface="Wingdings" panose="05000000000000000000" pitchFamily="2" charset="2"/>
              <a:buChar char="q"/>
              <a:tabLst>
                <a:tab pos="3074035" algn="l"/>
              </a:tabLst>
              <a:defRPr/>
            </a:pPr>
            <a:r>
              <a:rPr lang="it-IT" b="1" spc="-10" dirty="0">
                <a:cs typeface="Arial"/>
              </a:rPr>
              <a:t>N</a:t>
            </a:r>
            <a:r>
              <a:rPr lang="it-IT" b="1" spc="-15" dirty="0">
                <a:cs typeface="Arial"/>
              </a:rPr>
              <a:t>or</a:t>
            </a:r>
            <a:r>
              <a:rPr lang="it-IT" b="1" dirty="0">
                <a:cs typeface="Arial"/>
              </a:rPr>
              <a:t>m</a:t>
            </a:r>
            <a:r>
              <a:rPr lang="it-IT" b="1" spc="-10" dirty="0">
                <a:cs typeface="Arial"/>
              </a:rPr>
              <a:t>e</a:t>
            </a:r>
            <a:r>
              <a:rPr lang="it-IT" b="1" spc="-20" dirty="0">
                <a:cs typeface="Arial"/>
              </a:rPr>
              <a:t> </a:t>
            </a:r>
            <a:r>
              <a:rPr lang="it-IT" b="1" spc="-10" dirty="0">
                <a:cs typeface="Arial"/>
              </a:rPr>
              <a:t>C</a:t>
            </a:r>
            <a:r>
              <a:rPr lang="it-IT" b="1" spc="-15" dirty="0">
                <a:cs typeface="Arial"/>
              </a:rPr>
              <a:t>E</a:t>
            </a:r>
            <a:r>
              <a:rPr lang="it-IT" b="1" spc="-5" dirty="0">
                <a:cs typeface="Arial"/>
              </a:rPr>
              <a:t>I </a:t>
            </a:r>
            <a:r>
              <a:rPr lang="it-IT" b="1" spc="-25" dirty="0">
                <a:cs typeface="Arial"/>
              </a:rPr>
              <a:t>i</a:t>
            </a:r>
            <a:r>
              <a:rPr lang="it-IT" b="1" dirty="0">
                <a:cs typeface="Arial"/>
              </a:rPr>
              <a:t>m</a:t>
            </a:r>
            <a:r>
              <a:rPr lang="it-IT" b="1" spc="-10" dirty="0">
                <a:cs typeface="Arial"/>
              </a:rPr>
              <a:t>piant</a:t>
            </a:r>
            <a:r>
              <a:rPr lang="it-IT" b="1" spc="-5" dirty="0">
                <a:cs typeface="Arial"/>
              </a:rPr>
              <a:t>i: </a:t>
            </a:r>
            <a:r>
              <a:rPr lang="it-IT" b="1" spc="-10" dirty="0">
                <a:cs typeface="Arial"/>
              </a:rPr>
              <a:t>C</a:t>
            </a:r>
            <a:r>
              <a:rPr lang="it-IT" b="1" spc="-15" dirty="0">
                <a:cs typeface="Arial"/>
              </a:rPr>
              <a:t>E</a:t>
            </a:r>
            <a:r>
              <a:rPr lang="it-IT" b="1" spc="-5" dirty="0">
                <a:cs typeface="Arial"/>
              </a:rPr>
              <a:t>I 99</a:t>
            </a:r>
            <a:r>
              <a:rPr lang="it-IT" b="1" spc="-15" dirty="0">
                <a:cs typeface="Arial"/>
              </a:rPr>
              <a:t>-</a:t>
            </a:r>
            <a:r>
              <a:rPr lang="it-IT" b="1" spc="-10" dirty="0">
                <a:cs typeface="Arial"/>
              </a:rPr>
              <a:t>3</a:t>
            </a:r>
            <a:r>
              <a:rPr lang="it-IT" b="1" spc="-5" dirty="0">
                <a:cs typeface="Arial"/>
              </a:rPr>
              <a:t>  </a:t>
            </a:r>
            <a:r>
              <a:rPr lang="it-IT" b="1" spc="-15" dirty="0">
                <a:cs typeface="Arial"/>
              </a:rPr>
              <a:t>a</a:t>
            </a:r>
            <a:r>
              <a:rPr lang="it-IT" b="1" spc="-5" dirty="0">
                <a:cs typeface="Arial"/>
              </a:rPr>
              <a:t>r</a:t>
            </a:r>
            <a:r>
              <a:rPr lang="it-IT" b="1" spc="-20" dirty="0">
                <a:cs typeface="Arial"/>
              </a:rPr>
              <a:t>t: </a:t>
            </a:r>
            <a:r>
              <a:rPr lang="it-IT" b="1" spc="-10" dirty="0">
                <a:cs typeface="Arial"/>
              </a:rPr>
              <a:t>3.1.4</a:t>
            </a:r>
            <a:r>
              <a:rPr lang="it-IT" b="1" spc="-20" dirty="0">
                <a:cs typeface="Arial"/>
              </a:rPr>
              <a:t> </a:t>
            </a:r>
            <a:r>
              <a:rPr lang="it-IT" b="1" spc="-5" dirty="0">
                <a:cs typeface="Arial"/>
              </a:rPr>
              <a:t>(</a:t>
            </a:r>
            <a:r>
              <a:rPr lang="it-IT" b="1" dirty="0">
                <a:cs typeface="Arial"/>
              </a:rPr>
              <a:t>c</a:t>
            </a:r>
            <a:r>
              <a:rPr lang="it-IT" b="1" spc="-25" dirty="0">
                <a:cs typeface="Arial"/>
              </a:rPr>
              <a:t>o</a:t>
            </a:r>
            <a:r>
              <a:rPr lang="it-IT" b="1" spc="-15" dirty="0">
                <a:cs typeface="Arial"/>
              </a:rPr>
              <a:t>r</a:t>
            </a:r>
            <a:r>
              <a:rPr lang="it-IT" b="1" spc="-5" dirty="0">
                <a:cs typeface="Arial"/>
              </a:rPr>
              <a:t>r</a:t>
            </a:r>
            <a:r>
              <a:rPr lang="it-IT" b="1" spc="-10" dirty="0">
                <a:cs typeface="Arial"/>
              </a:rPr>
              <a:t>ent</a:t>
            </a:r>
            <a:r>
              <a:rPr lang="it-IT" b="1" spc="-5" dirty="0">
                <a:cs typeface="Arial"/>
              </a:rPr>
              <a:t>i</a:t>
            </a:r>
            <a:r>
              <a:rPr lang="it-IT" b="1" spc="-10" dirty="0">
                <a:cs typeface="Arial"/>
              </a:rPr>
              <a:t> </a:t>
            </a:r>
            <a:r>
              <a:rPr lang="it-IT" b="1" spc="-15" dirty="0">
                <a:cs typeface="Arial"/>
              </a:rPr>
              <a:t>d</a:t>
            </a:r>
            <a:r>
              <a:rPr lang="it-IT" b="1" spc="-5" dirty="0">
                <a:cs typeface="Arial"/>
              </a:rPr>
              <a:t>i</a:t>
            </a:r>
            <a:r>
              <a:rPr lang="it-IT" b="1" spc="125" dirty="0">
                <a:cs typeface="Arial"/>
              </a:rPr>
              <a:t> </a:t>
            </a:r>
            <a:r>
              <a:rPr lang="it-IT" b="1" dirty="0">
                <a:cs typeface="Arial"/>
              </a:rPr>
              <a:t>c</a:t>
            </a:r>
            <a:r>
              <a:rPr lang="it-IT" b="1" spc="-25" dirty="0">
                <a:cs typeface="Arial"/>
              </a:rPr>
              <a:t>o</a:t>
            </a:r>
            <a:r>
              <a:rPr lang="it-IT" b="1" spc="-5" dirty="0">
                <a:cs typeface="Arial"/>
              </a:rPr>
              <a:t>r</a:t>
            </a:r>
            <a:r>
              <a:rPr lang="it-IT" b="1" spc="-10" dirty="0">
                <a:cs typeface="Arial"/>
              </a:rPr>
              <a:t>t</a:t>
            </a:r>
            <a:r>
              <a:rPr lang="it-IT" b="1" spc="-25" dirty="0">
                <a:cs typeface="Arial"/>
              </a:rPr>
              <a:t>o</a:t>
            </a:r>
            <a:r>
              <a:rPr lang="it-IT" b="1" dirty="0">
                <a:cs typeface="Arial"/>
              </a:rPr>
              <a:t>c</a:t>
            </a:r>
            <a:r>
              <a:rPr lang="it-IT" b="1" spc="-25" dirty="0">
                <a:cs typeface="Arial"/>
              </a:rPr>
              <a:t>i</a:t>
            </a:r>
            <a:r>
              <a:rPr lang="it-IT" b="1" spc="-5" dirty="0">
                <a:cs typeface="Arial"/>
              </a:rPr>
              <a:t>r</a:t>
            </a:r>
            <a:r>
              <a:rPr lang="it-IT" b="1" dirty="0">
                <a:cs typeface="Arial"/>
              </a:rPr>
              <a:t>c</a:t>
            </a:r>
            <a:r>
              <a:rPr lang="it-IT" b="1" spc="-15" dirty="0">
                <a:cs typeface="Arial"/>
              </a:rPr>
              <a:t>u</a:t>
            </a:r>
            <a:r>
              <a:rPr lang="it-IT" b="1" spc="-25" dirty="0">
                <a:cs typeface="Arial"/>
              </a:rPr>
              <a:t>i</a:t>
            </a:r>
            <a:r>
              <a:rPr lang="it-IT" b="1" spc="-10" dirty="0">
                <a:cs typeface="Arial"/>
              </a:rPr>
              <a:t>t</a:t>
            </a:r>
            <a:r>
              <a:rPr lang="it-IT" b="1" spc="-15" dirty="0">
                <a:cs typeface="Arial"/>
              </a:rPr>
              <a:t>o</a:t>
            </a:r>
            <a:r>
              <a:rPr lang="it-IT" b="1" spc="-5" dirty="0" smtClean="0">
                <a:cs typeface="Arial"/>
              </a:rPr>
              <a:t>)</a:t>
            </a:r>
          </a:p>
          <a:p>
            <a:pPr marL="298450" indent="-285750" algn="just">
              <a:lnSpc>
                <a:spcPct val="100000"/>
              </a:lnSpc>
              <a:spcBef>
                <a:spcPts val="585"/>
              </a:spcBef>
              <a:buFont typeface="Wingdings" panose="05000000000000000000" pitchFamily="2" charset="2"/>
              <a:buChar char="q"/>
              <a:tabLst>
                <a:tab pos="3074035" algn="l"/>
              </a:tabLst>
              <a:defRPr/>
            </a:pPr>
            <a:endParaRPr lang="it-IT" b="1" dirty="0">
              <a:cs typeface="Arial"/>
            </a:endParaRPr>
          </a:p>
          <a:p>
            <a:pPr marL="298450" indent="-285750" algn="just">
              <a:lnSpc>
                <a:spcPct val="100000"/>
              </a:lnSpc>
              <a:spcBef>
                <a:spcPts val="550"/>
              </a:spcBef>
              <a:buFont typeface="Wingdings" panose="05000000000000000000" pitchFamily="2" charset="2"/>
              <a:buChar char="q"/>
              <a:defRPr/>
            </a:pPr>
            <a:r>
              <a:rPr lang="it-IT" b="1" spc="-10" dirty="0">
                <a:solidFill>
                  <a:srgbClr val="00B050"/>
                </a:solidFill>
                <a:cs typeface="Arial"/>
              </a:rPr>
              <a:t>N</a:t>
            </a:r>
            <a:r>
              <a:rPr lang="it-IT" b="1" spc="-5" dirty="0">
                <a:solidFill>
                  <a:srgbClr val="00B050"/>
                </a:solidFill>
                <a:cs typeface="Arial"/>
              </a:rPr>
              <a:t>O</a:t>
            </a:r>
            <a:r>
              <a:rPr lang="it-IT" b="1" spc="-10" dirty="0">
                <a:solidFill>
                  <a:srgbClr val="00B050"/>
                </a:solidFill>
                <a:cs typeface="Arial"/>
              </a:rPr>
              <a:t>R</a:t>
            </a:r>
            <a:r>
              <a:rPr lang="it-IT" b="1" spc="20" dirty="0">
                <a:solidFill>
                  <a:srgbClr val="00B050"/>
                </a:solidFill>
                <a:cs typeface="Arial"/>
              </a:rPr>
              <a:t>M</a:t>
            </a:r>
            <a:r>
              <a:rPr lang="it-IT" b="1" spc="-10" dirty="0">
                <a:solidFill>
                  <a:srgbClr val="00B050"/>
                </a:solidFill>
                <a:cs typeface="Arial"/>
              </a:rPr>
              <a:t>A</a:t>
            </a:r>
            <a:r>
              <a:rPr lang="it-IT" b="1" spc="-40" dirty="0">
                <a:solidFill>
                  <a:srgbClr val="00B050"/>
                </a:solidFill>
                <a:cs typeface="Arial"/>
              </a:rPr>
              <a:t> </a:t>
            </a:r>
            <a:r>
              <a:rPr lang="it-IT" b="1" spc="-5" dirty="0">
                <a:solidFill>
                  <a:srgbClr val="00B050"/>
                </a:solidFill>
                <a:cs typeface="Arial"/>
              </a:rPr>
              <a:t>DI </a:t>
            </a:r>
            <a:r>
              <a:rPr lang="it-IT" b="1" spc="-15" dirty="0">
                <a:solidFill>
                  <a:srgbClr val="00B050"/>
                </a:solidFill>
                <a:cs typeface="Arial"/>
              </a:rPr>
              <a:t>P</a:t>
            </a:r>
            <a:r>
              <a:rPr lang="it-IT" b="1" spc="-10" dirty="0">
                <a:solidFill>
                  <a:srgbClr val="00B050"/>
                </a:solidFill>
                <a:cs typeface="Arial"/>
              </a:rPr>
              <a:t>R</a:t>
            </a:r>
            <a:r>
              <a:rPr lang="it-IT" b="1" spc="-5" dirty="0">
                <a:solidFill>
                  <a:srgbClr val="00B050"/>
                </a:solidFill>
                <a:cs typeface="Arial"/>
              </a:rPr>
              <a:t>O</a:t>
            </a:r>
            <a:r>
              <a:rPr lang="it-IT" b="1" spc="-10" dirty="0">
                <a:solidFill>
                  <a:srgbClr val="00B050"/>
                </a:solidFill>
                <a:cs typeface="Arial"/>
              </a:rPr>
              <a:t>D</a:t>
            </a:r>
            <a:r>
              <a:rPr lang="it-IT" b="1" spc="-5" dirty="0">
                <a:solidFill>
                  <a:srgbClr val="00B050"/>
                </a:solidFill>
                <a:cs typeface="Arial"/>
              </a:rPr>
              <a:t>O</a:t>
            </a:r>
            <a:r>
              <a:rPr lang="it-IT" b="1" dirty="0">
                <a:solidFill>
                  <a:srgbClr val="00B050"/>
                </a:solidFill>
                <a:cs typeface="Arial"/>
              </a:rPr>
              <a:t>TT</a:t>
            </a:r>
            <a:r>
              <a:rPr lang="it-IT" b="1" spc="-10" dirty="0">
                <a:solidFill>
                  <a:srgbClr val="00B050"/>
                </a:solidFill>
                <a:cs typeface="Arial"/>
              </a:rPr>
              <a:t>O </a:t>
            </a:r>
            <a:r>
              <a:rPr lang="it-IT" b="1" spc="-5" dirty="0">
                <a:solidFill>
                  <a:srgbClr val="00B050"/>
                </a:solidFill>
                <a:cs typeface="Arial"/>
              </a:rPr>
              <a:t>:</a:t>
            </a:r>
            <a:r>
              <a:rPr lang="it-IT" b="1" spc="-10" dirty="0">
                <a:solidFill>
                  <a:srgbClr val="00B050"/>
                </a:solidFill>
                <a:cs typeface="Arial"/>
              </a:rPr>
              <a:t> C</a:t>
            </a:r>
            <a:r>
              <a:rPr lang="it-IT" b="1" spc="-15" dirty="0">
                <a:solidFill>
                  <a:srgbClr val="00B050"/>
                </a:solidFill>
                <a:cs typeface="Arial"/>
              </a:rPr>
              <a:t>E</a:t>
            </a:r>
            <a:r>
              <a:rPr lang="it-IT" b="1" spc="-5" dirty="0">
                <a:solidFill>
                  <a:srgbClr val="00B050"/>
                </a:solidFill>
                <a:cs typeface="Arial"/>
              </a:rPr>
              <a:t>I </a:t>
            </a:r>
            <a:r>
              <a:rPr lang="it-IT" b="1" spc="-15" dirty="0">
                <a:solidFill>
                  <a:srgbClr val="00B050"/>
                </a:solidFill>
                <a:cs typeface="Arial"/>
              </a:rPr>
              <a:t>17</a:t>
            </a:r>
            <a:r>
              <a:rPr lang="it-IT" b="1" dirty="0">
                <a:solidFill>
                  <a:srgbClr val="00B050"/>
                </a:solidFill>
                <a:cs typeface="Arial"/>
              </a:rPr>
              <a:t>-</a:t>
            </a:r>
            <a:r>
              <a:rPr lang="it-IT" b="1" spc="-10" dirty="0">
                <a:solidFill>
                  <a:srgbClr val="00B050"/>
                </a:solidFill>
                <a:cs typeface="Arial"/>
              </a:rPr>
              <a:t>1</a:t>
            </a:r>
            <a:r>
              <a:rPr lang="it-IT" b="1" dirty="0">
                <a:solidFill>
                  <a:srgbClr val="00B050"/>
                </a:solidFill>
                <a:cs typeface="Arial"/>
              </a:rPr>
              <a:t> </a:t>
            </a:r>
            <a:r>
              <a:rPr lang="it-IT" b="1" spc="5" dirty="0">
                <a:solidFill>
                  <a:srgbClr val="00B050"/>
                </a:solidFill>
                <a:cs typeface="Arial"/>
              </a:rPr>
              <a:t> </a:t>
            </a:r>
            <a:r>
              <a:rPr lang="it-IT" b="1" spc="-10" dirty="0">
                <a:solidFill>
                  <a:srgbClr val="00B050"/>
                </a:solidFill>
                <a:cs typeface="Arial"/>
              </a:rPr>
              <a:t>HD</a:t>
            </a:r>
            <a:r>
              <a:rPr lang="it-IT" b="1" spc="-5" dirty="0">
                <a:solidFill>
                  <a:srgbClr val="00B050"/>
                </a:solidFill>
                <a:cs typeface="Arial"/>
              </a:rPr>
              <a:t> </a:t>
            </a:r>
            <a:r>
              <a:rPr lang="it-IT" b="1" dirty="0">
                <a:solidFill>
                  <a:srgbClr val="00B050"/>
                </a:solidFill>
                <a:cs typeface="Arial"/>
              </a:rPr>
              <a:t>3</a:t>
            </a:r>
            <a:r>
              <a:rPr lang="it-IT" b="1" spc="-15" dirty="0">
                <a:solidFill>
                  <a:srgbClr val="00B050"/>
                </a:solidFill>
                <a:cs typeface="Arial"/>
              </a:rPr>
              <a:t>4</a:t>
            </a:r>
            <a:r>
              <a:rPr lang="it-IT" b="1" spc="-10" dirty="0">
                <a:solidFill>
                  <a:srgbClr val="00B050"/>
                </a:solidFill>
                <a:cs typeface="Arial"/>
              </a:rPr>
              <a:t>8</a:t>
            </a:r>
            <a:r>
              <a:rPr lang="it-IT" b="1" spc="-5" dirty="0">
                <a:solidFill>
                  <a:srgbClr val="00B050"/>
                </a:solidFill>
                <a:cs typeface="Arial"/>
              </a:rPr>
              <a:t> S</a:t>
            </a:r>
            <a:r>
              <a:rPr lang="it-IT" b="1" spc="-10" dirty="0">
                <a:solidFill>
                  <a:srgbClr val="00B050"/>
                </a:solidFill>
                <a:cs typeface="Arial"/>
              </a:rPr>
              <a:t>6</a:t>
            </a:r>
            <a:r>
              <a:rPr lang="it-IT" b="1" dirty="0">
                <a:solidFill>
                  <a:srgbClr val="00B050"/>
                </a:solidFill>
                <a:cs typeface="Arial"/>
              </a:rPr>
              <a:t> </a:t>
            </a:r>
            <a:r>
              <a:rPr lang="it-IT" b="1" spc="-10" dirty="0">
                <a:solidFill>
                  <a:srgbClr val="00B050"/>
                </a:solidFill>
                <a:cs typeface="Arial"/>
              </a:rPr>
              <a:t> </a:t>
            </a:r>
            <a:r>
              <a:rPr lang="it-IT" b="1" dirty="0">
                <a:solidFill>
                  <a:srgbClr val="00B050"/>
                </a:solidFill>
                <a:cs typeface="Arial"/>
              </a:rPr>
              <a:t>I</a:t>
            </a:r>
            <a:r>
              <a:rPr lang="it-IT" b="1" spc="-15" dirty="0">
                <a:solidFill>
                  <a:srgbClr val="00B050"/>
                </a:solidFill>
                <a:cs typeface="Arial"/>
              </a:rPr>
              <a:t>E</a:t>
            </a:r>
            <a:r>
              <a:rPr lang="it-IT" b="1" spc="-10" dirty="0">
                <a:solidFill>
                  <a:srgbClr val="00B050"/>
                </a:solidFill>
                <a:cs typeface="Arial"/>
              </a:rPr>
              <a:t>C</a:t>
            </a:r>
            <a:r>
              <a:rPr lang="it-IT" b="1" spc="10" dirty="0">
                <a:solidFill>
                  <a:srgbClr val="00B050"/>
                </a:solidFill>
                <a:cs typeface="Arial"/>
              </a:rPr>
              <a:t> </a:t>
            </a:r>
            <a:r>
              <a:rPr lang="it-IT" b="1" spc="-15" dirty="0">
                <a:solidFill>
                  <a:srgbClr val="00B050"/>
                </a:solidFill>
                <a:cs typeface="Arial"/>
              </a:rPr>
              <a:t>60560</a:t>
            </a:r>
            <a:endParaRPr lang="it-IT" dirty="0">
              <a:solidFill>
                <a:srgbClr val="00B050"/>
              </a:solidFill>
              <a:cs typeface="Arial"/>
            </a:endParaRPr>
          </a:p>
        </p:txBody>
      </p:sp>
      <p:sp>
        <p:nvSpPr>
          <p:cNvPr id="3" name="Rettangolo 2"/>
          <p:cNvSpPr/>
          <p:nvPr/>
        </p:nvSpPr>
        <p:spPr>
          <a:xfrm>
            <a:off x="467544" y="810685"/>
            <a:ext cx="828092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buFont typeface="Times New Roman" pitchFamily="16" charset="0"/>
              <a:buNone/>
            </a:pPr>
            <a:r>
              <a:rPr lang="it-IT" b="1" spc="-15" dirty="0">
                <a:solidFill>
                  <a:schemeClr val="lt1"/>
                </a:solidFill>
                <a:cs typeface="Arial Unicode MS"/>
              </a:rPr>
              <a:t>Apparecchio capace di stabilire, portare ed interrompere le correnti in condizioni normali del circuito, ed inoltre di stabilire, portare ed interrompere correnti in condizioni anormali del circuito, come quelle di corto circuito</a:t>
            </a:r>
          </a:p>
        </p:txBody>
      </p:sp>
      <p:pic>
        <p:nvPicPr>
          <p:cNvPr id="4" name="Immagine 3"/>
          <p:cNvPicPr>
            <a:picLocks noChangeAspect="1"/>
          </p:cNvPicPr>
          <p:nvPr/>
        </p:nvPicPr>
        <p:blipFill>
          <a:blip r:embed="rId4"/>
          <a:stretch>
            <a:fillRect/>
          </a:stretch>
        </p:blipFill>
        <p:spPr>
          <a:xfrm>
            <a:off x="6300191" y="2337154"/>
            <a:ext cx="2014189" cy="3083793"/>
          </a:xfrm>
          <a:prstGeom prst="rect">
            <a:avLst/>
          </a:prstGeom>
        </p:spPr>
      </p:pic>
    </p:spTree>
    <p:extLst>
      <p:ext uri="{BB962C8B-B14F-4D97-AF65-F5344CB8AC3E}">
        <p14:creationId xmlns:p14="http://schemas.microsoft.com/office/powerpoint/2010/main" val="33132725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6984776" cy="523220"/>
          </a:xfrm>
          <a:prstGeom prst="rect">
            <a:avLst/>
          </a:prstGeom>
          <a:noFill/>
        </p:spPr>
        <p:txBody>
          <a:bodyPr wrap="square" rtlCol="0">
            <a:spAutoFit/>
          </a:bodyPr>
          <a:lstStyle/>
          <a:p>
            <a:pPr algn="ctr"/>
            <a:r>
              <a:rPr lang="it-IT" sz="2800" b="1" dirty="0">
                <a:solidFill>
                  <a:schemeClr val="tx2"/>
                </a:solidFill>
              </a:rPr>
              <a:t>Pericoli legati ai </a:t>
            </a:r>
            <a:r>
              <a:rPr lang="it-IT" sz="2800" b="1" dirty="0" smtClean="0">
                <a:solidFill>
                  <a:schemeClr val="tx2"/>
                </a:solidFill>
              </a:rPr>
              <a:t>sistemi ad </a:t>
            </a:r>
            <a:r>
              <a:rPr lang="it-IT" sz="2800" b="1" dirty="0">
                <a:solidFill>
                  <a:schemeClr val="tx2"/>
                </a:solidFill>
              </a:rPr>
              <a:t>alta tensione</a:t>
            </a:r>
          </a:p>
        </p:txBody>
      </p:sp>
      <p:sp>
        <p:nvSpPr>
          <p:cNvPr id="4" name="Rettangolo 3"/>
          <p:cNvSpPr/>
          <p:nvPr/>
        </p:nvSpPr>
        <p:spPr>
          <a:xfrm>
            <a:off x="-13855" y="810685"/>
            <a:ext cx="9144000" cy="2323713"/>
          </a:xfrm>
          <a:prstGeom prst="rect">
            <a:avLst/>
          </a:prstGeom>
        </p:spPr>
        <p:txBody>
          <a:bodyPr wrap="square">
            <a:spAutoFit/>
          </a:bodyPr>
          <a:lstStyle/>
          <a:p>
            <a:pPr marL="47625" algn="just">
              <a:lnSpc>
                <a:spcPts val="3363"/>
              </a:lnSpc>
              <a:spcBef>
                <a:spcPts val="375"/>
              </a:spcBef>
            </a:pPr>
            <a:r>
              <a:rPr lang="it-IT" altLang="it-IT" b="1" i="1" dirty="0"/>
              <a:t>La corrente elettrica </a:t>
            </a:r>
            <a:r>
              <a:rPr lang="it-IT" altLang="it-IT" dirty="0"/>
              <a:t>è un </a:t>
            </a:r>
            <a:r>
              <a:rPr lang="it-IT" altLang="it-IT" b="1" i="1" dirty="0">
                <a:solidFill>
                  <a:srgbClr val="0070C0"/>
                </a:solidFill>
              </a:rPr>
              <a:t>flusso di cariche elettriche tra due punti di un corpo conduttore </a:t>
            </a:r>
            <a:r>
              <a:rPr lang="it-IT" altLang="it-IT" dirty="0"/>
              <a:t>avente un diverso potenziale elettrico.</a:t>
            </a:r>
          </a:p>
          <a:p>
            <a:pPr marL="47625" algn="just">
              <a:lnSpc>
                <a:spcPts val="3363"/>
              </a:lnSpc>
              <a:spcBef>
                <a:spcPts val="375"/>
              </a:spcBef>
            </a:pPr>
            <a:r>
              <a:rPr lang="it-IT" altLang="it-IT" b="1" i="1" dirty="0" smtClean="0"/>
              <a:t>Un </a:t>
            </a:r>
            <a:r>
              <a:rPr lang="it-IT" altLang="it-IT" b="1" i="1" dirty="0"/>
              <a:t>conduttore </a:t>
            </a:r>
            <a:r>
              <a:rPr lang="it-IT" altLang="it-IT" dirty="0"/>
              <a:t>è </a:t>
            </a:r>
            <a:r>
              <a:rPr lang="it-IT" altLang="it-IT" b="1" dirty="0"/>
              <a:t>qualunque materiale attraversato da una corrente elettrica</a:t>
            </a:r>
            <a:r>
              <a:rPr lang="it-IT" altLang="it-IT" dirty="0"/>
              <a:t>, esso può essere un buon conduttore ed opporre poca resistenza od un cattivo conduttore dove la conducibilità elettrica è esigua</a:t>
            </a:r>
            <a:r>
              <a:rPr lang="it-IT" altLang="it-IT" dirty="0" smtClean="0"/>
              <a:t>.</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241" y="3645024"/>
            <a:ext cx="2294763" cy="1741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30841" y="3248784"/>
            <a:ext cx="5936259" cy="183640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33375" indent="-285750" algn="just">
              <a:lnSpc>
                <a:spcPts val="3363"/>
              </a:lnSpc>
              <a:spcBef>
                <a:spcPts val="375"/>
              </a:spcBef>
              <a:buFont typeface="Wingdings" panose="05000000000000000000" pitchFamily="2" charset="2"/>
              <a:buChar char="q"/>
            </a:pPr>
            <a:r>
              <a:rPr lang="it-IT" altLang="it-IT" b="1" dirty="0"/>
              <a:t>In tutti i conduttori attraversati da una corrente elettrica si sviluppa una quantità di calore che è direttamente proporzionale al quadrato dell'intensità di corrente, alla resistenza del conduttore  e al tempo.</a:t>
            </a:r>
          </a:p>
        </p:txBody>
      </p:sp>
      <p:sp>
        <p:nvSpPr>
          <p:cNvPr id="9" name="Rettangolo 8"/>
          <p:cNvSpPr/>
          <p:nvPr/>
        </p:nvSpPr>
        <p:spPr>
          <a:xfrm>
            <a:off x="130841" y="5340985"/>
            <a:ext cx="5936259" cy="14003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33375" indent="-285750" algn="just">
              <a:lnSpc>
                <a:spcPts val="3363"/>
              </a:lnSpc>
              <a:buFont typeface="Wingdings" panose="05000000000000000000" pitchFamily="2" charset="2"/>
              <a:buChar char="q"/>
            </a:pPr>
            <a:r>
              <a:rPr lang="it-IT" altLang="it-IT" b="1" dirty="0"/>
              <a:t>In qualunque conduttore il passaggio di un flusso di elettroni genera un campo elettrico  ed un campo magnetico.</a:t>
            </a:r>
          </a:p>
        </p:txBody>
      </p:sp>
    </p:spTree>
    <p:extLst>
      <p:ext uri="{BB962C8B-B14F-4D97-AF65-F5344CB8AC3E}">
        <p14:creationId xmlns:p14="http://schemas.microsoft.com/office/powerpoint/2010/main" val="15416722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2" name="Rettangolo 1"/>
          <p:cNvSpPr/>
          <p:nvPr/>
        </p:nvSpPr>
        <p:spPr>
          <a:xfrm>
            <a:off x="-15349" y="1772816"/>
            <a:ext cx="9159349" cy="1400383"/>
          </a:xfrm>
          <a:prstGeom prst="rect">
            <a:avLst/>
          </a:prstGeom>
        </p:spPr>
        <p:txBody>
          <a:bodyPr wrap="square">
            <a:spAutoFit/>
          </a:bodyPr>
          <a:lstStyle/>
          <a:p>
            <a:pPr marL="47625" algn="just">
              <a:lnSpc>
                <a:spcPts val="3363"/>
              </a:lnSpc>
            </a:pPr>
            <a:r>
              <a:rPr lang="it-IT" altLang="it-IT" dirty="0"/>
              <a:t>Il passaggio della corrente elettrica nei conduttori solidi avviene solo sulla loro superficie. Quando una scarica elettrica attraversa il corpo umano, per la particolarità del conduttore, esso subisce varie modifiche chimiche, fisiche e biologiche.</a:t>
            </a:r>
          </a:p>
        </p:txBody>
      </p:sp>
      <p:sp>
        <p:nvSpPr>
          <p:cNvPr id="6" name="Rettangolo 5"/>
          <p:cNvSpPr/>
          <p:nvPr/>
        </p:nvSpPr>
        <p:spPr>
          <a:xfrm>
            <a:off x="-13505" y="810685"/>
            <a:ext cx="9157504" cy="916276"/>
          </a:xfrm>
          <a:prstGeom prst="rect">
            <a:avLst/>
          </a:prstGeom>
        </p:spPr>
        <p:txBody>
          <a:bodyPr wrap="square">
            <a:spAutoFit/>
          </a:bodyPr>
          <a:lstStyle/>
          <a:p>
            <a:pPr marL="47625" algn="just">
              <a:lnSpc>
                <a:spcPts val="3363"/>
              </a:lnSpc>
              <a:spcBef>
                <a:spcPts val="375"/>
              </a:spcBef>
            </a:pPr>
            <a:r>
              <a:rPr lang="it-IT" altLang="it-IT" dirty="0"/>
              <a:t>L'induzione elettromagnetica è il fenomeno per cui un circuito percorso da corrente, genera una tensione su un circuito vicino senza una connessione fisica, ma solo per via magnetica.</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126" y="2996953"/>
            <a:ext cx="1904830"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1259632" y="-27384"/>
            <a:ext cx="7272808" cy="523220"/>
          </a:xfrm>
          <a:prstGeom prst="rect">
            <a:avLst/>
          </a:prstGeom>
          <a:noFill/>
        </p:spPr>
        <p:txBody>
          <a:bodyPr wrap="square" rtlCol="0">
            <a:spAutoFit/>
          </a:bodyPr>
          <a:lstStyle/>
          <a:p>
            <a:pPr algn="ctr"/>
            <a:r>
              <a:rPr lang="it-IT" sz="2800" b="1" dirty="0" smtClean="0">
                <a:solidFill>
                  <a:schemeClr val="tx2"/>
                </a:solidFill>
              </a:rPr>
              <a:t>Pericoli legati ai sistemi ad alta tensione</a:t>
            </a:r>
            <a:endParaRPr lang="it-IT" sz="2800" b="1" dirty="0">
              <a:solidFill>
                <a:schemeClr val="tx2"/>
              </a:solidFill>
            </a:endParaRPr>
          </a:p>
        </p:txBody>
      </p:sp>
      <p:sp>
        <p:nvSpPr>
          <p:cNvPr id="10" name="Rettangolo 9"/>
          <p:cNvSpPr/>
          <p:nvPr/>
        </p:nvSpPr>
        <p:spPr>
          <a:xfrm>
            <a:off x="63439" y="3166272"/>
            <a:ext cx="6524785" cy="1361911"/>
          </a:xfrm>
          <a:prstGeom prst="rect">
            <a:avLst/>
          </a:prstGeom>
        </p:spPr>
        <p:txBody>
          <a:bodyPr wrap="square">
            <a:spAutoFit/>
          </a:bodyPr>
          <a:lstStyle/>
          <a:p>
            <a:pPr marL="333375" indent="-285750" algn="just">
              <a:lnSpc>
                <a:spcPts val="3300"/>
              </a:lnSpc>
              <a:spcBef>
                <a:spcPts val="500"/>
              </a:spcBef>
              <a:buFont typeface="Wingdings" panose="05000000000000000000" pitchFamily="2" charset="2"/>
              <a:buChar char="§"/>
            </a:pPr>
            <a:r>
              <a:rPr lang="it-IT" altLang="it-IT" dirty="0">
                <a:ea typeface="Arial Unicode MS" pitchFamily="34" charset="-128"/>
              </a:rPr>
              <a:t>Negli USA lo shock elettrico primario è associato ad una mortalità di circa l`1%. Per 100.000 persone l'anno: 1.000 sono decessi e 5.000 necessitano di un trattamento d'emergenza.</a:t>
            </a:r>
          </a:p>
        </p:txBody>
      </p:sp>
      <p:sp>
        <p:nvSpPr>
          <p:cNvPr id="12" name="Rettangolo 11"/>
          <p:cNvSpPr/>
          <p:nvPr/>
        </p:nvSpPr>
        <p:spPr>
          <a:xfrm>
            <a:off x="63439" y="4991251"/>
            <a:ext cx="6524785" cy="9387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47625" algn="just">
              <a:lnSpc>
                <a:spcPts val="3300"/>
              </a:lnSpc>
            </a:pPr>
            <a:r>
              <a:rPr lang="it-IT" altLang="it-IT" dirty="0" smtClean="0">
                <a:ea typeface="Arial Unicode MS" pitchFamily="34" charset="-128"/>
              </a:rPr>
              <a:t>In </a:t>
            </a:r>
            <a:r>
              <a:rPr lang="it-IT" altLang="it-IT" dirty="0">
                <a:ea typeface="Arial Unicode MS" pitchFamily="34" charset="-128"/>
              </a:rPr>
              <a:t>Italia le folgorazioni rappresentano circa il 4% degli infortuni mortali sul lavoro e sono tra il 3% e il 5% dei ricoveri per ustioni</a:t>
            </a:r>
            <a:r>
              <a:rPr lang="it-IT" altLang="it-IT" dirty="0" smtClean="0">
                <a:ea typeface="Arial Unicode MS" pitchFamily="34" charset="-128"/>
              </a:rPr>
              <a:t>.</a:t>
            </a:r>
            <a:endParaRPr lang="it-IT" altLang="it-IT" dirty="0">
              <a:ea typeface="Arial Unicode MS" pitchFamily="34" charset="-128"/>
            </a:endParaRPr>
          </a:p>
        </p:txBody>
      </p:sp>
      <p:pic>
        <p:nvPicPr>
          <p:cNvPr id="3" name="Immagine 2"/>
          <p:cNvPicPr>
            <a:picLocks noChangeAspect="1"/>
          </p:cNvPicPr>
          <p:nvPr/>
        </p:nvPicPr>
        <p:blipFill>
          <a:blip r:embed="rId5"/>
          <a:stretch>
            <a:fillRect/>
          </a:stretch>
        </p:blipFill>
        <p:spPr>
          <a:xfrm>
            <a:off x="7143126" y="4720425"/>
            <a:ext cx="1904830" cy="1903562"/>
          </a:xfrm>
          <a:prstGeom prst="rect">
            <a:avLst/>
          </a:prstGeom>
        </p:spPr>
      </p:pic>
    </p:spTree>
    <p:extLst>
      <p:ext uri="{BB962C8B-B14F-4D97-AF65-F5344CB8AC3E}">
        <p14:creationId xmlns:p14="http://schemas.microsoft.com/office/powerpoint/2010/main" val="36003466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7308305" y="3494767"/>
            <a:ext cx="1701850" cy="1230377"/>
          </a:xfrm>
          <a:prstGeom prst="rect">
            <a:avLst/>
          </a:prstGeom>
        </p:spPr>
      </p:pic>
      <p:pic>
        <p:nvPicPr>
          <p:cNvPr id="8" name="Immagine 7"/>
          <p:cNvPicPr>
            <a:picLocks noChangeAspect="1"/>
          </p:cNvPicPr>
          <p:nvPr/>
        </p:nvPicPr>
        <p:blipFill>
          <a:blip r:embed="rId4"/>
          <a:stretch>
            <a:fillRect/>
          </a:stretch>
        </p:blipFill>
        <p:spPr>
          <a:xfrm>
            <a:off x="130841" y="67694"/>
            <a:ext cx="619159" cy="742991"/>
          </a:xfrm>
          <a:prstGeom prst="rect">
            <a:avLst/>
          </a:prstGeom>
        </p:spPr>
      </p:pic>
      <p:sp>
        <p:nvSpPr>
          <p:cNvPr id="2" name="Rettangolo 1"/>
          <p:cNvSpPr/>
          <p:nvPr/>
        </p:nvSpPr>
        <p:spPr>
          <a:xfrm>
            <a:off x="0" y="2132856"/>
            <a:ext cx="8028383" cy="4593565"/>
          </a:xfrm>
          <a:prstGeom prst="rect">
            <a:avLst/>
          </a:prstGeom>
        </p:spPr>
        <p:txBody>
          <a:bodyPr wrap="square">
            <a:spAutoFit/>
          </a:bodyPr>
          <a:lstStyle/>
          <a:p>
            <a:pPr marL="447675" indent="-400050" algn="just">
              <a:lnSpc>
                <a:spcPts val="3000"/>
              </a:lnSpc>
              <a:buClr>
                <a:srgbClr val="C00000"/>
              </a:buClr>
              <a:buFont typeface="+mj-lt"/>
              <a:buAutoNum type="romanUcPeriod"/>
              <a:tabLst>
                <a:tab pos="276225" algn="l"/>
              </a:tabLst>
            </a:pPr>
            <a:r>
              <a:rPr lang="it-IT" altLang="it-IT" b="1" dirty="0">
                <a:solidFill>
                  <a:srgbClr val="0070C0"/>
                </a:solidFill>
              </a:rPr>
              <a:t>Tipo di onda elettromagnetica (sinusoidale, continua, pulsante)</a:t>
            </a:r>
          </a:p>
          <a:p>
            <a:pPr marL="447675" indent="-400050" algn="just">
              <a:lnSpc>
                <a:spcPts val="3000"/>
              </a:lnSpc>
              <a:buClr>
                <a:srgbClr val="C00000"/>
              </a:buClr>
              <a:buFont typeface="+mj-lt"/>
              <a:buAutoNum type="romanUcPeriod"/>
              <a:tabLst>
                <a:tab pos="276225" algn="l"/>
              </a:tabLst>
            </a:pPr>
            <a:r>
              <a:rPr lang="it-IT" altLang="it-IT" b="1" dirty="0"/>
              <a:t>Effetto Joule (quantità di calore dissipato)</a:t>
            </a:r>
          </a:p>
          <a:p>
            <a:pPr marL="447675" indent="-400050" algn="just">
              <a:lnSpc>
                <a:spcPts val="3000"/>
              </a:lnSpc>
              <a:spcBef>
                <a:spcPts val="500"/>
              </a:spcBef>
              <a:buClr>
                <a:srgbClr val="C00000"/>
              </a:buClr>
              <a:buFont typeface="+mj-lt"/>
              <a:buAutoNum type="romanUcPeriod"/>
              <a:tabLst>
                <a:tab pos="276225" algn="l"/>
              </a:tabLst>
            </a:pPr>
            <a:r>
              <a:rPr lang="it-IT" altLang="it-IT" b="1" dirty="0">
                <a:solidFill>
                  <a:srgbClr val="FF0000"/>
                </a:solidFill>
              </a:rPr>
              <a:t>Frequenza delle onde (le basse frequenze Hertziane risultano essere quelle più  pericolose)</a:t>
            </a:r>
          </a:p>
          <a:p>
            <a:pPr marL="447675" indent="-400050" algn="just">
              <a:lnSpc>
                <a:spcPts val="3000"/>
              </a:lnSpc>
              <a:spcBef>
                <a:spcPts val="800"/>
              </a:spcBef>
              <a:buClr>
                <a:srgbClr val="C00000"/>
              </a:buClr>
              <a:buFont typeface="+mj-lt"/>
              <a:buAutoNum type="romanUcPeriod"/>
              <a:tabLst>
                <a:tab pos="276225" algn="l"/>
              </a:tabLst>
            </a:pPr>
            <a:r>
              <a:rPr lang="it-IT" altLang="it-IT" b="1" dirty="0"/>
              <a:t>Impedenza del conduttore (la resistenza opposta alla penetrazione)</a:t>
            </a:r>
          </a:p>
          <a:p>
            <a:pPr marL="447675" indent="-400050" algn="just">
              <a:lnSpc>
                <a:spcPts val="3000"/>
              </a:lnSpc>
              <a:spcBef>
                <a:spcPts val="813"/>
              </a:spcBef>
              <a:buClr>
                <a:srgbClr val="C00000"/>
              </a:buClr>
              <a:buFont typeface="+mj-lt"/>
              <a:buAutoNum type="romanUcPeriod"/>
              <a:tabLst>
                <a:tab pos="276225" algn="l"/>
              </a:tabLst>
            </a:pPr>
            <a:r>
              <a:rPr lang="it-IT" altLang="it-IT" b="1" dirty="0">
                <a:solidFill>
                  <a:schemeClr val="accent6">
                    <a:lumMod val="75000"/>
                  </a:schemeClr>
                </a:solidFill>
              </a:rPr>
              <a:t>Tipo di conducibilità (flusso elettronico o conducibilità elettrochimica)</a:t>
            </a:r>
          </a:p>
          <a:p>
            <a:pPr marL="447675" indent="-400050" algn="just">
              <a:lnSpc>
                <a:spcPts val="3000"/>
              </a:lnSpc>
              <a:buClr>
                <a:srgbClr val="C00000"/>
              </a:buClr>
              <a:buFont typeface="+mj-lt"/>
              <a:buAutoNum type="romanUcPeriod"/>
              <a:tabLst>
                <a:tab pos="276225" algn="l"/>
              </a:tabLst>
            </a:pPr>
            <a:r>
              <a:rPr lang="it-IT" altLang="it-IT" b="1" dirty="0"/>
              <a:t>La tensione (alte tensioni alta intensità, maggiore lavoro elettrico prodotto)</a:t>
            </a:r>
          </a:p>
          <a:p>
            <a:pPr marL="447675" indent="-400050" algn="just">
              <a:lnSpc>
                <a:spcPts val="3000"/>
              </a:lnSpc>
              <a:buClr>
                <a:srgbClr val="C00000"/>
              </a:buClr>
              <a:buFont typeface="+mj-lt"/>
              <a:buAutoNum type="romanUcPeriod"/>
              <a:tabLst>
                <a:tab pos="276225" algn="l"/>
              </a:tabLst>
            </a:pPr>
            <a:r>
              <a:rPr lang="it-IT" altLang="it-IT" b="1" dirty="0">
                <a:solidFill>
                  <a:srgbClr val="00B050"/>
                </a:solidFill>
              </a:rPr>
              <a:t>L'intensità (espressa come quantità di elettroni movimentati nell'unità di tempo)</a:t>
            </a:r>
          </a:p>
          <a:p>
            <a:pPr marL="447675" indent="-400050" algn="just">
              <a:lnSpc>
                <a:spcPts val="3000"/>
              </a:lnSpc>
              <a:buClr>
                <a:srgbClr val="C00000"/>
              </a:buClr>
              <a:buFont typeface="+mj-lt"/>
              <a:buAutoNum type="romanUcPeriod"/>
              <a:tabLst>
                <a:tab pos="276225" algn="l"/>
              </a:tabLst>
            </a:pPr>
            <a:r>
              <a:rPr lang="it-IT" altLang="it-IT" b="1" dirty="0">
                <a:solidFill>
                  <a:srgbClr val="7030A0"/>
                </a:solidFill>
              </a:rPr>
              <a:t>Durata del contatto (la gravità dei danni dipende anche dalla prolungata esposizione)</a:t>
            </a:r>
          </a:p>
        </p:txBody>
      </p:sp>
      <p:sp>
        <p:nvSpPr>
          <p:cNvPr id="3" name="Rettangolo 2"/>
          <p:cNvSpPr/>
          <p:nvPr/>
        </p:nvSpPr>
        <p:spPr>
          <a:xfrm>
            <a:off x="0" y="836712"/>
            <a:ext cx="9143999" cy="1361911"/>
          </a:xfrm>
          <a:prstGeom prst="rect">
            <a:avLst/>
          </a:prstGeom>
        </p:spPr>
        <p:txBody>
          <a:bodyPr wrap="square">
            <a:spAutoFit/>
          </a:bodyPr>
          <a:lstStyle/>
          <a:p>
            <a:pPr marL="47625" algn="just">
              <a:lnSpc>
                <a:spcPts val="3300"/>
              </a:lnSpc>
            </a:pPr>
            <a:r>
              <a:rPr lang="it-IT" altLang="it-IT" dirty="0"/>
              <a:t>In presenza di un incidente di natura elettrica, dove la persona colpita diventa parte di un circuito o peggio quando interposto tra due conduttori chiude prima il circuito, i danni spesso sono attribuiti  al solo valore della tensione mentre concorrono altre variabili:</a:t>
            </a:r>
          </a:p>
        </p:txBody>
      </p:sp>
      <p:sp>
        <p:nvSpPr>
          <p:cNvPr id="6" name="CasellaDiTesto 5"/>
          <p:cNvSpPr txBox="1"/>
          <p:nvPr/>
        </p:nvSpPr>
        <p:spPr>
          <a:xfrm>
            <a:off x="1259632" y="-27384"/>
            <a:ext cx="7272808" cy="523220"/>
          </a:xfrm>
          <a:prstGeom prst="rect">
            <a:avLst/>
          </a:prstGeom>
          <a:noFill/>
        </p:spPr>
        <p:txBody>
          <a:bodyPr wrap="square" rtlCol="0">
            <a:spAutoFit/>
          </a:bodyPr>
          <a:lstStyle/>
          <a:p>
            <a:pPr algn="ctr"/>
            <a:r>
              <a:rPr lang="it-IT" sz="2800" b="1" dirty="0" smtClean="0">
                <a:solidFill>
                  <a:schemeClr val="tx2"/>
                </a:solidFill>
              </a:rPr>
              <a:t>Pericoli legati ai sistemi ad alta tensione</a:t>
            </a:r>
            <a:endParaRPr lang="it-IT" sz="2800" b="1" dirty="0">
              <a:solidFill>
                <a:schemeClr val="tx2"/>
              </a:solidFill>
            </a:endParaRPr>
          </a:p>
        </p:txBody>
      </p:sp>
    </p:spTree>
    <p:extLst>
      <p:ext uri="{BB962C8B-B14F-4D97-AF65-F5344CB8AC3E}">
        <p14:creationId xmlns:p14="http://schemas.microsoft.com/office/powerpoint/2010/main" val="32530007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72808" cy="523220"/>
          </a:xfrm>
          <a:prstGeom prst="rect">
            <a:avLst/>
          </a:prstGeom>
          <a:noFill/>
        </p:spPr>
        <p:txBody>
          <a:bodyPr wrap="square" rtlCol="0">
            <a:spAutoFit/>
          </a:bodyPr>
          <a:lstStyle/>
          <a:p>
            <a:pPr algn="ctr"/>
            <a:r>
              <a:rPr lang="it-IT" sz="2800" b="1" dirty="0" smtClean="0">
                <a:solidFill>
                  <a:schemeClr val="tx2"/>
                </a:solidFill>
              </a:rPr>
              <a:t>Pericoli legati ai sistemi ad alta tensione</a:t>
            </a:r>
            <a:endParaRPr lang="it-IT" sz="2800" b="1" dirty="0">
              <a:solidFill>
                <a:schemeClr val="tx2"/>
              </a:solidFill>
            </a:endParaRPr>
          </a:p>
        </p:txBody>
      </p:sp>
      <p:pic>
        <p:nvPicPr>
          <p:cNvPr id="4" name="Immagine 3"/>
          <p:cNvPicPr>
            <a:picLocks noChangeAspect="1"/>
          </p:cNvPicPr>
          <p:nvPr/>
        </p:nvPicPr>
        <p:blipFill>
          <a:blip r:embed="rId4"/>
          <a:stretch>
            <a:fillRect/>
          </a:stretch>
        </p:blipFill>
        <p:spPr>
          <a:xfrm>
            <a:off x="2411760" y="3212976"/>
            <a:ext cx="5046572" cy="2978212"/>
          </a:xfrm>
          <a:prstGeom prst="rect">
            <a:avLst/>
          </a:prstGeom>
        </p:spPr>
      </p:pic>
      <p:sp>
        <p:nvSpPr>
          <p:cNvPr id="11" name="CasellaDiTesto 10"/>
          <p:cNvSpPr txBox="1"/>
          <p:nvPr/>
        </p:nvSpPr>
        <p:spPr>
          <a:xfrm>
            <a:off x="1" y="836712"/>
            <a:ext cx="9144000" cy="1754326"/>
          </a:xfrm>
          <a:prstGeom prst="rect">
            <a:avLst/>
          </a:prstGeom>
          <a:noFill/>
        </p:spPr>
        <p:txBody>
          <a:bodyPr wrap="square" rtlCol="0">
            <a:spAutoFit/>
          </a:bodyPr>
          <a:lstStyle/>
          <a:p>
            <a:pPr algn="just"/>
            <a:r>
              <a:rPr lang="it-IT" b="1" dirty="0" smtClean="0"/>
              <a:t>La membrana cellulare </a:t>
            </a:r>
            <a:r>
              <a:rPr lang="it-IT" dirty="0" smtClean="0"/>
              <a:t>separando cariche elettriche si comporta come un condensatore. La membrana non è perfettamente isolante ed è attraversata da un certo numero di ioni perciò, oltre ad un valore di capacità, presenta anche una resistenza elettrica. </a:t>
            </a:r>
          </a:p>
          <a:p>
            <a:pPr algn="just"/>
            <a:r>
              <a:rPr lang="it-IT" dirty="0" smtClean="0"/>
              <a:t>Il modello elettrico semplificato delle cellule umano è perciò rappresentato: da un condensatore C in parallelo con una resistenza R e, da un generatore di tensione che rappresenta il potenziale di riposo determinato dalla diversa concentrazione di ioni nella cellula.</a:t>
            </a:r>
            <a:endParaRPr lang="it-IT" dirty="0"/>
          </a:p>
        </p:txBody>
      </p:sp>
    </p:spTree>
    <p:extLst>
      <p:ext uri="{BB962C8B-B14F-4D97-AF65-F5344CB8AC3E}">
        <p14:creationId xmlns:p14="http://schemas.microsoft.com/office/powerpoint/2010/main" val="28309996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Potenziale di riposo</a:t>
            </a:r>
            <a:endParaRPr lang="it-IT" sz="2800" b="1" dirty="0">
              <a:solidFill>
                <a:schemeClr val="tx2"/>
              </a:solidFill>
            </a:endParaRPr>
          </a:p>
        </p:txBody>
      </p:sp>
      <p:sp>
        <p:nvSpPr>
          <p:cNvPr id="2" name="Rettangolo 1"/>
          <p:cNvSpPr/>
          <p:nvPr/>
        </p:nvSpPr>
        <p:spPr>
          <a:xfrm>
            <a:off x="0" y="793942"/>
            <a:ext cx="9144000" cy="2208297"/>
          </a:xfrm>
          <a:prstGeom prst="rect">
            <a:avLst/>
          </a:prstGeom>
        </p:spPr>
        <p:txBody>
          <a:bodyPr wrap="square">
            <a:spAutoFit/>
          </a:bodyPr>
          <a:lstStyle/>
          <a:p>
            <a:pPr marL="47625" algn="just">
              <a:lnSpc>
                <a:spcPts val="3300"/>
              </a:lnSpc>
            </a:pPr>
            <a:r>
              <a:rPr lang="it-IT" altLang="it-IT" dirty="0"/>
              <a:t>Il corpo umano, è in gran parte composto di una soluzione salina conduttrice, di fatto è  costituito da un insieme di atomi o gruppi di atomi che, in ragione della loro affinità elettrochimica si scambiano gli elettroni dell'ultimo orbitale assumendo le caratteristiche  di ioni. (cationi, se hanno perso elettroni oppure anioni, se hanno acquistato elettroni);  sono tali le cellule (fig. 2) o il liquido interstiziale che le separa.</a:t>
            </a:r>
          </a:p>
        </p:txBody>
      </p:sp>
      <mc:AlternateContent xmlns:mc="http://schemas.openxmlformats.org/markup-compatibility/2006" xmlns:a14="http://schemas.microsoft.com/office/drawing/2010/main">
        <mc:Choice Requires="a14">
          <p:sp>
            <p:nvSpPr>
              <p:cNvPr id="3" name="Rettangolo 2"/>
              <p:cNvSpPr/>
              <p:nvPr/>
            </p:nvSpPr>
            <p:spPr>
              <a:xfrm>
                <a:off x="0" y="2996952"/>
                <a:ext cx="9144000" cy="893834"/>
              </a:xfrm>
              <a:prstGeom prst="rect">
                <a:avLst/>
              </a:prstGeom>
            </p:spPr>
            <p:txBody>
              <a:bodyPr wrap="square">
                <a:spAutoFit/>
              </a:bodyPr>
              <a:lstStyle/>
              <a:p>
                <a:pPr marL="47625" algn="just">
                  <a:lnSpc>
                    <a:spcPts val="3300"/>
                  </a:lnSpc>
                  <a:spcBef>
                    <a:spcPts val="600"/>
                  </a:spcBef>
                </a:pPr>
                <a:r>
                  <a:rPr lang="it-IT" altLang="it-IT" dirty="0" smtClean="0"/>
                  <a:t>Gli ioni </a:t>
                </a:r>
                <a14:m>
                  <m:oMath xmlns:m="http://schemas.openxmlformats.org/officeDocument/2006/math">
                    <m:sSup>
                      <m:sSupPr>
                        <m:ctrlPr>
                          <a:rPr lang="it-IT" altLang="it-IT" b="1" i="1" dirty="0" smtClean="0">
                            <a:solidFill>
                              <a:srgbClr val="002060"/>
                            </a:solidFill>
                            <a:latin typeface="Cambria Math"/>
                          </a:rPr>
                        </m:ctrlPr>
                      </m:sSupPr>
                      <m:e>
                        <m:r>
                          <a:rPr lang="it-IT" altLang="it-IT" b="1" i="1" dirty="0" smtClean="0">
                            <a:solidFill>
                              <a:srgbClr val="002060"/>
                            </a:solidFill>
                            <a:latin typeface="Cambria Math" panose="02040503050406030204" pitchFamily="18" charset="0"/>
                          </a:rPr>
                          <m:t>𝑲</m:t>
                        </m:r>
                      </m:e>
                      <m:sup>
                        <m:r>
                          <a:rPr lang="it-IT" altLang="it-IT" b="1" i="1" dirty="0" smtClean="0">
                            <a:solidFill>
                              <a:srgbClr val="002060"/>
                            </a:solidFill>
                            <a:latin typeface="Cambria Math" panose="02040503050406030204" pitchFamily="18" charset="0"/>
                          </a:rPr>
                          <m:t>+</m:t>
                        </m:r>
                      </m:sup>
                    </m:sSup>
                  </m:oMath>
                </a14:m>
                <a:r>
                  <a:rPr lang="it-IT" altLang="it-IT" dirty="0">
                    <a:solidFill>
                      <a:srgbClr val="002060"/>
                    </a:solidFill>
                  </a:rPr>
                  <a:t>,</a:t>
                </a:r>
                <a:r>
                  <a:rPr lang="it-IT" altLang="it-IT" dirty="0"/>
                  <a:t> </a:t>
                </a:r>
                <a14:m>
                  <m:oMath xmlns:m="http://schemas.openxmlformats.org/officeDocument/2006/math">
                    <m:r>
                      <a:rPr lang="it-IT" altLang="it-IT" b="1" i="1" dirty="0" smtClean="0">
                        <a:solidFill>
                          <a:srgbClr val="00B050"/>
                        </a:solidFill>
                        <a:latin typeface="Cambria Math" panose="02040503050406030204" pitchFamily="18" charset="0"/>
                      </a:rPr>
                      <m:t>𝑵</m:t>
                    </m:r>
                    <m:sSup>
                      <m:sSupPr>
                        <m:ctrlPr>
                          <a:rPr lang="it-IT" altLang="it-IT" b="1" i="1" dirty="0" smtClean="0">
                            <a:solidFill>
                              <a:srgbClr val="00B050"/>
                            </a:solidFill>
                            <a:latin typeface="Cambria Math"/>
                          </a:rPr>
                        </m:ctrlPr>
                      </m:sSupPr>
                      <m:e>
                        <m:r>
                          <a:rPr lang="it-IT" altLang="it-IT" b="1" i="1" dirty="0" smtClean="0">
                            <a:solidFill>
                              <a:srgbClr val="00B050"/>
                            </a:solidFill>
                            <a:latin typeface="Cambria Math" panose="02040503050406030204" pitchFamily="18" charset="0"/>
                          </a:rPr>
                          <m:t>𝒂</m:t>
                        </m:r>
                      </m:e>
                      <m:sup>
                        <m:r>
                          <a:rPr lang="it-IT" altLang="it-IT" b="1" i="1" dirty="0" smtClean="0">
                            <a:solidFill>
                              <a:srgbClr val="00B050"/>
                            </a:solidFill>
                            <a:latin typeface="Cambria Math" panose="02040503050406030204" pitchFamily="18" charset="0"/>
                          </a:rPr>
                          <m:t>+</m:t>
                        </m:r>
                      </m:sup>
                    </m:sSup>
                  </m:oMath>
                </a14:m>
                <a:r>
                  <a:rPr lang="it-IT" altLang="it-IT" b="1" dirty="0">
                    <a:solidFill>
                      <a:srgbClr val="00B050"/>
                    </a:solidFill>
                  </a:rPr>
                  <a:t>,</a:t>
                </a:r>
                <a:r>
                  <a:rPr lang="it-IT" altLang="it-IT" dirty="0"/>
                  <a:t> </a:t>
                </a:r>
                <a14:m>
                  <m:oMath xmlns:m="http://schemas.openxmlformats.org/officeDocument/2006/math">
                    <m:r>
                      <a:rPr lang="it-IT" altLang="it-IT" b="1" i="1" dirty="0" smtClean="0">
                        <a:solidFill>
                          <a:srgbClr val="002060"/>
                        </a:solidFill>
                        <a:latin typeface="Cambria Math" panose="02040503050406030204" pitchFamily="18" charset="0"/>
                      </a:rPr>
                      <m:t>𝑪</m:t>
                    </m:r>
                    <m:sSup>
                      <m:sSupPr>
                        <m:ctrlPr>
                          <a:rPr lang="it-IT" altLang="it-IT" b="1" i="1" dirty="0" smtClean="0">
                            <a:solidFill>
                              <a:srgbClr val="002060"/>
                            </a:solidFill>
                            <a:latin typeface="Cambria Math"/>
                          </a:rPr>
                        </m:ctrlPr>
                      </m:sSupPr>
                      <m:e>
                        <m:r>
                          <a:rPr lang="it-IT" altLang="it-IT" b="1" i="1" dirty="0" smtClean="0">
                            <a:solidFill>
                              <a:srgbClr val="002060"/>
                            </a:solidFill>
                            <a:latin typeface="Cambria Math" panose="02040503050406030204" pitchFamily="18" charset="0"/>
                          </a:rPr>
                          <m:t>𝒍</m:t>
                        </m:r>
                      </m:e>
                      <m:sup>
                        <m:r>
                          <a:rPr lang="it-IT" altLang="it-IT" b="1" i="1" dirty="0" smtClean="0">
                            <a:solidFill>
                              <a:srgbClr val="002060"/>
                            </a:solidFill>
                            <a:latin typeface="Cambria Math" panose="02040503050406030204" pitchFamily="18" charset="0"/>
                          </a:rPr>
                          <m:t>+</m:t>
                        </m:r>
                      </m:sup>
                    </m:sSup>
                  </m:oMath>
                </a14:m>
                <a:r>
                  <a:rPr lang="it-IT" altLang="it-IT" dirty="0"/>
                  <a:t>,  etc., si muovono verso zone di minor concentrazione e che sono soggetti al campo  elettrico generato dall'insieme degli altri ioni.</a:t>
                </a:r>
              </a:p>
            </p:txBody>
          </p:sp>
        </mc:Choice>
        <mc:Fallback xmlns="">
          <p:sp>
            <p:nvSpPr>
              <p:cNvPr id="3" name="Rettangolo 2"/>
              <p:cNvSpPr>
                <a:spLocks noRot="1" noChangeAspect="1" noMove="1" noResize="1" noEditPoints="1" noAdjustHandles="1" noChangeArrowheads="1" noChangeShapeType="1" noTextEdit="1"/>
              </p:cNvSpPr>
              <p:nvPr/>
            </p:nvSpPr>
            <p:spPr>
              <a:xfrm>
                <a:off x="0" y="2996952"/>
                <a:ext cx="9144000" cy="893834"/>
              </a:xfrm>
              <a:prstGeom prst="rect">
                <a:avLst/>
              </a:prstGeom>
              <a:blipFill>
                <a:blip r:embed="rId4"/>
                <a:stretch>
                  <a:fillRect r="-533" b="-10274"/>
                </a:stretch>
              </a:blipFill>
            </p:spPr>
            <p:txBody>
              <a:bodyPr/>
              <a:lstStyle/>
              <a:p>
                <a:r>
                  <a:rPr lang="it-IT">
                    <a:noFill/>
                  </a:rPr>
                  <a:t> </a:t>
                </a:r>
              </a:p>
            </p:txBody>
          </p:sp>
        </mc:Fallback>
      </mc:AlternateContent>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4034802"/>
            <a:ext cx="3667465" cy="276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5146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Potenziale di riposo</a:t>
            </a:r>
            <a:endParaRPr lang="it-IT" sz="2800" b="1" dirty="0">
              <a:solidFill>
                <a:schemeClr val="tx2"/>
              </a:solidFill>
            </a:endParaRPr>
          </a:p>
        </p:txBody>
      </p:sp>
      <mc:AlternateContent xmlns:mc="http://schemas.openxmlformats.org/markup-compatibility/2006" xmlns:a14="http://schemas.microsoft.com/office/drawing/2010/main">
        <mc:Choice Requires="a14">
          <p:sp>
            <p:nvSpPr>
              <p:cNvPr id="2" name="Rettangolo 1"/>
              <p:cNvSpPr/>
              <p:nvPr/>
            </p:nvSpPr>
            <p:spPr>
              <a:xfrm>
                <a:off x="0" y="908720"/>
                <a:ext cx="9144000" cy="2516073"/>
              </a:xfrm>
              <a:prstGeom prst="rect">
                <a:avLst/>
              </a:prstGeom>
            </p:spPr>
            <p:txBody>
              <a:bodyPr wrap="square">
                <a:spAutoFit/>
              </a:bodyPr>
              <a:lstStyle/>
              <a:p>
                <a:pPr algn="just">
                  <a:lnSpc>
                    <a:spcPts val="2100"/>
                  </a:lnSpc>
                </a:pPr>
                <a:r>
                  <a:rPr lang="it-IT" altLang="it-IT" dirty="0" smtClean="0"/>
                  <a:t>Poiché la cellula ha verso gli ioni un comportamento di tipo selettivo, gli </a:t>
                </a:r>
                <a:r>
                  <a:rPr lang="it-IT" altLang="it-IT" dirty="0"/>
                  <a:t>ioni non si diffondono allo stesso modo dentro e fuori la cellula (ad esempio la cellula è molto permeabile allo ione potassio piuttosto che allo ione sodio). Lo ione </a:t>
                </a:r>
                <a14:m>
                  <m:oMath xmlns:m="http://schemas.openxmlformats.org/officeDocument/2006/math">
                    <m:sSup>
                      <m:sSupPr>
                        <m:ctrlPr>
                          <a:rPr lang="it-IT" altLang="it-IT" b="1" i="1" dirty="0" smtClean="0">
                            <a:solidFill>
                              <a:srgbClr val="FF0000"/>
                            </a:solidFill>
                            <a:latin typeface="Cambria Math"/>
                          </a:rPr>
                        </m:ctrlPr>
                      </m:sSupPr>
                      <m:e>
                        <m:r>
                          <a:rPr lang="it-IT" altLang="it-IT" b="1" i="1" dirty="0" smtClean="0">
                            <a:solidFill>
                              <a:srgbClr val="FF0000"/>
                            </a:solidFill>
                            <a:latin typeface="Cambria Math"/>
                          </a:rPr>
                          <m:t>𝑲</m:t>
                        </m:r>
                      </m:e>
                      <m:sup>
                        <m:r>
                          <a:rPr lang="it-IT" altLang="it-IT" b="1" i="1" dirty="0" smtClean="0">
                            <a:solidFill>
                              <a:srgbClr val="FF0000"/>
                            </a:solidFill>
                            <a:latin typeface="Cambria Math"/>
                          </a:rPr>
                          <m:t>+</m:t>
                        </m:r>
                      </m:sup>
                    </m:sSup>
                    <m:r>
                      <a:rPr lang="it-IT" altLang="it-IT" i="1" dirty="0" smtClean="0">
                        <a:latin typeface="Cambria Math"/>
                      </a:rPr>
                      <m:t> </m:t>
                    </m:r>
                  </m:oMath>
                </a14:m>
                <a:r>
                  <a:rPr lang="it-IT" altLang="it-IT" dirty="0"/>
                  <a:t>viene trasportato all'interno della cellula mentre lo ione </a:t>
                </a:r>
                <a14:m>
                  <m:oMath xmlns:m="http://schemas.openxmlformats.org/officeDocument/2006/math">
                    <m:r>
                      <a:rPr lang="it-IT" altLang="it-IT" b="1" i="1" dirty="0" smtClean="0">
                        <a:solidFill>
                          <a:srgbClr val="00B050"/>
                        </a:solidFill>
                        <a:latin typeface="Cambria Math"/>
                      </a:rPr>
                      <m:t>𝑵</m:t>
                    </m:r>
                    <m:sSup>
                      <m:sSupPr>
                        <m:ctrlPr>
                          <a:rPr lang="it-IT" altLang="it-IT" b="1" i="1" dirty="0" smtClean="0">
                            <a:solidFill>
                              <a:srgbClr val="00B050"/>
                            </a:solidFill>
                            <a:latin typeface="Cambria Math"/>
                          </a:rPr>
                        </m:ctrlPr>
                      </m:sSupPr>
                      <m:e>
                        <m:r>
                          <a:rPr lang="it-IT" altLang="it-IT" b="1" i="1" dirty="0" smtClean="0">
                            <a:solidFill>
                              <a:srgbClr val="00B050"/>
                            </a:solidFill>
                            <a:latin typeface="Cambria Math"/>
                          </a:rPr>
                          <m:t>𝒂</m:t>
                        </m:r>
                      </m:e>
                      <m:sup>
                        <m:r>
                          <a:rPr lang="it-IT" altLang="it-IT" b="1" i="1" dirty="0" smtClean="0">
                            <a:solidFill>
                              <a:srgbClr val="00B050"/>
                            </a:solidFill>
                            <a:latin typeface="Cambria Math"/>
                          </a:rPr>
                          <m:t>+</m:t>
                        </m:r>
                      </m:sup>
                    </m:sSup>
                  </m:oMath>
                </a14:m>
                <a:r>
                  <a:rPr lang="it-IT" altLang="it-IT" dirty="0"/>
                  <a:t>  viene espulso con la tipica azione di pompaggio biochimico a spese dell'organismo  (pompa metabolica). La cellula viene quindi a possedere un potenziale negativo all'interno rispetto all'esterno (potenziale di riposo). Nei mammiferi le cellule del sistema nervoso centrale presentano un potenziale di riposo di -70 mV, una cellula miocardica ha  delle escursioni tra circa -90 mV e +35mV una differenza di potenziale notevole se si  considerano le piccole dimensioni delle cellule</a:t>
                </a:r>
                <a:endParaRPr lang="it-IT" dirty="0"/>
              </a:p>
            </p:txBody>
          </p:sp>
        </mc:Choice>
        <mc:Fallback xmlns="">
          <p:sp>
            <p:nvSpPr>
              <p:cNvPr id="2" name="Rettangolo 1"/>
              <p:cNvSpPr>
                <a:spLocks noRot="1" noChangeAspect="1" noMove="1" noResize="1" noEditPoints="1" noAdjustHandles="1" noChangeArrowheads="1" noChangeShapeType="1" noTextEdit="1"/>
              </p:cNvSpPr>
              <p:nvPr/>
            </p:nvSpPr>
            <p:spPr>
              <a:xfrm>
                <a:off x="0" y="908720"/>
                <a:ext cx="9144000" cy="2516073"/>
              </a:xfrm>
              <a:prstGeom prst="rect">
                <a:avLst/>
              </a:prstGeom>
              <a:blipFill>
                <a:blip r:embed="rId4"/>
                <a:stretch>
                  <a:fillRect l="-533" t="-1453" r="-533" b="-2906"/>
                </a:stretch>
              </a:blipFill>
            </p:spPr>
            <p:txBody>
              <a:bodyPr/>
              <a:lstStyle/>
              <a:p>
                <a:r>
                  <a:rPr lang="it-IT">
                    <a:noFill/>
                  </a:rPr>
                  <a:t> </a:t>
                </a:r>
              </a:p>
            </p:txBody>
          </p:sp>
        </mc:Fallback>
      </mc:AlternateContent>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5440" y="3933056"/>
            <a:ext cx="3479197" cy="2565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5773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Potenziale d`azione</a:t>
            </a:r>
            <a:endParaRPr lang="it-IT" sz="2800" b="1" dirty="0">
              <a:solidFill>
                <a:schemeClr val="tx2"/>
              </a:solidFill>
            </a:endParaRPr>
          </a:p>
        </p:txBody>
      </p:sp>
      <p:graphicFrame>
        <p:nvGraphicFramePr>
          <p:cNvPr id="3" name="Diagramma 2"/>
          <p:cNvGraphicFramePr/>
          <p:nvPr>
            <p:extLst>
              <p:ext uri="{D42A27DB-BD31-4B8C-83A1-F6EECF244321}">
                <p14:modId xmlns:p14="http://schemas.microsoft.com/office/powerpoint/2010/main" val="1039129836"/>
              </p:ext>
            </p:extLst>
          </p:nvPr>
        </p:nvGraphicFramePr>
        <p:xfrm>
          <a:off x="596" y="920203"/>
          <a:ext cx="9035899" cy="20573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ttangolo 5"/>
          <p:cNvSpPr/>
          <p:nvPr/>
        </p:nvSpPr>
        <p:spPr>
          <a:xfrm>
            <a:off x="0" y="3292450"/>
            <a:ext cx="9143999" cy="1754326"/>
          </a:xfrm>
          <a:prstGeom prst="rect">
            <a:avLst/>
          </a:prstGeom>
        </p:spPr>
        <p:txBody>
          <a:bodyPr wrap="square">
            <a:spAutoFit/>
          </a:bodyPr>
          <a:lstStyle/>
          <a:p>
            <a:pPr algn="just">
              <a:lnSpc>
                <a:spcPct val="100000"/>
              </a:lnSpc>
              <a:buFont typeface="Times New Roman" pitchFamily="16" charset="0"/>
              <a:buNone/>
              <a:defRPr/>
            </a:pPr>
            <a:r>
              <a:rPr lang="it-IT" dirty="0">
                <a:cs typeface="Arial Unicode MS"/>
              </a:rPr>
              <a:t>L</a:t>
            </a:r>
            <a:r>
              <a:rPr lang="it-IT" spc="-15" dirty="0">
                <a:cs typeface="Arial Unicode MS"/>
              </a:rPr>
              <a:t>'</a:t>
            </a:r>
            <a:r>
              <a:rPr lang="it-IT" dirty="0">
                <a:cs typeface="Arial Unicode MS"/>
              </a:rPr>
              <a:t>a</a:t>
            </a:r>
            <a:r>
              <a:rPr lang="it-IT" spc="-20" dirty="0">
                <a:cs typeface="Arial Unicode MS"/>
              </a:rPr>
              <a:t>m</a:t>
            </a:r>
            <a:r>
              <a:rPr lang="it-IT" dirty="0">
                <a:cs typeface="Arial Unicode MS"/>
              </a:rPr>
              <a:t>p</a:t>
            </a:r>
            <a:r>
              <a:rPr lang="it-IT" spc="-15" dirty="0">
                <a:cs typeface="Arial Unicode MS"/>
              </a:rPr>
              <a:t>i</a:t>
            </a:r>
            <a:r>
              <a:rPr lang="it-IT" dirty="0">
                <a:cs typeface="Arial Unicode MS"/>
              </a:rPr>
              <a:t>e</a:t>
            </a:r>
            <a:r>
              <a:rPr lang="it-IT" spc="-15" dirty="0">
                <a:cs typeface="Arial Unicode MS"/>
              </a:rPr>
              <a:t>z</a:t>
            </a:r>
            <a:r>
              <a:rPr lang="it-IT" dirty="0">
                <a:cs typeface="Arial Unicode MS"/>
              </a:rPr>
              <a:t>za</a:t>
            </a:r>
            <a:r>
              <a:rPr lang="it-IT" spc="-5" dirty="0">
                <a:cs typeface="Arial Unicode MS"/>
              </a:rPr>
              <a:t> </a:t>
            </a:r>
            <a:r>
              <a:rPr lang="it-IT" spc="-20" dirty="0">
                <a:cs typeface="Arial Unicode MS"/>
              </a:rPr>
              <a:t>m</a:t>
            </a:r>
            <a:r>
              <a:rPr lang="it-IT" spc="-15" dirty="0">
                <a:cs typeface="Arial Unicode MS"/>
              </a:rPr>
              <a:t>i</a:t>
            </a:r>
            <a:r>
              <a:rPr lang="it-IT" spc="-10" dirty="0">
                <a:cs typeface="Arial Unicode MS"/>
              </a:rPr>
              <a:t>n</a:t>
            </a:r>
            <a:r>
              <a:rPr lang="it-IT" spc="-15" dirty="0">
                <a:cs typeface="Arial Unicode MS"/>
              </a:rPr>
              <a:t>i</a:t>
            </a:r>
            <a:r>
              <a:rPr lang="it-IT" spc="-20" dirty="0">
                <a:cs typeface="Arial Unicode MS"/>
              </a:rPr>
              <a:t>m</a:t>
            </a:r>
            <a:r>
              <a:rPr lang="it-IT" dirty="0">
                <a:cs typeface="Arial Unicode MS"/>
              </a:rPr>
              <a:t>a</a:t>
            </a:r>
            <a:r>
              <a:rPr lang="it-IT" spc="30" dirty="0">
                <a:cs typeface="Arial Unicode MS"/>
              </a:rPr>
              <a:t> </a:t>
            </a:r>
            <a:r>
              <a:rPr lang="it-IT" spc="-10" dirty="0">
                <a:cs typeface="Arial Unicode MS"/>
              </a:rPr>
              <a:t>d</a:t>
            </a:r>
            <a:r>
              <a:rPr lang="it-IT" dirty="0">
                <a:cs typeface="Arial Unicode MS"/>
              </a:rPr>
              <a:t>e</a:t>
            </a:r>
            <a:r>
              <a:rPr lang="it-IT" spc="-15" dirty="0">
                <a:cs typeface="Arial Unicode MS"/>
              </a:rPr>
              <a:t>l</a:t>
            </a:r>
            <a:r>
              <a:rPr lang="it-IT" spc="-5" dirty="0">
                <a:cs typeface="Arial Unicode MS"/>
              </a:rPr>
              <a:t>l'i</a:t>
            </a:r>
            <a:r>
              <a:rPr lang="it-IT" spc="-20" dirty="0">
                <a:cs typeface="Arial Unicode MS"/>
              </a:rPr>
              <a:t>m</a:t>
            </a:r>
            <a:r>
              <a:rPr lang="it-IT" dirty="0">
                <a:cs typeface="Arial Unicode MS"/>
              </a:rPr>
              <a:t>p</a:t>
            </a:r>
            <a:r>
              <a:rPr lang="it-IT" spc="-10" dirty="0">
                <a:cs typeface="Arial Unicode MS"/>
              </a:rPr>
              <a:t>u</a:t>
            </a:r>
            <a:r>
              <a:rPr lang="it-IT" spc="-5" dirty="0">
                <a:cs typeface="Arial Unicode MS"/>
              </a:rPr>
              <a:t>l</a:t>
            </a:r>
            <a:r>
              <a:rPr lang="it-IT" spc="-15" dirty="0">
                <a:cs typeface="Arial Unicode MS"/>
              </a:rPr>
              <a:t>s</a:t>
            </a:r>
            <a:r>
              <a:rPr lang="it-IT" dirty="0">
                <a:cs typeface="Arial Unicode MS"/>
              </a:rPr>
              <a:t>o</a:t>
            </a:r>
            <a:r>
              <a:rPr lang="it-IT" spc="-5" dirty="0">
                <a:cs typeface="Arial Unicode MS"/>
              </a:rPr>
              <a:t> </a:t>
            </a:r>
            <a:r>
              <a:rPr lang="it-IT" dirty="0">
                <a:cs typeface="Arial Unicode MS"/>
              </a:rPr>
              <a:t>di</a:t>
            </a:r>
            <a:r>
              <a:rPr lang="it-IT" spc="-15" dirty="0">
                <a:cs typeface="Arial Unicode MS"/>
              </a:rPr>
              <a:t> c</a:t>
            </a:r>
            <a:r>
              <a:rPr lang="it-IT" dirty="0">
                <a:cs typeface="Arial Unicode MS"/>
              </a:rPr>
              <a:t>o</a:t>
            </a:r>
            <a:r>
              <a:rPr lang="it-IT" spc="-5" dirty="0">
                <a:cs typeface="Arial Unicode MS"/>
              </a:rPr>
              <a:t>r</a:t>
            </a:r>
            <a:r>
              <a:rPr lang="it-IT" spc="-20" dirty="0">
                <a:cs typeface="Arial Unicode MS"/>
              </a:rPr>
              <a:t>r</a:t>
            </a:r>
            <a:r>
              <a:rPr lang="it-IT" spc="-10" dirty="0">
                <a:cs typeface="Arial Unicode MS"/>
              </a:rPr>
              <a:t>en</a:t>
            </a:r>
            <a:r>
              <a:rPr lang="it-IT" spc="-15" dirty="0">
                <a:cs typeface="Arial Unicode MS"/>
              </a:rPr>
              <a:t>t</a:t>
            </a:r>
            <a:r>
              <a:rPr lang="it-IT" dirty="0">
                <a:cs typeface="Arial Unicode MS"/>
              </a:rPr>
              <a:t>e</a:t>
            </a:r>
            <a:r>
              <a:rPr lang="it-IT" spc="160" dirty="0">
                <a:cs typeface="Arial Unicode MS"/>
              </a:rPr>
              <a:t> </a:t>
            </a:r>
            <a:r>
              <a:rPr lang="it-IT" spc="-10" dirty="0">
                <a:cs typeface="Arial Unicode MS"/>
              </a:rPr>
              <a:t>n</a:t>
            </a:r>
            <a:r>
              <a:rPr lang="it-IT" dirty="0">
                <a:cs typeface="Arial Unicode MS"/>
              </a:rPr>
              <a:t>e</a:t>
            </a:r>
            <a:r>
              <a:rPr lang="it-IT" spc="-15" dirty="0">
                <a:cs typeface="Arial Unicode MS"/>
              </a:rPr>
              <a:t>c</a:t>
            </a:r>
            <a:r>
              <a:rPr lang="it-IT" dirty="0">
                <a:cs typeface="Arial Unicode MS"/>
              </a:rPr>
              <a:t>e</a:t>
            </a:r>
            <a:r>
              <a:rPr lang="it-IT" spc="-15" dirty="0">
                <a:cs typeface="Arial Unicode MS"/>
              </a:rPr>
              <a:t>ss</a:t>
            </a:r>
            <a:r>
              <a:rPr lang="it-IT" dirty="0">
                <a:cs typeface="Arial Unicode MS"/>
              </a:rPr>
              <a:t>a</a:t>
            </a:r>
            <a:r>
              <a:rPr lang="it-IT" spc="-5" dirty="0">
                <a:cs typeface="Arial Unicode MS"/>
              </a:rPr>
              <a:t>r</a:t>
            </a:r>
            <a:r>
              <a:rPr lang="it-IT" spc="-15" dirty="0">
                <a:cs typeface="Arial Unicode MS"/>
              </a:rPr>
              <a:t>i</a:t>
            </a:r>
            <a:r>
              <a:rPr lang="it-IT" dirty="0">
                <a:cs typeface="Arial Unicode MS"/>
              </a:rPr>
              <a:t>o</a:t>
            </a:r>
            <a:r>
              <a:rPr lang="it-IT" spc="5" dirty="0">
                <a:cs typeface="Arial Unicode MS"/>
              </a:rPr>
              <a:t> </a:t>
            </a:r>
            <a:r>
              <a:rPr lang="it-IT" spc="-10" dirty="0">
                <a:cs typeface="Arial Unicode MS"/>
              </a:rPr>
              <a:t>a</a:t>
            </a:r>
            <a:r>
              <a:rPr lang="it-IT" dirty="0">
                <a:cs typeface="Arial Unicode MS"/>
              </a:rPr>
              <a:t>d</a:t>
            </a:r>
            <a:r>
              <a:rPr lang="it-IT" spc="-20" dirty="0">
                <a:cs typeface="Arial Unicode MS"/>
              </a:rPr>
              <a:t> </a:t>
            </a:r>
            <a:r>
              <a:rPr lang="it-IT" dirty="0">
                <a:cs typeface="Arial Unicode MS"/>
              </a:rPr>
              <a:t>ec</a:t>
            </a:r>
            <a:r>
              <a:rPr lang="it-IT" spc="-15" dirty="0">
                <a:cs typeface="Arial Unicode MS"/>
              </a:rPr>
              <a:t>c</a:t>
            </a:r>
            <a:r>
              <a:rPr lang="it-IT" spc="-5" dirty="0">
                <a:cs typeface="Arial Unicode MS"/>
              </a:rPr>
              <a:t>i</a:t>
            </a:r>
            <a:r>
              <a:rPr lang="it-IT" spc="-15" dirty="0">
                <a:cs typeface="Arial Unicode MS"/>
              </a:rPr>
              <a:t>t</a:t>
            </a:r>
            <a:r>
              <a:rPr lang="it-IT" dirty="0">
                <a:cs typeface="Arial Unicode MS"/>
              </a:rPr>
              <a:t>a</a:t>
            </a:r>
            <a:r>
              <a:rPr lang="it-IT" spc="-20" dirty="0">
                <a:cs typeface="Arial Unicode MS"/>
              </a:rPr>
              <a:t>r</a:t>
            </a:r>
            <a:r>
              <a:rPr lang="it-IT" dirty="0">
                <a:cs typeface="Arial Unicode MS"/>
              </a:rPr>
              <a:t>e</a:t>
            </a:r>
            <a:r>
              <a:rPr lang="it-IT" spc="-20" dirty="0">
                <a:cs typeface="Arial Unicode MS"/>
              </a:rPr>
              <a:t> </a:t>
            </a:r>
            <a:r>
              <a:rPr lang="it-IT" spc="-15" dirty="0">
                <a:cs typeface="Arial Unicode MS"/>
              </a:rPr>
              <a:t>l</a:t>
            </a:r>
            <a:r>
              <a:rPr lang="it-IT" dirty="0">
                <a:cs typeface="Arial Unicode MS"/>
              </a:rPr>
              <a:t>a</a:t>
            </a:r>
            <a:r>
              <a:rPr lang="it-IT" spc="-5" dirty="0">
                <a:cs typeface="Arial Unicode MS"/>
              </a:rPr>
              <a:t> </a:t>
            </a:r>
            <a:r>
              <a:rPr lang="it-IT" spc="-15" dirty="0">
                <a:cs typeface="Arial Unicode MS"/>
              </a:rPr>
              <a:t>c</a:t>
            </a:r>
            <a:r>
              <a:rPr lang="it-IT" dirty="0">
                <a:cs typeface="Arial Unicode MS"/>
              </a:rPr>
              <a:t>e</a:t>
            </a:r>
            <a:r>
              <a:rPr lang="it-IT" spc="-5" dirty="0">
                <a:cs typeface="Arial Unicode MS"/>
              </a:rPr>
              <a:t>l</a:t>
            </a:r>
            <a:r>
              <a:rPr lang="it-IT" spc="-15" dirty="0">
                <a:cs typeface="Arial Unicode MS"/>
              </a:rPr>
              <a:t>l</a:t>
            </a:r>
            <a:r>
              <a:rPr lang="it-IT" dirty="0">
                <a:cs typeface="Arial Unicode MS"/>
              </a:rPr>
              <a:t>u</a:t>
            </a:r>
            <a:r>
              <a:rPr lang="it-IT" spc="-15" dirty="0">
                <a:cs typeface="Arial Unicode MS"/>
              </a:rPr>
              <a:t>l</a:t>
            </a:r>
            <a:r>
              <a:rPr lang="it-IT" dirty="0">
                <a:cs typeface="Arial Unicode MS"/>
              </a:rPr>
              <a:t>a</a:t>
            </a:r>
            <a:r>
              <a:rPr lang="it-IT" spc="-5" dirty="0">
                <a:cs typeface="Arial Unicode MS"/>
              </a:rPr>
              <a:t> </a:t>
            </a:r>
            <a:r>
              <a:rPr lang="it-IT" dirty="0">
                <a:cs typeface="Arial Unicode MS"/>
              </a:rPr>
              <a:t>e</a:t>
            </a:r>
            <a:r>
              <a:rPr lang="it-IT" spc="-5" dirty="0">
                <a:cs typeface="Arial Unicode MS"/>
              </a:rPr>
              <a:t> </a:t>
            </a:r>
            <a:r>
              <a:rPr lang="it-IT" dirty="0">
                <a:cs typeface="Arial Unicode MS"/>
              </a:rPr>
              <a:t>a </a:t>
            </a:r>
            <a:r>
              <a:rPr lang="it-IT" spc="-10" dirty="0">
                <a:cs typeface="Arial Unicode MS"/>
              </a:rPr>
              <a:t>de</a:t>
            </a:r>
            <a:r>
              <a:rPr lang="it-IT" spc="-15" dirty="0">
                <a:cs typeface="Arial Unicode MS"/>
              </a:rPr>
              <a:t>t</a:t>
            </a:r>
            <a:r>
              <a:rPr lang="it-IT" dirty="0">
                <a:cs typeface="Arial Unicode MS"/>
              </a:rPr>
              <a:t>e</a:t>
            </a:r>
            <a:r>
              <a:rPr lang="it-IT" spc="-5" dirty="0">
                <a:cs typeface="Arial Unicode MS"/>
              </a:rPr>
              <a:t>rm</a:t>
            </a:r>
            <a:r>
              <a:rPr lang="it-IT" spc="-15" dirty="0">
                <a:cs typeface="Arial Unicode MS"/>
              </a:rPr>
              <a:t>i</a:t>
            </a:r>
            <a:r>
              <a:rPr lang="it-IT" spc="-10" dirty="0">
                <a:cs typeface="Arial Unicode MS"/>
              </a:rPr>
              <a:t>n</a:t>
            </a:r>
            <a:r>
              <a:rPr lang="it-IT" dirty="0">
                <a:cs typeface="Arial Unicode MS"/>
              </a:rPr>
              <a:t>a</a:t>
            </a:r>
            <a:r>
              <a:rPr lang="it-IT" spc="-20" dirty="0">
                <a:cs typeface="Arial Unicode MS"/>
              </a:rPr>
              <a:t>r</a:t>
            </a:r>
            <a:r>
              <a:rPr lang="it-IT" spc="-10" dirty="0">
                <a:cs typeface="Arial Unicode MS"/>
              </a:rPr>
              <a:t>n</a:t>
            </a:r>
            <a:r>
              <a:rPr lang="it-IT" dirty="0">
                <a:cs typeface="Arial Unicode MS"/>
              </a:rPr>
              <a:t>e</a:t>
            </a:r>
            <a:r>
              <a:rPr lang="it-IT" spc="5" dirty="0">
                <a:cs typeface="Arial Unicode MS"/>
              </a:rPr>
              <a:t> </a:t>
            </a:r>
            <a:r>
              <a:rPr lang="it-IT" spc="-15" dirty="0">
                <a:cs typeface="Arial Unicode MS"/>
              </a:rPr>
              <a:t>l</a:t>
            </a:r>
            <a:r>
              <a:rPr lang="it-IT" spc="-20" dirty="0">
                <a:cs typeface="Arial Unicode MS"/>
              </a:rPr>
              <a:t>'</a:t>
            </a:r>
            <a:r>
              <a:rPr lang="it-IT" spc="-15" dirty="0">
                <a:cs typeface="Arial Unicode MS"/>
              </a:rPr>
              <a:t>i</a:t>
            </a:r>
            <a:r>
              <a:rPr lang="it-IT" spc="-10" dirty="0">
                <a:cs typeface="Arial Unicode MS"/>
              </a:rPr>
              <a:t>n</a:t>
            </a:r>
            <a:r>
              <a:rPr lang="it-IT" spc="-15" dirty="0">
                <a:cs typeface="Arial Unicode MS"/>
              </a:rPr>
              <a:t>v</a:t>
            </a:r>
            <a:r>
              <a:rPr lang="it-IT" spc="-10" dirty="0">
                <a:cs typeface="Arial Unicode MS"/>
              </a:rPr>
              <a:t>e</a:t>
            </a:r>
            <a:r>
              <a:rPr lang="it-IT" spc="-20" dirty="0">
                <a:cs typeface="Arial Unicode MS"/>
              </a:rPr>
              <a:t>r</a:t>
            </a:r>
            <a:r>
              <a:rPr lang="it-IT" spc="-15" dirty="0">
                <a:cs typeface="Arial Unicode MS"/>
              </a:rPr>
              <a:t>si</a:t>
            </a:r>
            <a:r>
              <a:rPr lang="it-IT" spc="-10" dirty="0">
                <a:cs typeface="Arial Unicode MS"/>
              </a:rPr>
              <a:t>on</a:t>
            </a:r>
            <a:r>
              <a:rPr lang="it-IT" dirty="0">
                <a:cs typeface="Arial Unicode MS"/>
              </a:rPr>
              <a:t>e</a:t>
            </a:r>
            <a:r>
              <a:rPr lang="it-IT" spc="-30" dirty="0">
                <a:cs typeface="Arial Unicode MS"/>
              </a:rPr>
              <a:t> </a:t>
            </a:r>
            <a:r>
              <a:rPr lang="it-IT" dirty="0">
                <a:cs typeface="Arial Unicode MS"/>
              </a:rPr>
              <a:t>del</a:t>
            </a:r>
            <a:r>
              <a:rPr lang="it-IT" spc="-25" dirty="0">
                <a:cs typeface="Arial Unicode MS"/>
              </a:rPr>
              <a:t> </a:t>
            </a:r>
            <a:r>
              <a:rPr lang="it-IT" dirty="0">
                <a:cs typeface="Arial Unicode MS"/>
              </a:rPr>
              <a:t>p</a:t>
            </a:r>
            <a:r>
              <a:rPr lang="it-IT" spc="-10" dirty="0">
                <a:cs typeface="Arial Unicode MS"/>
              </a:rPr>
              <a:t>o</a:t>
            </a:r>
            <a:r>
              <a:rPr lang="it-IT" spc="-15" dirty="0">
                <a:cs typeface="Arial Unicode MS"/>
              </a:rPr>
              <a:t>t</a:t>
            </a:r>
            <a:r>
              <a:rPr lang="it-IT" spc="-10" dirty="0">
                <a:cs typeface="Arial Unicode MS"/>
              </a:rPr>
              <a:t>e</a:t>
            </a:r>
            <a:r>
              <a:rPr lang="it-IT" dirty="0">
                <a:cs typeface="Arial Unicode MS"/>
              </a:rPr>
              <a:t>nz</a:t>
            </a:r>
            <a:r>
              <a:rPr lang="it-IT" spc="-15" dirty="0">
                <a:cs typeface="Arial Unicode MS"/>
              </a:rPr>
              <a:t>i</a:t>
            </a:r>
            <a:r>
              <a:rPr lang="it-IT" dirty="0">
                <a:cs typeface="Arial Unicode MS"/>
              </a:rPr>
              <a:t>a</a:t>
            </a:r>
            <a:r>
              <a:rPr lang="it-IT" spc="-15" dirty="0">
                <a:cs typeface="Arial Unicode MS"/>
              </a:rPr>
              <a:t>l</a:t>
            </a:r>
            <a:r>
              <a:rPr lang="it-IT" dirty="0">
                <a:cs typeface="Arial Unicode MS"/>
              </a:rPr>
              <a:t>e</a:t>
            </a:r>
            <a:r>
              <a:rPr lang="it-IT" spc="-30" dirty="0">
                <a:cs typeface="Arial Unicode MS"/>
              </a:rPr>
              <a:t> </a:t>
            </a:r>
            <a:r>
              <a:rPr lang="it-IT" spc="-10" dirty="0">
                <a:cs typeface="Arial Unicode MS"/>
              </a:rPr>
              <a:t>d</a:t>
            </a:r>
            <a:r>
              <a:rPr lang="it-IT" dirty="0">
                <a:cs typeface="Arial Unicode MS"/>
              </a:rPr>
              <a:t>ec</a:t>
            </a:r>
            <a:r>
              <a:rPr lang="it-IT" spc="-20" dirty="0">
                <a:cs typeface="Arial Unicode MS"/>
              </a:rPr>
              <a:t>r</a:t>
            </a:r>
            <a:r>
              <a:rPr lang="it-IT" spc="-10" dirty="0">
                <a:cs typeface="Arial Unicode MS"/>
              </a:rPr>
              <a:t>e</a:t>
            </a:r>
            <a:r>
              <a:rPr lang="it-IT" dirty="0">
                <a:cs typeface="Arial Unicode MS"/>
              </a:rPr>
              <a:t>s</a:t>
            </a:r>
            <a:r>
              <a:rPr lang="it-IT" spc="-15" dirty="0">
                <a:cs typeface="Arial Unicode MS"/>
              </a:rPr>
              <a:t>c</a:t>
            </a:r>
            <a:r>
              <a:rPr lang="it-IT" dirty="0">
                <a:cs typeface="Arial Unicode MS"/>
              </a:rPr>
              <a:t>e</a:t>
            </a:r>
            <a:r>
              <a:rPr lang="it-IT" spc="-5" dirty="0">
                <a:cs typeface="Arial Unicode MS"/>
              </a:rPr>
              <a:t> </a:t>
            </a:r>
            <a:r>
              <a:rPr lang="it-IT" spc="-15" dirty="0">
                <a:cs typeface="Arial Unicode MS"/>
              </a:rPr>
              <a:t>c</a:t>
            </a:r>
            <a:r>
              <a:rPr lang="it-IT" spc="-10" dirty="0">
                <a:cs typeface="Arial Unicode MS"/>
              </a:rPr>
              <a:t>o</a:t>
            </a:r>
            <a:r>
              <a:rPr lang="it-IT" dirty="0">
                <a:cs typeface="Arial Unicode MS"/>
              </a:rPr>
              <a:t>n </a:t>
            </a:r>
            <a:r>
              <a:rPr lang="it-IT" spc="-40" dirty="0">
                <a:cs typeface="Arial Unicode MS"/>
              </a:rPr>
              <a:t> </a:t>
            </a:r>
            <a:r>
              <a:rPr lang="it-IT" spc="-15" dirty="0">
                <a:cs typeface="Arial Unicode MS"/>
              </a:rPr>
              <a:t>l</a:t>
            </a:r>
            <a:r>
              <a:rPr lang="it-IT" spc="-10" dirty="0">
                <a:cs typeface="Arial Unicode MS"/>
              </a:rPr>
              <a:t>'a</a:t>
            </a:r>
            <a:r>
              <a:rPr lang="it-IT" dirty="0">
                <a:cs typeface="Arial Unicode MS"/>
              </a:rPr>
              <a:t>u</a:t>
            </a:r>
            <a:r>
              <a:rPr lang="it-IT" spc="-20" dirty="0">
                <a:cs typeface="Arial Unicode MS"/>
              </a:rPr>
              <a:t>m</a:t>
            </a:r>
            <a:r>
              <a:rPr lang="it-IT" spc="-10" dirty="0">
                <a:cs typeface="Arial Unicode MS"/>
              </a:rPr>
              <a:t>en</a:t>
            </a:r>
            <a:r>
              <a:rPr lang="it-IT" dirty="0">
                <a:cs typeface="Arial Unicode MS"/>
              </a:rPr>
              <a:t>t</a:t>
            </a:r>
            <a:r>
              <a:rPr lang="it-IT" spc="-10" dirty="0">
                <a:cs typeface="Arial Unicode MS"/>
              </a:rPr>
              <a:t>a</a:t>
            </a:r>
            <a:r>
              <a:rPr lang="it-IT" spc="-5" dirty="0">
                <a:cs typeface="Arial Unicode MS"/>
              </a:rPr>
              <a:t>r</a:t>
            </a:r>
            <a:r>
              <a:rPr lang="it-IT" dirty="0">
                <a:cs typeface="Arial Unicode MS"/>
              </a:rPr>
              <a:t>e</a:t>
            </a:r>
            <a:r>
              <a:rPr lang="it-IT" spc="-30" dirty="0">
                <a:cs typeface="Arial Unicode MS"/>
              </a:rPr>
              <a:t> </a:t>
            </a:r>
            <a:r>
              <a:rPr lang="it-IT" spc="-10" dirty="0">
                <a:cs typeface="Arial Unicode MS"/>
              </a:rPr>
              <a:t>d</a:t>
            </a:r>
            <a:r>
              <a:rPr lang="it-IT" dirty="0">
                <a:cs typeface="Arial Unicode MS"/>
              </a:rPr>
              <a:t>e</a:t>
            </a:r>
            <a:r>
              <a:rPr lang="it-IT" spc="-5" dirty="0">
                <a:cs typeface="Arial Unicode MS"/>
              </a:rPr>
              <a:t>l</a:t>
            </a:r>
            <a:r>
              <a:rPr lang="it-IT" spc="-15" dirty="0">
                <a:cs typeface="Arial Unicode MS"/>
              </a:rPr>
              <a:t>l</a:t>
            </a:r>
            <a:r>
              <a:rPr lang="it-IT" dirty="0">
                <a:cs typeface="Arial Unicode MS"/>
              </a:rPr>
              <a:t>a</a:t>
            </a:r>
            <a:r>
              <a:rPr lang="it-IT" spc="-5" dirty="0">
                <a:cs typeface="Arial Unicode MS"/>
              </a:rPr>
              <a:t> </a:t>
            </a:r>
            <a:r>
              <a:rPr lang="it-IT" spc="-10" dirty="0">
                <a:cs typeface="Arial Unicode MS"/>
              </a:rPr>
              <a:t>du</a:t>
            </a:r>
            <a:r>
              <a:rPr lang="it-IT" spc="-20" dirty="0">
                <a:cs typeface="Arial Unicode MS"/>
              </a:rPr>
              <a:t>r</a:t>
            </a:r>
            <a:r>
              <a:rPr lang="it-IT" spc="-15" dirty="0">
                <a:cs typeface="Arial Unicode MS"/>
              </a:rPr>
              <a:t>at</a:t>
            </a:r>
            <a:r>
              <a:rPr lang="it-IT" dirty="0">
                <a:cs typeface="Arial Unicode MS"/>
              </a:rPr>
              <a:t>a</a:t>
            </a:r>
            <a:r>
              <a:rPr lang="it-IT" spc="-20" dirty="0">
                <a:cs typeface="Arial Unicode MS"/>
              </a:rPr>
              <a:t> </a:t>
            </a:r>
            <a:r>
              <a:rPr lang="it-IT" dirty="0">
                <a:cs typeface="Arial Unicode MS"/>
              </a:rPr>
              <a:t>per </a:t>
            </a:r>
            <a:r>
              <a:rPr lang="it-IT" spc="-5" dirty="0">
                <a:cs typeface="Arial Unicode MS"/>
              </a:rPr>
              <a:t>t</a:t>
            </a:r>
            <a:r>
              <a:rPr lang="it-IT" spc="-10" dirty="0">
                <a:cs typeface="Arial Unicode MS"/>
              </a:rPr>
              <a:t>end</a:t>
            </a:r>
            <a:r>
              <a:rPr lang="it-IT" dirty="0">
                <a:cs typeface="Arial Unicode MS"/>
              </a:rPr>
              <a:t>e</a:t>
            </a:r>
            <a:r>
              <a:rPr lang="it-IT" spc="-20" dirty="0">
                <a:cs typeface="Arial Unicode MS"/>
              </a:rPr>
              <a:t>r</a:t>
            </a:r>
            <a:r>
              <a:rPr lang="it-IT" dirty="0">
                <a:cs typeface="Arial Unicode MS"/>
              </a:rPr>
              <a:t>e</a:t>
            </a:r>
            <a:r>
              <a:rPr lang="it-IT" spc="-5" dirty="0">
                <a:cs typeface="Arial Unicode MS"/>
              </a:rPr>
              <a:t> </a:t>
            </a:r>
            <a:r>
              <a:rPr lang="it-IT" spc="-10" dirty="0">
                <a:cs typeface="Arial Unicode MS"/>
              </a:rPr>
              <a:t>a</a:t>
            </a:r>
            <a:r>
              <a:rPr lang="it-IT" dirty="0">
                <a:cs typeface="Arial Unicode MS"/>
              </a:rPr>
              <a:t>d</a:t>
            </a:r>
            <a:r>
              <a:rPr lang="it-IT" spc="-5" dirty="0">
                <a:cs typeface="Arial Unicode MS"/>
              </a:rPr>
              <a:t> </a:t>
            </a:r>
            <a:r>
              <a:rPr lang="it-IT" spc="-10" dirty="0">
                <a:cs typeface="Arial Unicode MS"/>
              </a:rPr>
              <a:t>u</a:t>
            </a:r>
            <a:r>
              <a:rPr lang="it-IT" dirty="0">
                <a:cs typeface="Arial Unicode MS"/>
              </a:rPr>
              <a:t>n</a:t>
            </a:r>
            <a:r>
              <a:rPr lang="it-IT" spc="-20" dirty="0">
                <a:cs typeface="Arial Unicode MS"/>
              </a:rPr>
              <a:t> </a:t>
            </a:r>
            <a:r>
              <a:rPr lang="it-IT" dirty="0">
                <a:cs typeface="Arial Unicode MS"/>
              </a:rPr>
              <a:t>v</a:t>
            </a:r>
            <a:r>
              <a:rPr lang="it-IT" spc="-10" dirty="0">
                <a:cs typeface="Arial Unicode MS"/>
              </a:rPr>
              <a:t>a</a:t>
            </a:r>
            <a:r>
              <a:rPr lang="it-IT" spc="-5" dirty="0">
                <a:cs typeface="Arial Unicode MS"/>
              </a:rPr>
              <a:t>l</a:t>
            </a:r>
            <a:r>
              <a:rPr lang="it-IT" spc="-10" dirty="0">
                <a:cs typeface="Arial Unicode MS"/>
              </a:rPr>
              <a:t>o</a:t>
            </a:r>
            <a:r>
              <a:rPr lang="it-IT" spc="-5" dirty="0">
                <a:cs typeface="Arial Unicode MS"/>
              </a:rPr>
              <a:t>r</a:t>
            </a:r>
            <a:r>
              <a:rPr lang="it-IT" dirty="0">
                <a:cs typeface="Arial Unicode MS"/>
              </a:rPr>
              <a:t>e</a:t>
            </a:r>
            <a:r>
              <a:rPr lang="it-IT" spc="-5" dirty="0">
                <a:cs typeface="Arial Unicode MS"/>
              </a:rPr>
              <a:t> </a:t>
            </a:r>
            <a:r>
              <a:rPr lang="it-IT" spc="-25" dirty="0">
                <a:cs typeface="Arial Unicode MS"/>
              </a:rPr>
              <a:t>c</a:t>
            </a:r>
            <a:r>
              <a:rPr lang="it-IT" spc="-10" dirty="0">
                <a:cs typeface="Arial Unicode MS"/>
              </a:rPr>
              <a:t>o</a:t>
            </a:r>
            <a:r>
              <a:rPr lang="it-IT" spc="-15" dirty="0">
                <a:cs typeface="Arial Unicode MS"/>
              </a:rPr>
              <a:t>st</a:t>
            </a:r>
            <a:r>
              <a:rPr lang="it-IT" spc="-10" dirty="0">
                <a:cs typeface="Arial Unicode MS"/>
              </a:rPr>
              <a:t>ant</a:t>
            </a:r>
            <a:r>
              <a:rPr lang="it-IT" dirty="0">
                <a:cs typeface="Arial Unicode MS"/>
              </a:rPr>
              <a:t>e</a:t>
            </a:r>
            <a:r>
              <a:rPr lang="it-IT" spc="-20" dirty="0">
                <a:cs typeface="Arial Unicode MS"/>
              </a:rPr>
              <a:t> </a:t>
            </a:r>
            <a:r>
              <a:rPr lang="it-IT" spc="-15" dirty="0">
                <a:cs typeface="Arial Unicode MS"/>
              </a:rPr>
              <a:t>s</a:t>
            </a:r>
            <a:r>
              <a:rPr lang="it-IT" dirty="0">
                <a:cs typeface="Arial Unicode MS"/>
              </a:rPr>
              <a:t>e</a:t>
            </a:r>
            <a:r>
              <a:rPr lang="it-IT" spc="-15" dirty="0">
                <a:cs typeface="Arial Unicode MS"/>
              </a:rPr>
              <a:t>c</a:t>
            </a:r>
            <a:r>
              <a:rPr lang="it-IT" spc="-10" dirty="0">
                <a:cs typeface="Arial Unicode MS"/>
              </a:rPr>
              <a:t>o</a:t>
            </a:r>
            <a:r>
              <a:rPr lang="it-IT" dirty="0">
                <a:cs typeface="Arial Unicode MS"/>
              </a:rPr>
              <a:t>n</a:t>
            </a:r>
            <a:r>
              <a:rPr lang="it-IT" spc="-10" dirty="0">
                <a:cs typeface="Arial Unicode MS"/>
              </a:rPr>
              <a:t>d</a:t>
            </a:r>
            <a:r>
              <a:rPr lang="it-IT" dirty="0">
                <a:cs typeface="Arial Unicode MS"/>
              </a:rPr>
              <a:t>o</a:t>
            </a:r>
            <a:r>
              <a:rPr lang="it-IT" spc="5" dirty="0">
                <a:cs typeface="Arial Unicode MS"/>
              </a:rPr>
              <a:t> </a:t>
            </a:r>
            <a:r>
              <a:rPr lang="it-IT" spc="-10" dirty="0">
                <a:cs typeface="Arial Unicode MS"/>
              </a:rPr>
              <a:t>u</a:t>
            </a:r>
            <a:r>
              <a:rPr lang="it-IT" dirty="0">
                <a:cs typeface="Arial Unicode MS"/>
              </a:rPr>
              <a:t>na</a:t>
            </a:r>
            <a:r>
              <a:rPr lang="it-IT" spc="-5" dirty="0">
                <a:cs typeface="Arial Unicode MS"/>
              </a:rPr>
              <a:t> </a:t>
            </a:r>
            <a:r>
              <a:rPr lang="it-IT" spc="-25" dirty="0">
                <a:cs typeface="Arial Unicode MS"/>
              </a:rPr>
              <a:t>c</a:t>
            </a:r>
            <a:r>
              <a:rPr lang="it-IT" spc="-10" dirty="0">
                <a:cs typeface="Arial Unicode MS"/>
              </a:rPr>
              <a:t>u</a:t>
            </a:r>
            <a:r>
              <a:rPr lang="it-IT" spc="-20" dirty="0">
                <a:cs typeface="Arial Unicode MS"/>
              </a:rPr>
              <a:t>r</a:t>
            </a:r>
            <a:r>
              <a:rPr lang="it-IT" spc="-15" dirty="0">
                <a:cs typeface="Arial Unicode MS"/>
              </a:rPr>
              <a:t>v</a:t>
            </a:r>
            <a:r>
              <a:rPr lang="it-IT" dirty="0">
                <a:cs typeface="Arial Unicode MS"/>
              </a:rPr>
              <a:t>a</a:t>
            </a:r>
            <a:r>
              <a:rPr lang="it-IT" spc="-5" dirty="0">
                <a:cs typeface="Arial Unicode MS"/>
              </a:rPr>
              <a:t> </a:t>
            </a:r>
            <a:r>
              <a:rPr lang="it-IT" spc="-15" dirty="0">
                <a:cs typeface="Arial Unicode MS"/>
              </a:rPr>
              <a:t>si</a:t>
            </a:r>
            <a:r>
              <a:rPr lang="it-IT" spc="-20" dirty="0">
                <a:cs typeface="Arial Unicode MS"/>
              </a:rPr>
              <a:t>m</a:t>
            </a:r>
            <a:r>
              <a:rPr lang="it-IT" spc="-15" dirty="0">
                <a:cs typeface="Arial Unicode MS"/>
              </a:rPr>
              <a:t>il</a:t>
            </a:r>
            <a:r>
              <a:rPr lang="it-IT" dirty="0">
                <a:cs typeface="Arial Unicode MS"/>
              </a:rPr>
              <a:t>e</a:t>
            </a:r>
            <a:r>
              <a:rPr lang="it-IT" spc="-5" dirty="0">
                <a:cs typeface="Arial Unicode MS"/>
              </a:rPr>
              <a:t> </a:t>
            </a:r>
            <a:r>
              <a:rPr lang="it-IT" dirty="0">
                <a:cs typeface="Arial Unicode MS"/>
              </a:rPr>
              <a:t>ad </a:t>
            </a:r>
            <a:r>
              <a:rPr lang="it-IT" spc="-55" dirty="0">
                <a:cs typeface="Arial Unicode MS"/>
              </a:rPr>
              <a:t> </a:t>
            </a:r>
            <a:r>
              <a:rPr lang="it-IT" spc="-10" dirty="0">
                <a:cs typeface="Arial Unicode MS"/>
              </a:rPr>
              <a:t>u</a:t>
            </a:r>
            <a:r>
              <a:rPr lang="it-IT" dirty="0">
                <a:cs typeface="Arial Unicode MS"/>
              </a:rPr>
              <a:t>n</a:t>
            </a:r>
            <a:r>
              <a:rPr lang="it-IT" spc="-20" dirty="0">
                <a:cs typeface="Arial Unicode MS"/>
              </a:rPr>
              <a:t>'</a:t>
            </a:r>
            <a:r>
              <a:rPr lang="it-IT" spc="-5" dirty="0">
                <a:cs typeface="Arial Unicode MS"/>
              </a:rPr>
              <a:t>i</a:t>
            </a:r>
            <a:r>
              <a:rPr lang="it-IT" spc="-10" dirty="0">
                <a:cs typeface="Arial Unicode MS"/>
              </a:rPr>
              <a:t>p</a:t>
            </a:r>
            <a:r>
              <a:rPr lang="it-IT" dirty="0">
                <a:cs typeface="Arial Unicode MS"/>
              </a:rPr>
              <a:t>e</a:t>
            </a:r>
            <a:r>
              <a:rPr lang="it-IT" spc="-20" dirty="0">
                <a:cs typeface="Arial Unicode MS"/>
              </a:rPr>
              <a:t>r</a:t>
            </a:r>
            <a:r>
              <a:rPr lang="it-IT" spc="-10" dirty="0">
                <a:cs typeface="Arial Unicode MS"/>
              </a:rPr>
              <a:t>b</a:t>
            </a:r>
            <a:r>
              <a:rPr lang="it-IT" dirty="0">
                <a:cs typeface="Arial Unicode MS"/>
              </a:rPr>
              <a:t>o</a:t>
            </a:r>
            <a:r>
              <a:rPr lang="it-IT" spc="-15" dirty="0">
                <a:cs typeface="Arial Unicode MS"/>
              </a:rPr>
              <a:t>l</a:t>
            </a:r>
            <a:r>
              <a:rPr lang="it-IT" dirty="0">
                <a:cs typeface="Arial Unicode MS"/>
              </a:rPr>
              <a:t>e</a:t>
            </a:r>
            <a:r>
              <a:rPr lang="it-IT" spc="-5" dirty="0">
                <a:cs typeface="Arial Unicode MS"/>
              </a:rPr>
              <a:t> </a:t>
            </a:r>
            <a:r>
              <a:rPr lang="it-IT" spc="-10" dirty="0">
                <a:cs typeface="Arial Unicode MS"/>
              </a:rPr>
              <a:t>eq</a:t>
            </a:r>
            <a:r>
              <a:rPr lang="it-IT" dirty="0">
                <a:cs typeface="Arial Unicode MS"/>
              </a:rPr>
              <a:t>u</a:t>
            </a:r>
            <a:r>
              <a:rPr lang="it-IT" spc="-5" dirty="0">
                <a:cs typeface="Arial Unicode MS"/>
              </a:rPr>
              <a:t>i</a:t>
            </a:r>
            <a:r>
              <a:rPr lang="it-IT" spc="-15" dirty="0">
                <a:cs typeface="Arial Unicode MS"/>
              </a:rPr>
              <a:t>l</a:t>
            </a:r>
            <a:r>
              <a:rPr lang="it-IT" spc="-20" dirty="0">
                <a:cs typeface="Arial Unicode MS"/>
              </a:rPr>
              <a:t>a</a:t>
            </a:r>
            <a:r>
              <a:rPr lang="it-IT" spc="-5" dirty="0">
                <a:cs typeface="Arial Unicode MS"/>
              </a:rPr>
              <a:t>t</a:t>
            </a:r>
            <a:r>
              <a:rPr lang="it-IT" spc="-10" dirty="0">
                <a:cs typeface="Arial Unicode MS"/>
              </a:rPr>
              <a:t>e</a:t>
            </a:r>
            <a:r>
              <a:rPr lang="it-IT" spc="-5" dirty="0">
                <a:cs typeface="Arial Unicode MS"/>
              </a:rPr>
              <a:t>r</a:t>
            </a:r>
            <a:r>
              <a:rPr lang="it-IT" spc="-10" dirty="0">
                <a:cs typeface="Arial Unicode MS"/>
              </a:rPr>
              <a:t>a d</a:t>
            </a:r>
            <a:r>
              <a:rPr lang="it-IT" dirty="0">
                <a:cs typeface="Arial Unicode MS"/>
              </a:rPr>
              <a:t>e</a:t>
            </a:r>
            <a:r>
              <a:rPr lang="it-IT" spc="-10" dirty="0">
                <a:cs typeface="Arial Unicode MS"/>
              </a:rPr>
              <a:t>n</a:t>
            </a:r>
            <a:r>
              <a:rPr lang="it-IT" dirty="0">
                <a:cs typeface="Arial Unicode MS"/>
              </a:rPr>
              <a:t>o</a:t>
            </a:r>
            <a:r>
              <a:rPr lang="it-IT" spc="-5" dirty="0">
                <a:cs typeface="Arial Unicode MS"/>
              </a:rPr>
              <a:t>m</a:t>
            </a:r>
            <a:r>
              <a:rPr lang="it-IT" spc="-15" dirty="0">
                <a:cs typeface="Arial Unicode MS"/>
              </a:rPr>
              <a:t>i</a:t>
            </a:r>
            <a:r>
              <a:rPr lang="it-IT" spc="-10" dirty="0">
                <a:cs typeface="Arial Unicode MS"/>
              </a:rPr>
              <a:t>nat</a:t>
            </a:r>
            <a:r>
              <a:rPr lang="it-IT" dirty="0">
                <a:cs typeface="Arial Unicode MS"/>
              </a:rPr>
              <a:t>a</a:t>
            </a:r>
            <a:r>
              <a:rPr lang="it-IT" spc="-5" dirty="0">
                <a:cs typeface="Arial Unicode MS"/>
              </a:rPr>
              <a:t> </a:t>
            </a:r>
            <a:r>
              <a:rPr lang="it-IT" dirty="0">
                <a:cs typeface="Arial Unicode MS"/>
              </a:rPr>
              <a:t>cu</a:t>
            </a:r>
            <a:r>
              <a:rPr lang="it-IT" spc="-20" dirty="0">
                <a:cs typeface="Arial Unicode MS"/>
              </a:rPr>
              <a:t>r</a:t>
            </a:r>
            <a:r>
              <a:rPr lang="it-IT" spc="-15" dirty="0">
                <a:cs typeface="Arial Unicode MS"/>
              </a:rPr>
              <a:t>v</a:t>
            </a:r>
            <a:r>
              <a:rPr lang="it-IT" dirty="0">
                <a:cs typeface="Arial Unicode MS"/>
              </a:rPr>
              <a:t>a</a:t>
            </a:r>
            <a:r>
              <a:rPr lang="it-IT" spc="-20" dirty="0">
                <a:cs typeface="Arial Unicode MS"/>
              </a:rPr>
              <a:t> </a:t>
            </a:r>
            <a:r>
              <a:rPr lang="it-IT" dirty="0">
                <a:cs typeface="Arial Unicode MS"/>
              </a:rPr>
              <a:t>di</a:t>
            </a:r>
            <a:r>
              <a:rPr lang="it-IT" spc="-15" dirty="0">
                <a:cs typeface="Arial Unicode MS"/>
              </a:rPr>
              <a:t> </a:t>
            </a:r>
            <a:r>
              <a:rPr lang="it-IT" spc="-10" dirty="0">
                <a:cs typeface="Arial Unicode MS"/>
              </a:rPr>
              <a:t>e</a:t>
            </a:r>
            <a:r>
              <a:rPr lang="it-IT" dirty="0">
                <a:cs typeface="Arial Unicode MS"/>
              </a:rPr>
              <a:t>cc</a:t>
            </a:r>
            <a:r>
              <a:rPr lang="it-IT" spc="-15" dirty="0">
                <a:cs typeface="Arial Unicode MS"/>
              </a:rPr>
              <a:t>i</a:t>
            </a:r>
            <a:r>
              <a:rPr lang="it-IT" spc="-5" dirty="0">
                <a:cs typeface="Arial Unicode MS"/>
              </a:rPr>
              <a:t>t</a:t>
            </a:r>
            <a:r>
              <a:rPr lang="it-IT" spc="-10" dirty="0">
                <a:cs typeface="Arial Unicode MS"/>
              </a:rPr>
              <a:t>a</a:t>
            </a:r>
            <a:r>
              <a:rPr lang="it-IT" dirty="0">
                <a:cs typeface="Arial Unicode MS"/>
              </a:rPr>
              <a:t>b</a:t>
            </a:r>
            <a:r>
              <a:rPr lang="it-IT" spc="-15" dirty="0">
                <a:cs typeface="Arial Unicode MS"/>
              </a:rPr>
              <a:t>i</a:t>
            </a:r>
            <a:r>
              <a:rPr lang="it-IT" spc="-5" dirty="0">
                <a:cs typeface="Arial Unicode MS"/>
              </a:rPr>
              <a:t>li</a:t>
            </a:r>
            <a:r>
              <a:rPr lang="it-IT" spc="-15" dirty="0">
                <a:cs typeface="Arial Unicode MS"/>
              </a:rPr>
              <a:t>tà</a:t>
            </a:r>
            <a:r>
              <a:rPr lang="it-IT" spc="-5" dirty="0">
                <a:cs typeface="Arial Unicode MS"/>
              </a:rPr>
              <a:t>.</a:t>
            </a:r>
            <a:r>
              <a:rPr lang="it-IT" spc="-10" dirty="0">
                <a:cs typeface="Arial Unicode MS"/>
              </a:rPr>
              <a:t> </a:t>
            </a:r>
            <a:r>
              <a:rPr lang="it-IT" spc="-5" dirty="0">
                <a:cs typeface="Arial Unicode MS"/>
              </a:rPr>
              <a:t>U</a:t>
            </a:r>
            <a:r>
              <a:rPr lang="it-IT" dirty="0">
                <a:cs typeface="Arial Unicode MS"/>
              </a:rPr>
              <a:t>no</a:t>
            </a:r>
            <a:r>
              <a:rPr lang="it-IT" spc="-5" dirty="0">
                <a:cs typeface="Arial Unicode MS"/>
              </a:rPr>
              <a:t> </a:t>
            </a:r>
            <a:r>
              <a:rPr lang="it-IT" spc="-15" dirty="0">
                <a:cs typeface="Arial Unicode MS"/>
              </a:rPr>
              <a:t>sti</a:t>
            </a:r>
            <a:r>
              <a:rPr lang="it-IT" spc="-20" dirty="0">
                <a:cs typeface="Arial Unicode MS"/>
              </a:rPr>
              <a:t>m</a:t>
            </a:r>
            <a:r>
              <a:rPr lang="it-IT" spc="-10" dirty="0">
                <a:cs typeface="Arial Unicode MS"/>
              </a:rPr>
              <a:t>o</a:t>
            </a:r>
            <a:r>
              <a:rPr lang="it-IT" spc="-15" dirty="0">
                <a:cs typeface="Arial Unicode MS"/>
              </a:rPr>
              <a:t>l</a:t>
            </a:r>
            <a:r>
              <a:rPr lang="it-IT" dirty="0">
                <a:cs typeface="Arial Unicode MS"/>
              </a:rPr>
              <a:t>o</a:t>
            </a:r>
            <a:r>
              <a:rPr lang="it-IT" spc="-5" dirty="0">
                <a:cs typeface="Arial Unicode MS"/>
              </a:rPr>
              <a:t> </a:t>
            </a:r>
            <a:r>
              <a:rPr lang="it-IT" spc="-10" dirty="0">
                <a:cs typeface="Arial Unicode MS"/>
              </a:rPr>
              <a:t>e</a:t>
            </a:r>
            <a:r>
              <a:rPr lang="it-IT" spc="-15" dirty="0">
                <a:cs typeface="Arial Unicode MS"/>
              </a:rPr>
              <a:t>l</a:t>
            </a:r>
            <a:r>
              <a:rPr lang="it-IT" spc="-10" dirty="0">
                <a:cs typeface="Arial Unicode MS"/>
              </a:rPr>
              <a:t>e</a:t>
            </a:r>
            <a:r>
              <a:rPr lang="it-IT" spc="-15" dirty="0">
                <a:cs typeface="Arial Unicode MS"/>
              </a:rPr>
              <a:t>tt</a:t>
            </a:r>
            <a:r>
              <a:rPr lang="it-IT" spc="-20" dirty="0">
                <a:cs typeface="Arial Unicode MS"/>
              </a:rPr>
              <a:t>r</a:t>
            </a:r>
            <a:r>
              <a:rPr lang="it-IT" spc="-15" dirty="0">
                <a:cs typeface="Arial Unicode MS"/>
              </a:rPr>
              <a:t>ic</a:t>
            </a:r>
            <a:r>
              <a:rPr lang="it-IT" dirty="0">
                <a:cs typeface="Arial Unicode MS"/>
              </a:rPr>
              <a:t>o</a:t>
            </a:r>
            <a:r>
              <a:rPr lang="it-IT" spc="-10" dirty="0">
                <a:cs typeface="Arial Unicode MS"/>
              </a:rPr>
              <a:t> </a:t>
            </a:r>
            <a:r>
              <a:rPr lang="it-IT" spc="-5" dirty="0">
                <a:cs typeface="Arial Unicode MS"/>
              </a:rPr>
              <a:t>ri</a:t>
            </a:r>
            <a:r>
              <a:rPr lang="it-IT" dirty="0">
                <a:cs typeface="Arial Unicode MS"/>
              </a:rPr>
              <a:t>es</a:t>
            </a:r>
            <a:r>
              <a:rPr lang="it-IT" spc="-15" dirty="0">
                <a:cs typeface="Arial Unicode MS"/>
              </a:rPr>
              <a:t>c</a:t>
            </a:r>
            <a:r>
              <a:rPr lang="it-IT" dirty="0">
                <a:cs typeface="Arial Unicode MS"/>
              </a:rPr>
              <a:t>e</a:t>
            </a:r>
            <a:r>
              <a:rPr lang="it-IT" spc="-5" dirty="0">
                <a:cs typeface="Arial Unicode MS"/>
              </a:rPr>
              <a:t> </a:t>
            </a:r>
            <a:r>
              <a:rPr lang="it-IT" dirty="0">
                <a:cs typeface="Arial Unicode MS"/>
              </a:rPr>
              <a:t>a </a:t>
            </a:r>
            <a:r>
              <a:rPr lang="it-IT" spc="-90" dirty="0">
                <a:cs typeface="Arial Unicode MS"/>
              </a:rPr>
              <a:t> </a:t>
            </a:r>
            <a:r>
              <a:rPr lang="it-IT" dirty="0">
                <a:cs typeface="Arial Unicode MS"/>
              </a:rPr>
              <a:t>e</a:t>
            </a:r>
            <a:r>
              <a:rPr lang="it-IT" spc="-15" dirty="0">
                <a:cs typeface="Arial Unicode MS"/>
              </a:rPr>
              <a:t>c</a:t>
            </a:r>
            <a:r>
              <a:rPr lang="it-IT" dirty="0">
                <a:cs typeface="Arial Unicode MS"/>
              </a:rPr>
              <a:t>c</a:t>
            </a:r>
            <a:r>
              <a:rPr lang="it-IT" spc="-15" dirty="0">
                <a:cs typeface="Arial Unicode MS"/>
              </a:rPr>
              <a:t>it</a:t>
            </a:r>
            <a:r>
              <a:rPr lang="it-IT" dirty="0">
                <a:cs typeface="Arial Unicode MS"/>
              </a:rPr>
              <a:t>a</a:t>
            </a:r>
            <a:r>
              <a:rPr lang="it-IT" spc="-20" dirty="0">
                <a:cs typeface="Arial Unicode MS"/>
              </a:rPr>
              <a:t>r</a:t>
            </a:r>
            <a:r>
              <a:rPr lang="it-IT" dirty="0">
                <a:cs typeface="Arial Unicode MS"/>
              </a:rPr>
              <a:t>e</a:t>
            </a:r>
            <a:r>
              <a:rPr lang="it-IT" spc="5" dirty="0">
                <a:cs typeface="Arial Unicode MS"/>
              </a:rPr>
              <a:t> </a:t>
            </a:r>
            <a:r>
              <a:rPr lang="it-IT" spc="-15" dirty="0">
                <a:cs typeface="Arial Unicode MS"/>
              </a:rPr>
              <a:t>l</a:t>
            </a:r>
            <a:r>
              <a:rPr lang="it-IT" dirty="0">
                <a:cs typeface="Arial Unicode MS"/>
              </a:rPr>
              <a:t>a</a:t>
            </a:r>
            <a:r>
              <a:rPr lang="it-IT" spc="-5" dirty="0">
                <a:cs typeface="Arial Unicode MS"/>
              </a:rPr>
              <a:t> </a:t>
            </a:r>
            <a:r>
              <a:rPr lang="it-IT" spc="-15" dirty="0">
                <a:cs typeface="Arial Unicode MS"/>
              </a:rPr>
              <a:t>c</a:t>
            </a:r>
            <a:r>
              <a:rPr lang="it-IT" dirty="0">
                <a:cs typeface="Arial Unicode MS"/>
              </a:rPr>
              <a:t>e</a:t>
            </a:r>
            <a:r>
              <a:rPr lang="it-IT" spc="-5" dirty="0">
                <a:cs typeface="Arial Unicode MS"/>
              </a:rPr>
              <a:t>l</a:t>
            </a:r>
            <a:r>
              <a:rPr lang="it-IT" spc="-15" dirty="0">
                <a:cs typeface="Arial Unicode MS"/>
              </a:rPr>
              <a:t>l</a:t>
            </a:r>
            <a:r>
              <a:rPr lang="it-IT" dirty="0">
                <a:cs typeface="Arial Unicode MS"/>
              </a:rPr>
              <a:t>u</a:t>
            </a:r>
            <a:r>
              <a:rPr lang="it-IT" spc="-15" dirty="0">
                <a:cs typeface="Arial Unicode MS"/>
              </a:rPr>
              <a:t>la </a:t>
            </a:r>
            <a:r>
              <a:rPr lang="it-IT" dirty="0">
                <a:cs typeface="Arial Unicode MS"/>
              </a:rPr>
              <a:t>so</a:t>
            </a:r>
            <a:r>
              <a:rPr lang="it-IT" spc="-15" dirty="0">
                <a:cs typeface="Arial Unicode MS"/>
              </a:rPr>
              <a:t>lta</a:t>
            </a:r>
            <a:r>
              <a:rPr lang="it-IT" dirty="0">
                <a:cs typeface="Arial Unicode MS"/>
              </a:rPr>
              <a:t>n</a:t>
            </a:r>
            <a:r>
              <a:rPr lang="it-IT" spc="-15" dirty="0">
                <a:cs typeface="Arial Unicode MS"/>
              </a:rPr>
              <a:t>t</a:t>
            </a:r>
            <a:r>
              <a:rPr lang="it-IT" spc="-10" dirty="0">
                <a:cs typeface="Arial Unicode MS"/>
              </a:rPr>
              <a:t>o</a:t>
            </a:r>
            <a:r>
              <a:rPr lang="it-IT" spc="5" dirty="0">
                <a:cs typeface="Arial Unicode MS"/>
              </a:rPr>
              <a:t> </a:t>
            </a:r>
            <a:r>
              <a:rPr lang="it-IT" dirty="0">
                <a:cs typeface="Arial Unicode MS"/>
              </a:rPr>
              <a:t>se</a:t>
            </a:r>
            <a:r>
              <a:rPr lang="it-IT" spc="-30" dirty="0">
                <a:cs typeface="Arial Unicode MS"/>
              </a:rPr>
              <a:t> </a:t>
            </a:r>
            <a:r>
              <a:rPr lang="it-IT" dirty="0">
                <a:cs typeface="Arial Unicode MS"/>
              </a:rPr>
              <a:t>p</a:t>
            </a:r>
            <a:r>
              <a:rPr lang="it-IT" spc="-20" dirty="0">
                <a:cs typeface="Arial Unicode MS"/>
              </a:rPr>
              <a:t>r</a:t>
            </a:r>
            <a:r>
              <a:rPr lang="it-IT" spc="-10" dirty="0">
                <a:cs typeface="Arial Unicode MS"/>
              </a:rPr>
              <a:t>o</a:t>
            </a:r>
            <a:r>
              <a:rPr lang="it-IT" dirty="0">
                <a:cs typeface="Arial Unicode MS"/>
              </a:rPr>
              <a:t>d</a:t>
            </a:r>
            <a:r>
              <a:rPr lang="it-IT" spc="-10" dirty="0">
                <a:cs typeface="Arial Unicode MS"/>
              </a:rPr>
              <a:t>u</a:t>
            </a:r>
            <a:r>
              <a:rPr lang="it-IT" spc="-15" dirty="0">
                <a:cs typeface="Arial Unicode MS"/>
              </a:rPr>
              <a:t>c</a:t>
            </a:r>
            <a:r>
              <a:rPr lang="it-IT" dirty="0">
                <a:cs typeface="Arial Unicode MS"/>
              </a:rPr>
              <a:t>e</a:t>
            </a:r>
            <a:r>
              <a:rPr lang="it-IT" spc="-20" dirty="0">
                <a:cs typeface="Arial Unicode MS"/>
              </a:rPr>
              <a:t> </a:t>
            </a:r>
            <a:r>
              <a:rPr lang="it-IT" dirty="0">
                <a:cs typeface="Arial Unicode MS"/>
              </a:rPr>
              <a:t>un</a:t>
            </a:r>
            <a:r>
              <a:rPr lang="it-IT" spc="-5" dirty="0">
                <a:cs typeface="Arial Unicode MS"/>
              </a:rPr>
              <a:t> </a:t>
            </a:r>
            <a:r>
              <a:rPr lang="it-IT" spc="-15" dirty="0">
                <a:cs typeface="Arial Unicode MS"/>
              </a:rPr>
              <a:t>fl</a:t>
            </a:r>
            <a:r>
              <a:rPr lang="it-IT" spc="-10" dirty="0">
                <a:cs typeface="Arial Unicode MS"/>
              </a:rPr>
              <a:t>u</a:t>
            </a:r>
            <a:r>
              <a:rPr lang="it-IT" spc="-15" dirty="0">
                <a:cs typeface="Arial Unicode MS"/>
              </a:rPr>
              <a:t>ss</a:t>
            </a:r>
            <a:r>
              <a:rPr lang="it-IT" dirty="0">
                <a:cs typeface="Arial Unicode MS"/>
              </a:rPr>
              <a:t>o</a:t>
            </a:r>
            <a:r>
              <a:rPr lang="it-IT" spc="-20" dirty="0">
                <a:cs typeface="Arial Unicode MS"/>
              </a:rPr>
              <a:t> </a:t>
            </a:r>
            <a:r>
              <a:rPr lang="it-IT" dirty="0">
                <a:cs typeface="Arial Unicode MS"/>
              </a:rPr>
              <a:t>di</a:t>
            </a:r>
            <a:r>
              <a:rPr lang="it-IT" spc="-5" dirty="0">
                <a:cs typeface="Arial Unicode MS"/>
              </a:rPr>
              <a:t> </a:t>
            </a:r>
            <a:r>
              <a:rPr lang="it-IT" spc="-15" dirty="0">
                <a:cs typeface="Arial Unicode MS"/>
              </a:rPr>
              <a:t>c</a:t>
            </a:r>
            <a:r>
              <a:rPr lang="it-IT" spc="-10" dirty="0">
                <a:cs typeface="Arial Unicode MS"/>
              </a:rPr>
              <a:t>o</a:t>
            </a:r>
            <a:r>
              <a:rPr lang="it-IT" spc="-20" dirty="0">
                <a:cs typeface="Arial Unicode MS"/>
              </a:rPr>
              <a:t>rr</a:t>
            </a:r>
            <a:r>
              <a:rPr lang="it-IT" spc="-10" dirty="0">
                <a:cs typeface="Arial Unicode MS"/>
              </a:rPr>
              <a:t>ent</a:t>
            </a:r>
            <a:r>
              <a:rPr lang="it-IT" dirty="0">
                <a:cs typeface="Arial Unicode MS"/>
              </a:rPr>
              <a:t>e</a:t>
            </a:r>
            <a:r>
              <a:rPr lang="it-IT" spc="-5" dirty="0">
                <a:cs typeface="Arial Unicode MS"/>
              </a:rPr>
              <a:t> </a:t>
            </a:r>
            <a:r>
              <a:rPr lang="it-IT" spc="-15" dirty="0">
                <a:cs typeface="Arial Unicode MS"/>
              </a:rPr>
              <a:t>l</a:t>
            </a:r>
            <a:r>
              <a:rPr lang="it-IT" dirty="0">
                <a:cs typeface="Arial Unicode MS"/>
              </a:rPr>
              <a:t>a</a:t>
            </a:r>
            <a:r>
              <a:rPr lang="it-IT" spc="5" dirty="0">
                <a:cs typeface="Arial Unicode MS"/>
              </a:rPr>
              <a:t> </a:t>
            </a:r>
            <a:r>
              <a:rPr lang="it-IT" spc="-15" dirty="0">
                <a:cs typeface="Arial Unicode MS"/>
              </a:rPr>
              <a:t>c</a:t>
            </a:r>
            <a:r>
              <a:rPr lang="it-IT" spc="-10" dirty="0">
                <a:cs typeface="Arial Unicode MS"/>
              </a:rPr>
              <a:t>u</a:t>
            </a:r>
            <a:r>
              <a:rPr lang="it-IT" dirty="0">
                <a:cs typeface="Arial Unicode MS"/>
              </a:rPr>
              <a:t>i</a:t>
            </a:r>
            <a:r>
              <a:rPr lang="it-IT" spc="-5" dirty="0">
                <a:cs typeface="Arial Unicode MS"/>
              </a:rPr>
              <a:t> </a:t>
            </a:r>
            <a:r>
              <a:rPr lang="it-IT" spc="-15" dirty="0">
                <a:cs typeface="Arial Unicode MS"/>
              </a:rPr>
              <a:t>int</a:t>
            </a:r>
            <a:r>
              <a:rPr lang="it-IT" spc="-10" dirty="0">
                <a:cs typeface="Arial Unicode MS"/>
              </a:rPr>
              <a:t>en</a:t>
            </a:r>
            <a:r>
              <a:rPr lang="it-IT" spc="-15" dirty="0">
                <a:cs typeface="Arial Unicode MS"/>
              </a:rPr>
              <a:t>sit</a:t>
            </a:r>
            <a:r>
              <a:rPr lang="it-IT" dirty="0">
                <a:cs typeface="Arial Unicode MS"/>
              </a:rPr>
              <a:t>à</a:t>
            </a:r>
            <a:r>
              <a:rPr lang="it-IT" spc="-5" dirty="0">
                <a:cs typeface="Arial Unicode MS"/>
              </a:rPr>
              <a:t> </a:t>
            </a:r>
            <a:r>
              <a:rPr lang="it-IT" dirty="0">
                <a:cs typeface="Arial Unicode MS"/>
              </a:rPr>
              <a:t>e</a:t>
            </a:r>
            <a:r>
              <a:rPr lang="it-IT" spc="-5" dirty="0">
                <a:cs typeface="Arial Unicode MS"/>
              </a:rPr>
              <a:t> </a:t>
            </a:r>
            <a:r>
              <a:rPr lang="it-IT" spc="-10" dirty="0">
                <a:cs typeface="Arial Unicode MS"/>
              </a:rPr>
              <a:t>d</a:t>
            </a:r>
            <a:r>
              <a:rPr lang="it-IT" dirty="0">
                <a:cs typeface="Arial Unicode MS"/>
              </a:rPr>
              <a:t>u</a:t>
            </a:r>
            <a:r>
              <a:rPr lang="it-IT" spc="-20" dirty="0">
                <a:cs typeface="Arial Unicode MS"/>
              </a:rPr>
              <a:t>r</a:t>
            </a:r>
            <a:r>
              <a:rPr lang="it-IT" spc="-15" dirty="0">
                <a:cs typeface="Arial Unicode MS"/>
              </a:rPr>
              <a:t>at</a:t>
            </a:r>
            <a:r>
              <a:rPr lang="it-IT" dirty="0">
                <a:cs typeface="Arial Unicode MS"/>
              </a:rPr>
              <a:t>a</a:t>
            </a:r>
            <a:r>
              <a:rPr lang="it-IT" spc="5" dirty="0">
                <a:cs typeface="Arial Unicode MS"/>
              </a:rPr>
              <a:t> </a:t>
            </a:r>
            <a:r>
              <a:rPr lang="it-IT" spc="-15" dirty="0">
                <a:cs typeface="Arial Unicode MS"/>
              </a:rPr>
              <a:t>s</a:t>
            </a:r>
            <a:r>
              <a:rPr lang="it-IT" spc="-10" dirty="0">
                <a:cs typeface="Arial Unicode MS"/>
              </a:rPr>
              <a:t>o</a:t>
            </a:r>
            <a:r>
              <a:rPr lang="it-IT" spc="-20" dirty="0">
                <a:cs typeface="Arial Unicode MS"/>
              </a:rPr>
              <a:t>n</a:t>
            </a:r>
            <a:r>
              <a:rPr lang="it-IT" dirty="0">
                <a:cs typeface="Arial Unicode MS"/>
              </a:rPr>
              <a:t>o </a:t>
            </a:r>
            <a:r>
              <a:rPr lang="it-IT" spc="-15" dirty="0">
                <a:cs typeface="Arial Unicode MS"/>
              </a:rPr>
              <a:t> s</a:t>
            </a:r>
            <a:r>
              <a:rPr lang="it-IT" dirty="0">
                <a:cs typeface="Arial Unicode MS"/>
              </a:rPr>
              <a:t>u</a:t>
            </a:r>
            <a:r>
              <a:rPr lang="it-IT" spc="-10" dirty="0">
                <a:cs typeface="Arial Unicode MS"/>
              </a:rPr>
              <a:t>p</a:t>
            </a:r>
            <a:r>
              <a:rPr lang="it-IT" dirty="0">
                <a:cs typeface="Arial Unicode MS"/>
              </a:rPr>
              <a:t>e</a:t>
            </a:r>
            <a:r>
              <a:rPr lang="it-IT" spc="-5" dirty="0">
                <a:cs typeface="Arial Unicode MS"/>
              </a:rPr>
              <a:t>r</a:t>
            </a:r>
            <a:r>
              <a:rPr lang="it-IT" spc="-15" dirty="0">
                <a:cs typeface="Arial Unicode MS"/>
              </a:rPr>
              <a:t>i</a:t>
            </a:r>
            <a:r>
              <a:rPr lang="it-IT" dirty="0">
                <a:cs typeface="Arial Unicode MS"/>
              </a:rPr>
              <a:t>o</a:t>
            </a:r>
            <a:r>
              <a:rPr lang="it-IT" spc="-20" dirty="0">
                <a:cs typeface="Arial Unicode MS"/>
              </a:rPr>
              <a:t>r</a:t>
            </a:r>
            <a:r>
              <a:rPr lang="it-IT" dirty="0">
                <a:cs typeface="Arial Unicode MS"/>
              </a:rPr>
              <a:t>i</a:t>
            </a:r>
            <a:r>
              <a:rPr lang="it-IT" spc="-5" dirty="0">
                <a:cs typeface="Arial Unicode MS"/>
              </a:rPr>
              <a:t> </a:t>
            </a:r>
            <a:r>
              <a:rPr lang="it-IT" spc="-20" dirty="0">
                <a:cs typeface="Arial Unicode MS"/>
              </a:rPr>
              <a:t>ad </a:t>
            </a:r>
            <a:r>
              <a:rPr lang="it-IT" spc="-10" dirty="0">
                <a:cs typeface="Arial Unicode MS"/>
              </a:rPr>
              <a:t>u</a:t>
            </a:r>
            <a:r>
              <a:rPr lang="it-IT" dirty="0">
                <a:cs typeface="Arial Unicode MS"/>
              </a:rPr>
              <a:t>na</a:t>
            </a:r>
            <a:r>
              <a:rPr lang="it-IT" spc="-5" dirty="0">
                <a:cs typeface="Arial Unicode MS"/>
              </a:rPr>
              <a:t> </a:t>
            </a:r>
            <a:r>
              <a:rPr lang="it-IT" spc="-15" dirty="0">
                <a:cs typeface="Arial Unicode MS"/>
              </a:rPr>
              <a:t>s</a:t>
            </a:r>
            <a:r>
              <a:rPr lang="it-IT" spc="-10" dirty="0">
                <a:cs typeface="Arial Unicode MS"/>
              </a:rPr>
              <a:t>og</a:t>
            </a:r>
            <a:r>
              <a:rPr lang="it-IT" spc="-15" dirty="0">
                <a:cs typeface="Arial Unicode MS"/>
              </a:rPr>
              <a:t>li</a:t>
            </a:r>
            <a:r>
              <a:rPr lang="it-IT" dirty="0">
                <a:cs typeface="Arial Unicode MS"/>
              </a:rPr>
              <a:t>a</a:t>
            </a:r>
            <a:r>
              <a:rPr lang="it-IT" spc="-5" dirty="0">
                <a:cs typeface="Arial Unicode MS"/>
              </a:rPr>
              <a:t> </a:t>
            </a:r>
            <a:r>
              <a:rPr lang="it-IT" spc="-15" dirty="0">
                <a:cs typeface="Arial Unicode MS"/>
              </a:rPr>
              <a:t>c</a:t>
            </a:r>
            <a:r>
              <a:rPr lang="it-IT" dirty="0">
                <a:cs typeface="Arial Unicode MS"/>
              </a:rPr>
              <a:t>he</a:t>
            </a:r>
            <a:r>
              <a:rPr lang="it-IT" spc="-5" dirty="0">
                <a:cs typeface="Arial Unicode MS"/>
              </a:rPr>
              <a:t> </a:t>
            </a:r>
            <a:r>
              <a:rPr lang="it-IT" dirty="0">
                <a:cs typeface="Arial Unicode MS"/>
              </a:rPr>
              <a:t>è</a:t>
            </a:r>
            <a:r>
              <a:rPr lang="it-IT" spc="-5" dirty="0">
                <a:cs typeface="Arial Unicode MS"/>
              </a:rPr>
              <a:t> </a:t>
            </a:r>
            <a:r>
              <a:rPr lang="it-IT" spc="-10" dirty="0">
                <a:cs typeface="Arial Unicode MS"/>
              </a:rPr>
              <a:t>p</a:t>
            </a:r>
            <a:r>
              <a:rPr lang="it-IT" spc="-20" dirty="0">
                <a:cs typeface="Arial Unicode MS"/>
              </a:rPr>
              <a:t>r</a:t>
            </a:r>
            <a:r>
              <a:rPr lang="it-IT" spc="-10" dirty="0">
                <a:cs typeface="Arial Unicode MS"/>
              </a:rPr>
              <a:t>op</a:t>
            </a:r>
            <a:r>
              <a:rPr lang="it-IT" spc="-20" dirty="0">
                <a:cs typeface="Arial Unicode MS"/>
              </a:rPr>
              <a:t>r</a:t>
            </a:r>
            <a:r>
              <a:rPr lang="it-IT" spc="-15" dirty="0">
                <a:cs typeface="Arial Unicode MS"/>
              </a:rPr>
              <a:t>i</a:t>
            </a:r>
            <a:r>
              <a:rPr lang="it-IT" dirty="0">
                <a:cs typeface="Arial Unicode MS"/>
              </a:rPr>
              <a:t>a</a:t>
            </a:r>
            <a:r>
              <a:rPr lang="it-IT" spc="-5" dirty="0">
                <a:cs typeface="Arial Unicode MS"/>
              </a:rPr>
              <a:t> </a:t>
            </a:r>
            <a:r>
              <a:rPr lang="it-IT" spc="-10" dirty="0">
                <a:cs typeface="Arial Unicode MS"/>
              </a:rPr>
              <a:t>d</a:t>
            </a:r>
            <a:r>
              <a:rPr lang="it-IT" dirty="0">
                <a:cs typeface="Arial Unicode MS"/>
              </a:rPr>
              <a:t>el</a:t>
            </a:r>
            <a:r>
              <a:rPr lang="it-IT" spc="-15" dirty="0">
                <a:cs typeface="Arial Unicode MS"/>
              </a:rPr>
              <a:t> ti</a:t>
            </a:r>
            <a:r>
              <a:rPr lang="it-IT" spc="-10" dirty="0">
                <a:cs typeface="Arial Unicode MS"/>
              </a:rPr>
              <a:t>p</a:t>
            </a:r>
            <a:r>
              <a:rPr lang="it-IT" dirty="0">
                <a:cs typeface="Arial Unicode MS"/>
              </a:rPr>
              <a:t>o</a:t>
            </a:r>
            <a:r>
              <a:rPr lang="it-IT" spc="-20" dirty="0">
                <a:cs typeface="Arial Unicode MS"/>
              </a:rPr>
              <a:t> </a:t>
            </a:r>
            <a:r>
              <a:rPr lang="it-IT" dirty="0">
                <a:cs typeface="Arial Unicode MS"/>
              </a:rPr>
              <a:t>di</a:t>
            </a:r>
            <a:r>
              <a:rPr lang="it-IT" spc="-15" dirty="0">
                <a:cs typeface="Arial Unicode MS"/>
              </a:rPr>
              <a:t> t</a:t>
            </a:r>
            <a:r>
              <a:rPr lang="it-IT" spc="-10" dirty="0">
                <a:cs typeface="Arial Unicode MS"/>
              </a:rPr>
              <a:t>e</a:t>
            </a:r>
            <a:r>
              <a:rPr lang="it-IT" spc="-15" dirty="0">
                <a:cs typeface="Arial Unicode MS"/>
              </a:rPr>
              <a:t>s</a:t>
            </a:r>
            <a:r>
              <a:rPr lang="it-IT" dirty="0">
                <a:cs typeface="Arial Unicode MS"/>
              </a:rPr>
              <a:t>s</a:t>
            </a:r>
            <a:r>
              <a:rPr lang="it-IT" spc="-10" dirty="0">
                <a:cs typeface="Arial Unicode MS"/>
              </a:rPr>
              <a:t>u</a:t>
            </a:r>
            <a:r>
              <a:rPr lang="it-IT" spc="-15" dirty="0">
                <a:cs typeface="Arial Unicode MS"/>
              </a:rPr>
              <a:t>t</a:t>
            </a:r>
            <a:r>
              <a:rPr lang="it-IT" spc="-10" dirty="0">
                <a:cs typeface="Arial Unicode MS"/>
              </a:rPr>
              <a:t>o</a:t>
            </a:r>
            <a:r>
              <a:rPr lang="it-IT" spc="5" dirty="0">
                <a:cs typeface="Arial Unicode MS"/>
              </a:rPr>
              <a:t> </a:t>
            </a:r>
            <a:r>
              <a:rPr lang="it-IT" dirty="0">
                <a:cs typeface="Arial Unicode MS"/>
              </a:rPr>
              <a:t>e</a:t>
            </a:r>
            <a:r>
              <a:rPr lang="it-IT" spc="-5" dirty="0">
                <a:cs typeface="Arial Unicode MS"/>
              </a:rPr>
              <a:t> </a:t>
            </a:r>
            <a:r>
              <a:rPr lang="it-IT" spc="-20" dirty="0">
                <a:cs typeface="Arial Unicode MS"/>
              </a:rPr>
              <a:t>pr</a:t>
            </a:r>
            <a:r>
              <a:rPr lang="it-IT" spc="-10" dirty="0">
                <a:cs typeface="Arial Unicode MS"/>
              </a:rPr>
              <a:t>end</a:t>
            </a:r>
            <a:r>
              <a:rPr lang="it-IT" dirty="0">
                <a:cs typeface="Arial Unicode MS"/>
              </a:rPr>
              <a:t>e</a:t>
            </a:r>
            <a:r>
              <a:rPr lang="it-IT" spc="-5" dirty="0">
                <a:cs typeface="Arial Unicode MS"/>
              </a:rPr>
              <a:t> i</a:t>
            </a:r>
            <a:r>
              <a:rPr lang="it-IT" dirty="0">
                <a:cs typeface="Arial Unicode MS"/>
              </a:rPr>
              <a:t>l</a:t>
            </a:r>
            <a:r>
              <a:rPr lang="it-IT" spc="-15" dirty="0">
                <a:cs typeface="Arial Unicode MS"/>
              </a:rPr>
              <a:t> </a:t>
            </a:r>
            <a:r>
              <a:rPr lang="it-IT" spc="-10" dirty="0">
                <a:cs typeface="Arial Unicode MS"/>
              </a:rPr>
              <a:t>no</a:t>
            </a:r>
            <a:r>
              <a:rPr lang="it-IT" spc="-20" dirty="0">
                <a:cs typeface="Arial Unicode MS"/>
              </a:rPr>
              <a:t>m</a:t>
            </a:r>
            <a:r>
              <a:rPr lang="it-IT" dirty="0">
                <a:cs typeface="Arial Unicode MS"/>
              </a:rPr>
              <a:t>e</a:t>
            </a:r>
            <a:r>
              <a:rPr lang="it-IT" spc="-20" dirty="0">
                <a:cs typeface="Arial Unicode MS"/>
              </a:rPr>
              <a:t> </a:t>
            </a:r>
            <a:r>
              <a:rPr lang="it-IT" dirty="0">
                <a:cs typeface="Arial Unicode MS"/>
              </a:rPr>
              <a:t>di</a:t>
            </a:r>
            <a:r>
              <a:rPr lang="it-IT" spc="-15" dirty="0">
                <a:cs typeface="Arial Unicode MS"/>
              </a:rPr>
              <a:t> </a:t>
            </a:r>
            <a:r>
              <a:rPr lang="it-IT" b="1" spc="-20" dirty="0" smtClean="0">
                <a:solidFill>
                  <a:srgbClr val="FF0000"/>
                </a:solidFill>
                <a:cs typeface="Arial Unicode MS"/>
              </a:rPr>
              <a:t>R</a:t>
            </a:r>
            <a:r>
              <a:rPr lang="it-IT" b="1" dirty="0" smtClean="0">
                <a:solidFill>
                  <a:srgbClr val="FF0000"/>
                </a:solidFill>
                <a:cs typeface="Arial Unicode MS"/>
              </a:rPr>
              <a:t>E</a:t>
            </a:r>
            <a:r>
              <a:rPr lang="it-IT" b="1" spc="-10" dirty="0" smtClean="0">
                <a:solidFill>
                  <a:srgbClr val="FF0000"/>
                </a:solidFill>
                <a:cs typeface="Arial Unicode MS"/>
              </a:rPr>
              <a:t>OBA</a:t>
            </a:r>
            <a:r>
              <a:rPr lang="it-IT" b="1" dirty="0" smtClean="0">
                <a:solidFill>
                  <a:srgbClr val="FF0000"/>
                </a:solidFill>
                <a:cs typeface="Arial Unicode MS"/>
              </a:rPr>
              <a:t>S</a:t>
            </a:r>
            <a:r>
              <a:rPr lang="it-IT" b="1" spc="-15" dirty="0" smtClean="0">
                <a:solidFill>
                  <a:srgbClr val="FF0000"/>
                </a:solidFill>
                <a:cs typeface="Arial Unicode MS"/>
              </a:rPr>
              <a:t>E</a:t>
            </a:r>
            <a:r>
              <a:rPr lang="it-IT" spc="-15" dirty="0" smtClean="0">
                <a:cs typeface="Arial Unicode MS"/>
              </a:rPr>
              <a:t>.</a:t>
            </a:r>
            <a:endParaRPr lang="it-IT" dirty="0">
              <a:cs typeface="Arial Unicode MS"/>
            </a:endParaRPr>
          </a:p>
        </p:txBody>
      </p:sp>
    </p:spTree>
    <p:extLst>
      <p:ext uri="{BB962C8B-B14F-4D97-AF65-F5344CB8AC3E}">
        <p14:creationId xmlns:p14="http://schemas.microsoft.com/office/powerpoint/2010/main" val="23060829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Quadripolo resistivo equivalente</a:t>
            </a:r>
          </a:p>
        </p:txBody>
      </p:sp>
      <p:pic>
        <p:nvPicPr>
          <p:cNvPr id="2" name="Immagine 1"/>
          <p:cNvPicPr>
            <a:picLocks noChangeAspect="1"/>
          </p:cNvPicPr>
          <p:nvPr/>
        </p:nvPicPr>
        <p:blipFill>
          <a:blip r:embed="rId4"/>
          <a:stretch>
            <a:fillRect/>
          </a:stretch>
        </p:blipFill>
        <p:spPr>
          <a:xfrm>
            <a:off x="2699792" y="3212976"/>
            <a:ext cx="4741315" cy="2757361"/>
          </a:xfrm>
          <a:prstGeom prst="rect">
            <a:avLst/>
          </a:prstGeom>
        </p:spPr>
      </p:pic>
      <p:sp>
        <p:nvSpPr>
          <p:cNvPr id="3" name="Rettangolo 2"/>
          <p:cNvSpPr/>
          <p:nvPr/>
        </p:nvSpPr>
        <p:spPr>
          <a:xfrm>
            <a:off x="0" y="829112"/>
            <a:ext cx="9144000" cy="1951816"/>
          </a:xfrm>
          <a:prstGeom prst="rect">
            <a:avLst/>
          </a:prstGeom>
        </p:spPr>
        <p:txBody>
          <a:bodyPr wrap="square">
            <a:spAutoFit/>
          </a:bodyPr>
          <a:lstStyle/>
          <a:p>
            <a:pPr algn="just">
              <a:lnSpc>
                <a:spcPts val="2875"/>
              </a:lnSpc>
            </a:pPr>
            <a:r>
              <a:rPr lang="it-IT" altLang="it-IT" dirty="0">
                <a:ea typeface="Arial Unicode MS" pitchFamily="34" charset="-128"/>
              </a:rPr>
              <a:t>Una corrente elettrica che attraversa un corpo umano superata la resistenza cutanea si  ripartisce in tante ramificazioni in ragione della conducibilità incontrata nei tessuti sottostanti, più facilmente sono attraversabili i vasi, i nervi, le ossa.</a:t>
            </a:r>
          </a:p>
          <a:p>
            <a:pPr algn="just">
              <a:lnSpc>
                <a:spcPts val="2875"/>
              </a:lnSpc>
              <a:spcBef>
                <a:spcPts val="13"/>
              </a:spcBef>
            </a:pPr>
            <a:r>
              <a:rPr lang="it-IT" altLang="it-IT" dirty="0">
                <a:ea typeface="Arial Unicode MS" pitchFamily="34" charset="-128"/>
              </a:rPr>
              <a:t>Da un punto di vista circuitale il corpo umano può essere rappresentato tramite un  circuito a quattro resistenze (quadripolo equivalente ad una persona):</a:t>
            </a:r>
          </a:p>
        </p:txBody>
      </p:sp>
    </p:spTree>
    <p:extLst>
      <p:ext uri="{BB962C8B-B14F-4D97-AF65-F5344CB8AC3E}">
        <p14:creationId xmlns:p14="http://schemas.microsoft.com/office/powerpoint/2010/main" val="1733142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Immagin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063" y="4794250"/>
            <a:ext cx="863917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364088" y="791243"/>
            <a:ext cx="3489883" cy="3416320"/>
          </a:xfrm>
          <a:prstGeom prst="rect">
            <a:avLst/>
          </a:prstGeom>
          <a:noFill/>
        </p:spPr>
        <p:txBody>
          <a:bodyPr wrap="square" rtlCol="0">
            <a:spAutoFit/>
          </a:bodyPr>
          <a:lstStyle/>
          <a:p>
            <a:r>
              <a:rPr lang="it-IT" sz="2400" dirty="0" err="1"/>
              <a:t>We</a:t>
            </a:r>
            <a:r>
              <a:rPr lang="it-IT" sz="2400" dirty="0"/>
              <a:t> </a:t>
            </a:r>
            <a:r>
              <a:rPr lang="it-IT" sz="2400" dirty="0" err="1"/>
              <a:t>will</a:t>
            </a:r>
            <a:r>
              <a:rPr lang="it-IT" sz="2400" dirty="0"/>
              <a:t> help </a:t>
            </a:r>
            <a:r>
              <a:rPr lang="it-IT" sz="2400" dirty="0" err="1"/>
              <a:t>you</a:t>
            </a:r>
            <a:r>
              <a:rPr lang="it-IT" sz="2400" dirty="0"/>
              <a:t> with :</a:t>
            </a:r>
          </a:p>
          <a:p>
            <a:endParaRPr lang="it-IT" sz="2400" dirty="0"/>
          </a:p>
          <a:p>
            <a:pPr marL="285750" indent="-285750">
              <a:buFont typeface="Arial" panose="020B0604020202020204" pitchFamily="34" charset="0"/>
              <a:buChar char="•"/>
            </a:pPr>
            <a:r>
              <a:rPr lang="it-IT" sz="2400" dirty="0"/>
              <a:t>Flight time information;</a:t>
            </a:r>
          </a:p>
          <a:p>
            <a:pPr marL="285750" indent="-285750">
              <a:buFont typeface="Arial" panose="020B0604020202020204" pitchFamily="34" charset="0"/>
              <a:buChar char="•"/>
            </a:pPr>
            <a:r>
              <a:rPr lang="it-IT" sz="2400" dirty="0"/>
              <a:t>Taxi;</a:t>
            </a:r>
          </a:p>
          <a:p>
            <a:pPr marL="285750" indent="-285750">
              <a:buFont typeface="Arial" panose="020B0604020202020204" pitchFamily="34" charset="0"/>
              <a:buChar char="•"/>
            </a:pPr>
            <a:r>
              <a:rPr lang="it-IT" sz="2400" dirty="0"/>
              <a:t>Hotel;</a:t>
            </a:r>
          </a:p>
          <a:p>
            <a:pPr marL="285750" indent="-285750">
              <a:buFont typeface="Arial" panose="020B0604020202020204" pitchFamily="34" charset="0"/>
              <a:buChar char="•"/>
            </a:pPr>
            <a:r>
              <a:rPr lang="it-IT" sz="2400" dirty="0" err="1"/>
              <a:t>etc</a:t>
            </a:r>
            <a:r>
              <a:rPr lang="it-IT" sz="2400" dirty="0"/>
              <a:t>,.</a:t>
            </a:r>
          </a:p>
          <a:p>
            <a:pPr marL="285750" indent="-285750">
              <a:buFont typeface="Arial" panose="020B0604020202020204" pitchFamily="34" charset="0"/>
              <a:buChar char="•"/>
            </a:pPr>
            <a:endParaRPr lang="it-IT" dirty="0"/>
          </a:p>
          <a:p>
            <a:endParaRPr lang="it-IT" dirty="0"/>
          </a:p>
          <a:p>
            <a:endParaRPr lang="it-IT" dirty="0"/>
          </a:p>
          <a:p>
            <a:endParaRPr lang="it-IT" dirty="0"/>
          </a:p>
        </p:txBody>
      </p:sp>
      <p:sp>
        <p:nvSpPr>
          <p:cNvPr id="3" name="CasellaDiTesto 2"/>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Reception</a:t>
            </a:r>
          </a:p>
        </p:txBody>
      </p:sp>
      <p:pic>
        <p:nvPicPr>
          <p:cNvPr id="4" name="Immagine 3"/>
          <p:cNvPicPr>
            <a:picLocks noChangeAspect="1"/>
          </p:cNvPicPr>
          <p:nvPr/>
        </p:nvPicPr>
        <p:blipFill>
          <a:blip r:embed="rId3"/>
          <a:stretch>
            <a:fillRect/>
          </a:stretch>
        </p:blipFill>
        <p:spPr>
          <a:xfrm>
            <a:off x="467544" y="990854"/>
            <a:ext cx="4676037" cy="3694496"/>
          </a:xfrm>
          <a:prstGeom prst="rect">
            <a:avLst/>
          </a:prstGeom>
        </p:spPr>
      </p:pic>
      <p:pic>
        <p:nvPicPr>
          <p:cNvPr id="7" name="Immagine 6"/>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7308303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Permit to work</a:t>
            </a:r>
          </a:p>
        </p:txBody>
      </p:sp>
      <p:sp>
        <p:nvSpPr>
          <p:cNvPr id="2" name="Rettangolo 1"/>
          <p:cNvSpPr/>
          <p:nvPr/>
        </p:nvSpPr>
        <p:spPr>
          <a:xfrm>
            <a:off x="15434" y="832644"/>
            <a:ext cx="9128565" cy="2308324"/>
          </a:xfrm>
          <a:prstGeom prst="rect">
            <a:avLst/>
          </a:prstGeom>
        </p:spPr>
        <p:txBody>
          <a:bodyPr wrap="square">
            <a:spAutoFit/>
          </a:bodyPr>
          <a:lstStyle/>
          <a:p>
            <a:pPr algn="just"/>
            <a:r>
              <a:rPr lang="it-IT" altLang="it-IT" dirty="0"/>
              <a:t>Un permesso di lavoro elettrico in alta tensione è soprattutto una dichiarazione che un circuito o un elemento dell’apparecchiatura è sicuro da manutenzionare - è stato isolato e, se nel caso collegato alla messa a terra. Non si deve mai rilasciare un permesso di lavoro elettrico per lavori su apparecchiature che sono ancora vive. Le informazioni in esso contenute devono essere precise e dettagliate. </a:t>
            </a:r>
          </a:p>
          <a:p>
            <a:pPr algn="just"/>
            <a:r>
              <a:rPr lang="it-IT" altLang="it-IT" dirty="0"/>
              <a:t>Esso dovrebbe affermare che un’apparecchiatura è stata messa in sicurezza, le procedure con le quali questa sicurezza è stata raggiunta, ed esattamente ciò che deve essere fatto durante il lavoro.</a:t>
            </a: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40" y="4724287"/>
            <a:ext cx="3116408" cy="2100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magine 2"/>
          <p:cNvPicPr>
            <a:picLocks noChangeAspect="1"/>
          </p:cNvPicPr>
          <p:nvPr/>
        </p:nvPicPr>
        <p:blipFill>
          <a:blip r:embed="rId5"/>
          <a:stretch>
            <a:fillRect/>
          </a:stretch>
        </p:blipFill>
        <p:spPr>
          <a:xfrm>
            <a:off x="4067944" y="2743572"/>
            <a:ext cx="4114428" cy="4114428"/>
          </a:xfrm>
          <a:prstGeom prst="rect">
            <a:avLst/>
          </a:prstGeom>
        </p:spPr>
      </p:pic>
      <p:pic>
        <p:nvPicPr>
          <p:cNvPr id="4" name="Immagine 3"/>
          <p:cNvPicPr>
            <a:picLocks noChangeAspect="1"/>
          </p:cNvPicPr>
          <p:nvPr/>
        </p:nvPicPr>
        <p:blipFill>
          <a:blip r:embed="rId6"/>
          <a:stretch>
            <a:fillRect/>
          </a:stretch>
        </p:blipFill>
        <p:spPr>
          <a:xfrm>
            <a:off x="154263" y="3171328"/>
            <a:ext cx="1302363" cy="1302363"/>
          </a:xfrm>
          <a:prstGeom prst="rect">
            <a:avLst/>
          </a:prstGeom>
        </p:spPr>
      </p:pic>
    </p:spTree>
    <p:extLst>
      <p:ext uri="{BB962C8B-B14F-4D97-AF65-F5344CB8AC3E}">
        <p14:creationId xmlns:p14="http://schemas.microsoft.com/office/powerpoint/2010/main" val="392381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Permit to work</a:t>
            </a:r>
          </a:p>
        </p:txBody>
      </p:sp>
      <p:sp>
        <p:nvSpPr>
          <p:cNvPr id="2" name="Rettangolo 1"/>
          <p:cNvSpPr/>
          <p:nvPr/>
        </p:nvSpPr>
        <p:spPr>
          <a:xfrm>
            <a:off x="0" y="1052736"/>
            <a:ext cx="4355976" cy="4801314"/>
          </a:xfrm>
          <a:prstGeom prst="rect">
            <a:avLst/>
          </a:prstGeom>
        </p:spPr>
        <p:txBody>
          <a:bodyPr wrap="square">
            <a:spAutoFit/>
          </a:bodyPr>
          <a:lstStyle/>
          <a:p>
            <a:pPr algn="just"/>
            <a:r>
              <a:rPr lang="it-IT" altLang="it-IT" dirty="0"/>
              <a:t>Se un programma di lavoro sulla stessa zona di intervento deve essere cambiato, il permesso di lavoro elettrico esistente deve essere annullato e uno nuovo rilasciato prima di ogni variazione da effettuare per il lavoro. L'unica persona che ha l'autorità di accettare il cambiamento di programma e rilasciare il nuovo permesso a lavori elettrici o è la persona che ha rilasciato il permesso originale o la persona designata dal management per assumere la responsabilità. Un permesso di lavoro elettrico HV deve essere rilasciato solo da una persona competente designata che è stato valutato tale per mezzo di conoscenze tecniche e / o esperienza e che abbia familiarità con il sistema e le attrezzature.</a:t>
            </a:r>
            <a:endParaRPr lang="it-IT" dirty="0"/>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52736"/>
            <a:ext cx="4545957" cy="5713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1816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Permit to work</a:t>
            </a:r>
          </a:p>
        </p:txBody>
      </p:sp>
      <p:sp>
        <p:nvSpPr>
          <p:cNvPr id="2" name="Rettangolo 1"/>
          <p:cNvSpPr/>
          <p:nvPr/>
        </p:nvSpPr>
        <p:spPr>
          <a:xfrm>
            <a:off x="-1" y="836712"/>
            <a:ext cx="9107488" cy="1200329"/>
          </a:xfrm>
          <a:prstGeom prst="rect">
            <a:avLst/>
          </a:prstGeom>
        </p:spPr>
        <p:txBody>
          <a:bodyPr wrap="square">
            <a:spAutoFit/>
          </a:bodyPr>
          <a:lstStyle/>
          <a:p>
            <a:pPr algn="just">
              <a:defRPr/>
            </a:pPr>
            <a:r>
              <a:rPr lang="it-IT" dirty="0"/>
              <a:t>Prima di rilasciare l'autorizzazione, che dovrebbe contenere, in modo dettagliato e per iscritto, quali sono i vari passi per scollegare, isolare, dimostrare morti, blocco OFF, il collegamento a terra dell'attrezzatura; deve anche identificare le attrezzature adiacenti attrezzature che saranno ancora vive</a:t>
            </a:r>
            <a:r>
              <a:rPr lang="it-IT" dirty="0" smtClean="0"/>
              <a:t>.</a:t>
            </a:r>
            <a:endParaRPr lang="it-IT" dirty="0"/>
          </a:p>
        </p:txBody>
      </p:sp>
      <p:sp>
        <p:nvSpPr>
          <p:cNvPr id="3" name="Rettangolo 2"/>
          <p:cNvSpPr/>
          <p:nvPr/>
        </p:nvSpPr>
        <p:spPr>
          <a:xfrm>
            <a:off x="0" y="2308810"/>
            <a:ext cx="9144000" cy="400110"/>
          </a:xfrm>
          <a:prstGeom prst="rect">
            <a:avLst/>
          </a:prstGeom>
        </p:spPr>
        <p:txBody>
          <a:bodyPr wrap="square">
            <a:spAutoFit/>
          </a:bodyPr>
          <a:lstStyle/>
          <a:p>
            <a:pPr algn="just">
              <a:defRPr/>
            </a:pPr>
            <a:r>
              <a:rPr lang="it-IT" sz="2000" dirty="0"/>
              <a:t>Il </a:t>
            </a:r>
            <a:r>
              <a:rPr lang="it-IT" sz="2000" b="1" dirty="0" smtClean="0"/>
              <a:t>PERMESSO DI LAVORO ELETTRICO </a:t>
            </a:r>
            <a:r>
              <a:rPr lang="it-IT" sz="2000" dirty="0" smtClean="0"/>
              <a:t>deve </a:t>
            </a:r>
            <a:r>
              <a:rPr lang="it-IT" sz="2000" dirty="0"/>
              <a:t>indicare chiaramente</a:t>
            </a:r>
            <a:r>
              <a:rPr lang="it-IT" sz="2000" dirty="0" smtClean="0"/>
              <a:t>:</a:t>
            </a:r>
            <a:endParaRPr lang="it-IT" sz="2000" dirty="0"/>
          </a:p>
        </p:txBody>
      </p:sp>
      <p:sp>
        <p:nvSpPr>
          <p:cNvPr id="4" name="Rettangolo arrotondato 3"/>
          <p:cNvSpPr/>
          <p:nvPr/>
        </p:nvSpPr>
        <p:spPr>
          <a:xfrm>
            <a:off x="1426658" y="3214504"/>
            <a:ext cx="5256584" cy="3166824"/>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buFont typeface="Wingdings" panose="05000000000000000000" pitchFamily="2" charset="2"/>
              <a:buChar char="v"/>
              <a:defRPr/>
            </a:pPr>
            <a:r>
              <a:rPr lang="it-IT" b="1" dirty="0" smtClean="0"/>
              <a:t>La persona destinataria del permesso, nominare il leader del gruppo di lavoro, che sarà presente durante tutta l'operazione</a:t>
            </a:r>
          </a:p>
          <a:p>
            <a:pPr marL="457200" indent="-457200" algn="just">
              <a:buClr>
                <a:srgbClr val="C00000"/>
              </a:buClr>
              <a:buFont typeface="Wingdings" pitchFamily="2" charset="2"/>
              <a:buChar char="Ø"/>
              <a:defRPr/>
            </a:pPr>
            <a:endParaRPr lang="it-IT" dirty="0" smtClean="0"/>
          </a:p>
          <a:p>
            <a:pPr marL="457200" indent="-457200" algn="just">
              <a:buClr>
                <a:srgbClr val="C00000"/>
              </a:buClr>
              <a:buFont typeface="Wingdings" panose="05000000000000000000" pitchFamily="2" charset="2"/>
              <a:buChar char="v"/>
              <a:defRPr/>
            </a:pPr>
            <a:r>
              <a:rPr lang="it-IT" b="1" dirty="0" smtClean="0">
                <a:solidFill>
                  <a:schemeClr val="accent6">
                    <a:lumMod val="75000"/>
                  </a:schemeClr>
                </a:solidFill>
              </a:rPr>
              <a:t>Le esatte apparecchiature che sono state fatte morte e la sua posizione precisa</a:t>
            </a:r>
          </a:p>
          <a:p>
            <a:pPr marL="457200" indent="-457200" algn="just">
              <a:buClr>
                <a:srgbClr val="C00000"/>
              </a:buClr>
              <a:buFont typeface="Wingdings" pitchFamily="2" charset="2"/>
              <a:buChar char="Ø"/>
              <a:defRPr/>
            </a:pPr>
            <a:endParaRPr lang="it-IT" dirty="0" smtClean="0"/>
          </a:p>
          <a:p>
            <a:pPr marL="285750" indent="-285750" algn="just">
              <a:buFont typeface="Wingdings" panose="05000000000000000000" pitchFamily="2" charset="2"/>
              <a:buChar char="v"/>
              <a:defRPr/>
            </a:pPr>
            <a:r>
              <a:rPr lang="it-IT" b="1" dirty="0" smtClean="0">
                <a:solidFill>
                  <a:srgbClr val="00B050"/>
                </a:solidFill>
              </a:rPr>
              <a:t>I punti di isolamento</a:t>
            </a:r>
          </a:p>
          <a:p>
            <a:pPr marL="457200" indent="-457200" algn="just">
              <a:buClr>
                <a:srgbClr val="C00000"/>
              </a:buClr>
              <a:buFont typeface="Wingdings" pitchFamily="2" charset="2"/>
              <a:buChar char="Ø"/>
              <a:defRPr/>
            </a:pPr>
            <a:endParaRPr lang="it-IT" dirty="0" smtClean="0"/>
          </a:p>
          <a:p>
            <a:pPr marL="457200" indent="-457200" algn="just">
              <a:buFont typeface="Wingdings" pitchFamily="2" charset="2"/>
              <a:buChar char="Ø"/>
              <a:defRPr/>
            </a:pPr>
            <a:r>
              <a:rPr lang="it-IT" b="1" dirty="0" smtClean="0"/>
              <a:t>Dove sono stati collegati a terra i conduttori</a:t>
            </a:r>
            <a:endParaRPr lang="it-IT" b="1"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619" y="2216618"/>
            <a:ext cx="1995871" cy="250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761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Permit to work</a:t>
            </a:r>
          </a:p>
        </p:txBody>
      </p:sp>
      <p:sp>
        <p:nvSpPr>
          <p:cNvPr id="2" name="Rettangolo arrotondato 1"/>
          <p:cNvSpPr/>
          <p:nvPr/>
        </p:nvSpPr>
        <p:spPr>
          <a:xfrm>
            <a:off x="127756" y="1052736"/>
            <a:ext cx="8842922" cy="2553891"/>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algn="just">
              <a:buClr>
                <a:srgbClr val="C00000"/>
              </a:buClr>
              <a:buFont typeface="Wingdings" pitchFamily="2" charset="2"/>
              <a:buChar char="Ø"/>
              <a:defRPr/>
            </a:pPr>
            <a:r>
              <a:rPr lang="it-IT" b="1" dirty="0" smtClean="0">
                <a:solidFill>
                  <a:srgbClr val="00B0F0"/>
                </a:solidFill>
              </a:rPr>
              <a:t>Dove sono affissi avvisi e montate serrature di sicurezza speciali</a:t>
            </a:r>
          </a:p>
          <a:p>
            <a:pPr marL="457200" indent="-457200" algn="just">
              <a:buClr>
                <a:srgbClr val="C00000"/>
              </a:buClr>
              <a:buFont typeface="Wingdings" pitchFamily="2" charset="2"/>
              <a:buChar char="Ø"/>
              <a:defRPr/>
            </a:pPr>
            <a:endParaRPr lang="it-IT" dirty="0" smtClean="0"/>
          </a:p>
          <a:p>
            <a:pPr marL="457200" indent="-457200" algn="just">
              <a:buClr>
                <a:srgbClr val="C00000"/>
              </a:buClr>
              <a:buFont typeface="Wingdings" pitchFamily="2" charset="2"/>
              <a:buChar char="Ø"/>
              <a:defRPr/>
            </a:pPr>
            <a:r>
              <a:rPr lang="it-IT" b="1" dirty="0" smtClean="0"/>
              <a:t>La natura del lavoro da effettuare</a:t>
            </a:r>
            <a:endParaRPr lang="it-IT" dirty="0" smtClean="0"/>
          </a:p>
          <a:p>
            <a:pPr marL="457200" indent="-457200" algn="just">
              <a:buClr>
                <a:srgbClr val="C00000"/>
              </a:buClr>
              <a:buFont typeface="Wingdings" pitchFamily="2" charset="2"/>
              <a:buChar char="Ø"/>
              <a:defRPr/>
            </a:pPr>
            <a:endParaRPr lang="it-IT" dirty="0" smtClean="0"/>
          </a:p>
          <a:p>
            <a:pPr marL="457200" indent="-457200" algn="just">
              <a:buClr>
                <a:srgbClr val="C00000"/>
              </a:buClr>
              <a:buFont typeface="Wingdings" pitchFamily="2" charset="2"/>
              <a:buChar char="Ø"/>
              <a:defRPr/>
            </a:pPr>
            <a:r>
              <a:rPr lang="it-IT" b="1" dirty="0" smtClean="0">
                <a:solidFill>
                  <a:schemeClr val="accent6">
                    <a:lumMod val="75000"/>
                  </a:schemeClr>
                </a:solidFill>
              </a:rPr>
              <a:t>La presenza di qualsiasi altra fonte di pericolo, con riferimenti incrociati con altri eventuali permessi</a:t>
            </a:r>
          </a:p>
          <a:p>
            <a:pPr marL="457200" indent="-457200" algn="just">
              <a:buClr>
                <a:srgbClr val="C00000"/>
              </a:buClr>
              <a:buFont typeface="Wingdings" pitchFamily="2" charset="2"/>
              <a:buChar char="Ø"/>
              <a:defRPr/>
            </a:pPr>
            <a:endParaRPr lang="it-IT" dirty="0" smtClean="0"/>
          </a:p>
          <a:p>
            <a:pPr marL="457200" indent="-457200" algn="just">
              <a:buClr>
                <a:srgbClr val="C00000"/>
              </a:buClr>
              <a:buFont typeface="Wingdings" pitchFamily="2" charset="2"/>
              <a:buChar char="Ø"/>
              <a:defRPr/>
            </a:pPr>
            <a:r>
              <a:rPr lang="it-IT" b="1" dirty="0" smtClean="0"/>
              <a:t>Ulteriori precauzioni da prendere durante il corso del lavoro</a:t>
            </a:r>
            <a:endParaRPr lang="it-IT" b="1"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3789040"/>
            <a:ext cx="1898631" cy="17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6753" y="3861048"/>
            <a:ext cx="1316281" cy="17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6330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Permit to work</a:t>
            </a:r>
          </a:p>
        </p:txBody>
      </p:sp>
      <p:sp>
        <p:nvSpPr>
          <p:cNvPr id="3" name="Rettangolo 2"/>
          <p:cNvSpPr/>
          <p:nvPr/>
        </p:nvSpPr>
        <p:spPr>
          <a:xfrm>
            <a:off x="0" y="810685"/>
            <a:ext cx="3275856" cy="461024"/>
          </a:xfrm>
          <a:prstGeom prst="rect">
            <a:avLst/>
          </a:prstGeom>
        </p:spPr>
        <p:txBody>
          <a:bodyPr wrap="square">
            <a:spAutoFit/>
          </a:bodyPr>
          <a:lstStyle/>
          <a:p>
            <a:pPr algn="just">
              <a:lnSpc>
                <a:spcPts val="3175"/>
              </a:lnSpc>
            </a:pPr>
            <a:r>
              <a:rPr lang="it-IT" altLang="it-IT" u="sng" dirty="0"/>
              <a:t>Si raccomanda vivamente </a:t>
            </a:r>
            <a:r>
              <a:rPr lang="it-IT" altLang="it-IT" u="sng" dirty="0" smtClean="0"/>
              <a:t>che:</a:t>
            </a:r>
          </a:p>
        </p:txBody>
      </p:sp>
      <p:graphicFrame>
        <p:nvGraphicFramePr>
          <p:cNvPr id="4" name="Diagramma 3"/>
          <p:cNvGraphicFramePr/>
          <p:nvPr>
            <p:extLst>
              <p:ext uri="{D42A27DB-BD31-4B8C-83A1-F6EECF244321}">
                <p14:modId xmlns:p14="http://schemas.microsoft.com/office/powerpoint/2010/main" val="2232915519"/>
              </p:ext>
            </p:extLst>
          </p:nvPr>
        </p:nvGraphicFramePr>
        <p:xfrm>
          <a:off x="1609437" y="1592565"/>
          <a:ext cx="5904656" cy="46063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568820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dirty="0"/>
          </a:p>
          <a:p>
            <a:endParaRPr lang="it-IT" dirty="0"/>
          </a:p>
        </p:txBody>
      </p:sp>
      <p:pic>
        <p:nvPicPr>
          <p:cNvPr id="1026" name="Picture 2" descr="Risultati immagini per verification">
            <a:hlinkClick r:id="rId2"/>
          </p:cNvPr>
          <p:cNvPicPr>
            <a:picLocks noChangeAspect="1" noChangeArrowheads="1"/>
          </p:cNvPicPr>
          <p:nvPr/>
        </p:nvPicPr>
        <p:blipFill>
          <a:blip r:embed="rId3" cstate="print"/>
          <a:srcRect/>
          <a:stretch>
            <a:fillRect/>
          </a:stretch>
        </p:blipFill>
        <p:spPr bwMode="auto">
          <a:xfrm>
            <a:off x="251520" y="1628800"/>
            <a:ext cx="8780282" cy="3672408"/>
          </a:xfrm>
          <a:prstGeom prst="rect">
            <a:avLst/>
          </a:prstGeom>
          <a:noFill/>
        </p:spPr>
      </p:pic>
      <p:pic>
        <p:nvPicPr>
          <p:cNvPr id="5" name="Immagine 4"/>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30944442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0577" y="840385"/>
            <a:ext cx="7521531" cy="4893647"/>
          </a:xfrm>
          <a:prstGeom prst="rect">
            <a:avLst/>
          </a:prstGeom>
        </p:spPr>
        <p:txBody>
          <a:bodyPr wrap="square">
            <a:spAutoFit/>
          </a:bodyPr>
          <a:lstStyle/>
          <a:p>
            <a:r>
              <a:rPr lang="it-IT" sz="1600" b="1" u="sng" dirty="0"/>
              <a:t>In Italia </a:t>
            </a:r>
            <a:r>
              <a:rPr lang="it-IT" sz="1600" b="1" u="sng" dirty="0" smtClean="0"/>
              <a:t>abbiamo un </a:t>
            </a:r>
            <a:r>
              <a:rPr lang="it-IT" sz="1600" b="1" u="sng" dirty="0"/>
              <a:t>riferimento legislativo in ambito sicurezza sul lavoro?</a:t>
            </a:r>
          </a:p>
          <a:p>
            <a:pPr marL="342900" indent="-342900">
              <a:buAutoNum type="alphaLcPeriod"/>
            </a:pPr>
            <a:r>
              <a:rPr lang="it-IT" sz="1600" dirty="0" smtClean="0"/>
              <a:t>No</a:t>
            </a:r>
            <a:endParaRPr lang="it-IT" sz="1600" dirty="0"/>
          </a:p>
          <a:p>
            <a:pPr marL="342900" indent="-342900">
              <a:buAutoNum type="alphaLcPeriod"/>
            </a:pPr>
            <a:r>
              <a:rPr lang="it-IT" sz="1600" dirty="0" smtClean="0"/>
              <a:t>Si</a:t>
            </a:r>
            <a:endParaRPr lang="it-IT" sz="1600" dirty="0"/>
          </a:p>
          <a:p>
            <a:pPr marL="342900" indent="-342900">
              <a:buAutoNum type="alphaLcPeriod"/>
            </a:pPr>
            <a:r>
              <a:rPr lang="it-IT" sz="1600" dirty="0" smtClean="0"/>
              <a:t>Solo norme</a:t>
            </a:r>
            <a:endParaRPr lang="it-IT" sz="1600" dirty="0"/>
          </a:p>
          <a:p>
            <a:pPr marL="342900" indent="-342900">
              <a:buAutoNum type="alphaLcPeriod"/>
            </a:pPr>
            <a:r>
              <a:rPr lang="it-IT" sz="1600" dirty="0" smtClean="0"/>
              <a:t>DL 14/18</a:t>
            </a:r>
            <a:endParaRPr lang="it-IT" sz="1600" dirty="0"/>
          </a:p>
          <a:p>
            <a:pPr marL="342900" indent="-342900">
              <a:buAutoNum type="alphaLcPeriod"/>
            </a:pPr>
            <a:r>
              <a:rPr lang="it-IT" sz="1600" dirty="0"/>
              <a:t>DL 60903</a:t>
            </a:r>
          </a:p>
          <a:p>
            <a:pPr marL="342900" indent="-342900"/>
            <a:endParaRPr lang="it-IT" sz="800" b="1" dirty="0"/>
          </a:p>
          <a:p>
            <a:pPr marL="342900" indent="-342900"/>
            <a:r>
              <a:rPr lang="it-IT" sz="1600" b="1" u="sng" dirty="0"/>
              <a:t>Qual è l’acronimo di DVR?</a:t>
            </a:r>
          </a:p>
          <a:p>
            <a:pPr marL="342900" indent="-342900">
              <a:buAutoNum type="alphaLcPeriod"/>
            </a:pPr>
            <a:r>
              <a:rPr lang="it-IT" sz="1600" dirty="0"/>
              <a:t>Documento di visione reale</a:t>
            </a:r>
          </a:p>
          <a:p>
            <a:pPr marL="342900" indent="-342900">
              <a:buAutoNum type="alphaLcPeriod"/>
            </a:pPr>
            <a:r>
              <a:rPr lang="it-IT" sz="1600" dirty="0"/>
              <a:t>Data versione riunione</a:t>
            </a:r>
          </a:p>
          <a:p>
            <a:pPr marL="342900" indent="-342900">
              <a:buAutoNum type="alphaLcPeriod"/>
            </a:pPr>
            <a:r>
              <a:rPr lang="it-IT" sz="1600" dirty="0"/>
              <a:t>Documento di valutazione dei rischi</a:t>
            </a:r>
          </a:p>
          <a:p>
            <a:pPr marL="342900" indent="-342900">
              <a:buAutoNum type="alphaLcPeriod"/>
            </a:pPr>
            <a:r>
              <a:rPr lang="it-IT" sz="1600" dirty="0"/>
              <a:t>Documento vario sui rischi</a:t>
            </a:r>
          </a:p>
          <a:p>
            <a:pPr marL="342900" indent="-342900">
              <a:buAutoNum type="alphaLcPeriod"/>
            </a:pPr>
            <a:r>
              <a:rPr lang="it-IT" sz="1600" dirty="0"/>
              <a:t>Dato vero rischio</a:t>
            </a:r>
          </a:p>
          <a:p>
            <a:pPr marL="342900" indent="-342900"/>
            <a:endParaRPr lang="it-IT" sz="800" dirty="0"/>
          </a:p>
          <a:p>
            <a:pPr marL="342900" indent="-342900"/>
            <a:r>
              <a:rPr lang="it-IT" sz="1600" b="1" u="sng" dirty="0"/>
              <a:t>In base al tipo di isolamento un apparato di classe II viene indicato?</a:t>
            </a:r>
          </a:p>
          <a:p>
            <a:pPr marL="342900" indent="-342900">
              <a:buAutoNum type="alphaLcPeriod"/>
            </a:pPr>
            <a:r>
              <a:rPr lang="it-IT" sz="1600" dirty="0"/>
              <a:t>Attraverso due quadrati inscritti</a:t>
            </a:r>
          </a:p>
          <a:p>
            <a:pPr marL="342900" indent="-342900">
              <a:buAutoNum type="alphaLcPeriod"/>
            </a:pPr>
            <a:r>
              <a:rPr lang="it-IT" sz="1600" dirty="0"/>
              <a:t>Attraverso due triangoli inscritti</a:t>
            </a:r>
          </a:p>
          <a:p>
            <a:pPr marL="342900" indent="-342900">
              <a:buAutoNum type="alphaLcPeriod"/>
            </a:pPr>
            <a:r>
              <a:rPr lang="it-IT" sz="1600" dirty="0"/>
              <a:t>Attraverso due circonferenze inscritte</a:t>
            </a:r>
          </a:p>
          <a:p>
            <a:pPr marL="342900" indent="-342900">
              <a:buAutoNum type="alphaLcPeriod"/>
            </a:pPr>
            <a:r>
              <a:rPr lang="it-IT" sz="1600" dirty="0"/>
              <a:t>Attraverso due rombi</a:t>
            </a:r>
          </a:p>
          <a:p>
            <a:pPr marL="342900" indent="-342900">
              <a:buAutoNum type="alphaLcPeriod"/>
            </a:pPr>
            <a:r>
              <a:rPr lang="it-IT" sz="1600" dirty="0"/>
              <a:t>Attraverso due parallelepipedi</a:t>
            </a:r>
          </a:p>
          <a:p>
            <a:endParaRPr lang="it-IT" sz="800" b="1" dirty="0"/>
          </a:p>
        </p:txBody>
      </p:sp>
      <p:sp>
        <p:nvSpPr>
          <p:cNvPr id="3" name="Rectangle 8"/>
          <p:cNvSpPr>
            <a:spLocks noChangeArrowheads="1"/>
          </p:cNvSpPr>
          <p:nvPr/>
        </p:nvSpPr>
        <p:spPr bwMode="auto">
          <a:xfrm>
            <a:off x="390577" y="1365744"/>
            <a:ext cx="725039" cy="303665"/>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8" name="CasellaDiTesto 7"/>
          <p:cNvSpPr txBox="1"/>
          <p:nvPr/>
        </p:nvSpPr>
        <p:spPr>
          <a:xfrm>
            <a:off x="955230" y="94635"/>
            <a:ext cx="7217170" cy="523220"/>
          </a:xfrm>
          <a:prstGeom prst="rect">
            <a:avLst/>
          </a:prstGeom>
          <a:noFill/>
        </p:spPr>
        <p:txBody>
          <a:bodyPr wrap="square" rtlCol="0">
            <a:spAutoFit/>
          </a:bodyPr>
          <a:lstStyle/>
          <a:p>
            <a:pPr algn="ctr"/>
            <a:r>
              <a:rPr lang="it-IT" sz="2800" b="1" dirty="0" err="1">
                <a:solidFill>
                  <a:schemeClr val="tx2"/>
                </a:solidFill>
              </a:rPr>
              <a:t>Verification</a:t>
            </a:r>
            <a:endParaRPr lang="it-IT" sz="2800" b="1" dirty="0">
              <a:solidFill>
                <a:schemeClr val="tx2"/>
              </a:solidFill>
            </a:endParaRPr>
          </a:p>
        </p:txBody>
      </p:sp>
      <p:sp>
        <p:nvSpPr>
          <p:cNvPr id="10" name="Rectangle 8"/>
          <p:cNvSpPr>
            <a:spLocks noChangeArrowheads="1"/>
          </p:cNvSpPr>
          <p:nvPr/>
        </p:nvSpPr>
        <p:spPr bwMode="auto">
          <a:xfrm>
            <a:off x="390577" y="3196745"/>
            <a:ext cx="3434990"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11" name="Rectangle 8"/>
          <p:cNvSpPr>
            <a:spLocks noChangeArrowheads="1"/>
          </p:cNvSpPr>
          <p:nvPr/>
        </p:nvSpPr>
        <p:spPr bwMode="auto">
          <a:xfrm>
            <a:off x="440420" y="4293096"/>
            <a:ext cx="3061994"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pic>
        <p:nvPicPr>
          <p:cNvPr id="13" name="Immagine 12"/>
          <p:cNvPicPr>
            <a:picLocks noChangeAspect="1"/>
          </p:cNvPicPr>
          <p:nvPr/>
        </p:nvPicPr>
        <p:blipFill>
          <a:blip r:embed="rId2"/>
          <a:stretch>
            <a:fillRect/>
          </a:stretch>
        </p:blipFill>
        <p:spPr>
          <a:xfrm>
            <a:off x="130841" y="67694"/>
            <a:ext cx="619159" cy="742991"/>
          </a:xfrm>
          <a:prstGeom prst="rect">
            <a:avLst/>
          </a:prstGeom>
        </p:spPr>
      </p:pic>
    </p:spTree>
    <p:extLst>
      <p:ext uri="{BB962C8B-B14F-4D97-AF65-F5344CB8AC3E}">
        <p14:creationId xmlns:p14="http://schemas.microsoft.com/office/powerpoint/2010/main" val="307742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836712"/>
            <a:ext cx="7521531" cy="4893647"/>
          </a:xfrm>
          <a:prstGeom prst="rect">
            <a:avLst/>
          </a:prstGeom>
        </p:spPr>
        <p:txBody>
          <a:bodyPr wrap="square">
            <a:spAutoFit/>
          </a:bodyPr>
          <a:lstStyle/>
          <a:p>
            <a:r>
              <a:rPr lang="it-IT" sz="1600" b="1" u="sng" dirty="0"/>
              <a:t>I guanti sono soggetti a scadenza?</a:t>
            </a:r>
          </a:p>
          <a:p>
            <a:pPr marL="342900" indent="-342900">
              <a:buAutoNum type="alphaLcPeriod"/>
            </a:pPr>
            <a:r>
              <a:rPr lang="it-IT" sz="1600" dirty="0"/>
              <a:t>No</a:t>
            </a:r>
          </a:p>
          <a:p>
            <a:pPr marL="342900" indent="-342900">
              <a:buAutoNum type="alphaLcPeriod"/>
            </a:pPr>
            <a:r>
              <a:rPr lang="it-IT" sz="1600" dirty="0"/>
              <a:t>Si</a:t>
            </a:r>
          </a:p>
          <a:p>
            <a:pPr marL="342900" indent="-342900">
              <a:buAutoNum type="alphaLcPeriod"/>
            </a:pPr>
            <a:r>
              <a:rPr lang="it-IT" sz="1600" dirty="0"/>
              <a:t>Solo se non sono marchio CE</a:t>
            </a:r>
          </a:p>
          <a:p>
            <a:pPr marL="342900" indent="-342900">
              <a:buAutoNum type="alphaLcPeriod"/>
            </a:pPr>
            <a:r>
              <a:rPr lang="it-IT" sz="1600" dirty="0"/>
              <a:t>Solo se sono prodotti in Asia</a:t>
            </a:r>
          </a:p>
          <a:p>
            <a:pPr marL="342900" indent="-342900">
              <a:buAutoNum type="alphaLcPeriod"/>
            </a:pPr>
            <a:r>
              <a:rPr lang="it-IT" sz="1600" dirty="0"/>
              <a:t>Solo se sono prodotti in Cina</a:t>
            </a:r>
          </a:p>
          <a:p>
            <a:pPr marL="342900" indent="-342900"/>
            <a:endParaRPr lang="it-IT" sz="800" b="1" dirty="0"/>
          </a:p>
          <a:p>
            <a:pPr marL="342900" indent="-342900"/>
            <a:r>
              <a:rPr lang="it-IT" sz="1600" b="1" u="sng" dirty="0"/>
              <a:t>Il contattore:</a:t>
            </a:r>
          </a:p>
          <a:p>
            <a:pPr marL="342900" indent="-342900">
              <a:buAutoNum type="alphaLcPeriod"/>
            </a:pPr>
            <a:r>
              <a:rPr lang="it-IT" sz="1600" dirty="0"/>
              <a:t>E’ un sezionatore</a:t>
            </a:r>
          </a:p>
          <a:p>
            <a:pPr marL="342900" indent="-342900">
              <a:buAutoNum type="alphaLcPeriod"/>
            </a:pPr>
            <a:r>
              <a:rPr lang="it-IT" sz="1600" dirty="0"/>
              <a:t>Serve a collegare a terra una parte attiva</a:t>
            </a:r>
          </a:p>
          <a:p>
            <a:pPr marL="342900" indent="-342900">
              <a:buAutoNum type="alphaLcPeriod"/>
            </a:pPr>
            <a:r>
              <a:rPr lang="it-IT" sz="1600" dirty="0"/>
              <a:t>E’ un dispositivo che garantisce molti cicli di manovra</a:t>
            </a:r>
          </a:p>
          <a:p>
            <a:pPr marL="342900" indent="-342900">
              <a:buAutoNum type="alphaLcPeriod"/>
            </a:pPr>
            <a:r>
              <a:rPr lang="it-IT" sz="1600" dirty="0"/>
              <a:t>Serve a generare un guasto sulla rete</a:t>
            </a:r>
          </a:p>
          <a:p>
            <a:pPr marL="342900" indent="-342900">
              <a:buAutoNum type="alphaLcPeriod"/>
            </a:pPr>
            <a:r>
              <a:rPr lang="it-IT" sz="1600" dirty="0"/>
              <a:t>Serve a duplicare il segnale sulla rete</a:t>
            </a:r>
          </a:p>
          <a:p>
            <a:pPr marL="342900" indent="-342900"/>
            <a:endParaRPr lang="it-IT" sz="800" dirty="0"/>
          </a:p>
          <a:p>
            <a:pPr marL="342900" indent="-342900"/>
            <a:r>
              <a:rPr lang="it-IT" sz="1600" b="1" u="sng" dirty="0"/>
              <a:t>Il fusibile:</a:t>
            </a:r>
          </a:p>
          <a:p>
            <a:pPr marL="342900" indent="-342900">
              <a:buAutoNum type="alphaLcPeriod"/>
            </a:pPr>
            <a:r>
              <a:rPr lang="it-IT" sz="1600" dirty="0"/>
              <a:t>E’ una protezione</a:t>
            </a:r>
          </a:p>
          <a:p>
            <a:pPr marL="342900" indent="-342900">
              <a:buAutoNum type="alphaLcPeriod"/>
            </a:pPr>
            <a:r>
              <a:rPr lang="it-IT" sz="1600" dirty="0"/>
              <a:t>Lavora per induzione elettromagnetica</a:t>
            </a:r>
          </a:p>
          <a:p>
            <a:pPr marL="342900" indent="-342900">
              <a:buAutoNum type="alphaLcPeriod"/>
            </a:pPr>
            <a:r>
              <a:rPr lang="it-IT" sz="1600" dirty="0"/>
              <a:t>Collega a terra una parte attiva</a:t>
            </a:r>
          </a:p>
          <a:p>
            <a:pPr marL="342900" indent="-342900">
              <a:buAutoNum type="alphaLcPeriod"/>
            </a:pPr>
            <a:r>
              <a:rPr lang="it-IT" sz="1600" dirty="0"/>
              <a:t>Serve a generare un corto circuito</a:t>
            </a:r>
          </a:p>
          <a:p>
            <a:pPr marL="342900" indent="-342900">
              <a:buAutoNum type="alphaLcPeriod"/>
            </a:pPr>
            <a:r>
              <a:rPr lang="it-IT" sz="1600" dirty="0"/>
              <a:t>E’ detto anche cavo di isolamento</a:t>
            </a:r>
          </a:p>
          <a:p>
            <a:endParaRPr lang="it-IT" sz="800" b="1" dirty="0"/>
          </a:p>
        </p:txBody>
      </p:sp>
      <p:sp>
        <p:nvSpPr>
          <p:cNvPr id="3" name="Rectangle 8"/>
          <p:cNvSpPr>
            <a:spLocks noChangeArrowheads="1"/>
          </p:cNvSpPr>
          <p:nvPr/>
        </p:nvSpPr>
        <p:spPr bwMode="auto">
          <a:xfrm>
            <a:off x="411866" y="1340768"/>
            <a:ext cx="625248"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8" name="CasellaDiTesto 7"/>
          <p:cNvSpPr txBox="1"/>
          <p:nvPr/>
        </p:nvSpPr>
        <p:spPr>
          <a:xfrm>
            <a:off x="955230" y="94635"/>
            <a:ext cx="7217170" cy="523220"/>
          </a:xfrm>
          <a:prstGeom prst="rect">
            <a:avLst/>
          </a:prstGeom>
          <a:noFill/>
        </p:spPr>
        <p:txBody>
          <a:bodyPr wrap="square" rtlCol="0">
            <a:spAutoFit/>
          </a:bodyPr>
          <a:lstStyle/>
          <a:p>
            <a:pPr algn="ctr"/>
            <a:r>
              <a:rPr lang="it-IT" sz="2800" b="1" dirty="0" err="1">
                <a:solidFill>
                  <a:schemeClr val="tx2"/>
                </a:solidFill>
              </a:rPr>
              <a:t>Verification</a:t>
            </a:r>
            <a:endParaRPr lang="it-IT" sz="2800" b="1" dirty="0">
              <a:solidFill>
                <a:schemeClr val="tx2"/>
              </a:solidFill>
            </a:endParaRPr>
          </a:p>
        </p:txBody>
      </p:sp>
      <p:sp>
        <p:nvSpPr>
          <p:cNvPr id="10" name="Rectangle 8"/>
          <p:cNvSpPr>
            <a:spLocks noChangeArrowheads="1"/>
          </p:cNvSpPr>
          <p:nvPr/>
        </p:nvSpPr>
        <p:spPr bwMode="auto">
          <a:xfrm>
            <a:off x="411866" y="3212976"/>
            <a:ext cx="4803142"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11" name="Rectangle 8"/>
          <p:cNvSpPr>
            <a:spLocks noChangeArrowheads="1"/>
          </p:cNvSpPr>
          <p:nvPr/>
        </p:nvSpPr>
        <p:spPr bwMode="auto">
          <a:xfrm>
            <a:off x="462585" y="4293096"/>
            <a:ext cx="1837858"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pic>
        <p:nvPicPr>
          <p:cNvPr id="13" name="Immagine 12"/>
          <p:cNvPicPr>
            <a:picLocks noChangeAspect="1"/>
          </p:cNvPicPr>
          <p:nvPr/>
        </p:nvPicPr>
        <p:blipFill>
          <a:blip r:embed="rId2"/>
          <a:stretch>
            <a:fillRect/>
          </a:stretch>
        </p:blipFill>
        <p:spPr>
          <a:xfrm>
            <a:off x="130841" y="67694"/>
            <a:ext cx="619159" cy="742991"/>
          </a:xfrm>
          <a:prstGeom prst="rect">
            <a:avLst/>
          </a:prstGeom>
        </p:spPr>
      </p:pic>
    </p:spTree>
    <p:extLst>
      <p:ext uri="{BB962C8B-B14F-4D97-AF65-F5344CB8AC3E}">
        <p14:creationId xmlns:p14="http://schemas.microsoft.com/office/powerpoint/2010/main" val="41029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836712"/>
            <a:ext cx="7521531" cy="5016758"/>
          </a:xfrm>
          <a:prstGeom prst="rect">
            <a:avLst/>
          </a:prstGeom>
        </p:spPr>
        <p:txBody>
          <a:bodyPr wrap="square">
            <a:spAutoFit/>
          </a:bodyPr>
          <a:lstStyle/>
          <a:p>
            <a:pPr marL="342900" indent="-342900"/>
            <a:r>
              <a:rPr lang="it-IT" sz="1600" b="1" u="sng" dirty="0"/>
              <a:t>L’isolamento di un componente appartenente alla classe 3 è ridotto </a:t>
            </a:r>
            <a:r>
              <a:rPr lang="it-IT" sz="1600" b="1" u="sng" dirty="0" err="1"/>
              <a:t>perchè</a:t>
            </a:r>
            <a:r>
              <a:rPr lang="it-IT" sz="1600" b="1" u="sng" dirty="0"/>
              <a:t>?</a:t>
            </a:r>
          </a:p>
          <a:p>
            <a:pPr marL="342900" indent="-342900">
              <a:buAutoNum type="alphaLcPeriod"/>
            </a:pPr>
            <a:r>
              <a:rPr lang="it-IT" sz="1600" dirty="0"/>
              <a:t>In caso di dispersione il corpo umano funge da sezionatore di terra</a:t>
            </a:r>
          </a:p>
          <a:p>
            <a:pPr marL="342900" indent="-342900">
              <a:buAutoNum type="alphaLcPeriod"/>
            </a:pPr>
            <a:r>
              <a:rPr lang="it-IT" sz="1600" dirty="0"/>
              <a:t>L’apparato lavora a bassissime tensioni</a:t>
            </a:r>
          </a:p>
          <a:p>
            <a:pPr marL="342900" indent="-342900">
              <a:buAutoNum type="alphaLcPeriod"/>
            </a:pPr>
            <a:r>
              <a:rPr lang="it-IT" sz="1600" dirty="0"/>
              <a:t>Gli operatori che lavorano sono competenti</a:t>
            </a:r>
          </a:p>
          <a:p>
            <a:pPr marL="342900" indent="-342900">
              <a:buAutoNum type="alphaLcPeriod"/>
            </a:pPr>
            <a:r>
              <a:rPr lang="it-IT" sz="1600" dirty="0"/>
              <a:t>Gli operatori che lavorano sono incompetenti</a:t>
            </a:r>
          </a:p>
          <a:p>
            <a:pPr marL="342900" indent="-342900">
              <a:buAutoNum type="alphaLcPeriod"/>
            </a:pPr>
            <a:r>
              <a:rPr lang="it-IT" sz="1600" dirty="0"/>
              <a:t>Nessuna delle precedenti</a:t>
            </a:r>
          </a:p>
          <a:p>
            <a:pPr marL="342900" indent="-342900"/>
            <a:endParaRPr lang="it-IT" sz="800" b="1" dirty="0"/>
          </a:p>
          <a:p>
            <a:pPr marL="342900" indent="-342900"/>
            <a:r>
              <a:rPr lang="it-IT" sz="1600" b="1" u="sng" dirty="0"/>
              <a:t>I cartelli monitori (TAG):</a:t>
            </a:r>
          </a:p>
          <a:p>
            <a:pPr marL="342900" indent="-342900">
              <a:buAutoNum type="alphaLcPeriod"/>
            </a:pPr>
            <a:r>
              <a:rPr lang="it-IT" sz="1600" dirty="0"/>
              <a:t>Avvisano tutti che è possibile intervenire sul pannello</a:t>
            </a:r>
          </a:p>
          <a:p>
            <a:pPr marL="342900" indent="-342900">
              <a:buAutoNum type="alphaLcPeriod"/>
            </a:pPr>
            <a:r>
              <a:rPr lang="it-IT" sz="1600" dirty="0"/>
              <a:t>Avvisano di un lavoro in corso e pertanto di non interferire con l’elemento segnalato</a:t>
            </a:r>
          </a:p>
          <a:p>
            <a:pPr marL="342900" indent="-342900">
              <a:buAutoNum type="alphaLcPeriod"/>
            </a:pPr>
            <a:r>
              <a:rPr lang="it-IT" sz="1600" dirty="0"/>
              <a:t>Avvisano che dopo 1 ora è possibile lavorare</a:t>
            </a:r>
          </a:p>
          <a:p>
            <a:pPr marL="342900" indent="-342900">
              <a:buAutoNum type="alphaLcPeriod"/>
            </a:pPr>
            <a:r>
              <a:rPr lang="it-IT" sz="1600" dirty="0"/>
              <a:t>Avvisano che il componente è stato riparato</a:t>
            </a:r>
          </a:p>
          <a:p>
            <a:pPr marL="342900" indent="-342900">
              <a:buAutoNum type="alphaLcPeriod"/>
            </a:pPr>
            <a:r>
              <a:rPr lang="it-IT" sz="1600" dirty="0"/>
              <a:t>Viene messo all’installazione dell’apparato</a:t>
            </a:r>
          </a:p>
          <a:p>
            <a:pPr marL="342900" indent="-342900"/>
            <a:endParaRPr lang="it-IT" sz="800" dirty="0"/>
          </a:p>
          <a:p>
            <a:pPr marL="342900" indent="-342900"/>
            <a:r>
              <a:rPr lang="it-IT" sz="1600" b="1" u="sng" dirty="0"/>
              <a:t>Il permesso di lavoro:</a:t>
            </a:r>
          </a:p>
          <a:p>
            <a:pPr marL="342900" indent="-342900">
              <a:buFont typeface="+mj-lt"/>
              <a:buAutoNum type="alphaLcPeriod"/>
            </a:pPr>
            <a:r>
              <a:rPr lang="it-IT" sz="1600" dirty="0"/>
              <a:t>Indica chi si è fatto male durante un lavoro</a:t>
            </a:r>
          </a:p>
          <a:p>
            <a:pPr marL="342900" indent="-342900">
              <a:buFont typeface="+mj-lt"/>
              <a:buAutoNum type="alphaLcPeriod"/>
            </a:pPr>
            <a:r>
              <a:rPr lang="it-IT" sz="1600" dirty="0"/>
              <a:t>E’ un report dei lavori compiuti nel mese corrente</a:t>
            </a:r>
          </a:p>
          <a:p>
            <a:pPr marL="342900" indent="-342900">
              <a:buFont typeface="+mj-lt"/>
              <a:buAutoNum type="alphaLcPeriod"/>
            </a:pPr>
            <a:r>
              <a:rPr lang="it-IT" sz="1600" dirty="0"/>
              <a:t>E’ un report dei lavori compiuti nell’anno corrente</a:t>
            </a:r>
          </a:p>
          <a:p>
            <a:pPr marL="342900" indent="-342900">
              <a:buFont typeface="+mj-lt"/>
              <a:buAutoNum type="alphaLcPeriod"/>
            </a:pPr>
            <a:r>
              <a:rPr lang="it-IT" sz="1600" dirty="0"/>
              <a:t>E’ un documento per l’ufficio commerciale</a:t>
            </a:r>
          </a:p>
          <a:p>
            <a:pPr marL="342900" indent="-342900">
              <a:buFont typeface="+mj-lt"/>
              <a:buAutoNum type="alphaLcPeriod"/>
            </a:pPr>
            <a:r>
              <a:rPr lang="it-IT" sz="1600" dirty="0"/>
              <a:t>E’ un documento che va redatto per ogni lavoro a bordo</a:t>
            </a:r>
          </a:p>
          <a:p>
            <a:pPr marL="342900" indent="-342900"/>
            <a:endParaRPr lang="it-IT" sz="800" dirty="0"/>
          </a:p>
          <a:p>
            <a:endParaRPr lang="it-IT" sz="800" b="1" dirty="0"/>
          </a:p>
        </p:txBody>
      </p:sp>
      <p:sp>
        <p:nvSpPr>
          <p:cNvPr id="3" name="Rectangle 8"/>
          <p:cNvSpPr>
            <a:spLocks noChangeArrowheads="1"/>
          </p:cNvSpPr>
          <p:nvPr/>
        </p:nvSpPr>
        <p:spPr bwMode="auto">
          <a:xfrm>
            <a:off x="398783" y="1374159"/>
            <a:ext cx="3669161"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8" name="CasellaDiTesto 7"/>
          <p:cNvSpPr txBox="1"/>
          <p:nvPr/>
        </p:nvSpPr>
        <p:spPr>
          <a:xfrm>
            <a:off x="955230" y="94635"/>
            <a:ext cx="7217170" cy="523220"/>
          </a:xfrm>
          <a:prstGeom prst="rect">
            <a:avLst/>
          </a:prstGeom>
          <a:noFill/>
        </p:spPr>
        <p:txBody>
          <a:bodyPr wrap="square" rtlCol="0">
            <a:spAutoFit/>
          </a:bodyPr>
          <a:lstStyle/>
          <a:p>
            <a:pPr algn="ctr"/>
            <a:r>
              <a:rPr lang="it-IT" sz="2800" b="1" dirty="0" err="1">
                <a:solidFill>
                  <a:schemeClr val="tx2"/>
                </a:solidFill>
              </a:rPr>
              <a:t>Verification</a:t>
            </a:r>
            <a:endParaRPr lang="it-IT" sz="2800" b="1" dirty="0">
              <a:solidFill>
                <a:schemeClr val="tx2"/>
              </a:solidFill>
            </a:endParaRPr>
          </a:p>
        </p:txBody>
      </p:sp>
      <p:sp>
        <p:nvSpPr>
          <p:cNvPr id="10" name="Rectangle 8"/>
          <p:cNvSpPr>
            <a:spLocks noChangeArrowheads="1"/>
          </p:cNvSpPr>
          <p:nvPr/>
        </p:nvSpPr>
        <p:spPr bwMode="auto">
          <a:xfrm>
            <a:off x="438081" y="2950147"/>
            <a:ext cx="7436440"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pic>
        <p:nvPicPr>
          <p:cNvPr id="13" name="Immagine 12"/>
          <p:cNvPicPr>
            <a:picLocks noChangeAspect="1"/>
          </p:cNvPicPr>
          <p:nvPr/>
        </p:nvPicPr>
        <p:blipFill>
          <a:blip r:embed="rId2"/>
          <a:stretch>
            <a:fillRect/>
          </a:stretch>
        </p:blipFill>
        <p:spPr>
          <a:xfrm>
            <a:off x="130841" y="67694"/>
            <a:ext cx="619159" cy="742991"/>
          </a:xfrm>
          <a:prstGeom prst="rect">
            <a:avLst/>
          </a:prstGeom>
        </p:spPr>
      </p:pic>
      <p:sp>
        <p:nvSpPr>
          <p:cNvPr id="7" name="Rectangle 8"/>
          <p:cNvSpPr>
            <a:spLocks noChangeArrowheads="1"/>
          </p:cNvSpPr>
          <p:nvPr/>
        </p:nvSpPr>
        <p:spPr bwMode="auto">
          <a:xfrm>
            <a:off x="440420" y="5301208"/>
            <a:ext cx="6024414"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Tree>
    <p:extLst>
      <p:ext uri="{BB962C8B-B14F-4D97-AF65-F5344CB8AC3E}">
        <p14:creationId xmlns:p14="http://schemas.microsoft.com/office/powerpoint/2010/main" val="115777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836712"/>
            <a:ext cx="7521531" cy="1938992"/>
          </a:xfrm>
          <a:prstGeom prst="rect">
            <a:avLst/>
          </a:prstGeom>
        </p:spPr>
        <p:txBody>
          <a:bodyPr wrap="square">
            <a:spAutoFit/>
          </a:bodyPr>
          <a:lstStyle/>
          <a:p>
            <a:r>
              <a:rPr lang="it-IT" sz="1600" b="1" u="sng" dirty="0"/>
              <a:t>Quando bisogna indossare i dispositivi di protezione individuali?</a:t>
            </a:r>
          </a:p>
          <a:p>
            <a:pPr marL="342900" indent="-342900">
              <a:buFont typeface="+mj-lt"/>
              <a:buAutoNum type="alphaLcPeriod"/>
            </a:pPr>
            <a:r>
              <a:rPr lang="it-IT" sz="1600" dirty="0"/>
              <a:t>Mai</a:t>
            </a:r>
          </a:p>
          <a:p>
            <a:pPr marL="342900" indent="-342900">
              <a:buFont typeface="+mj-lt"/>
              <a:buAutoNum type="alphaLcPeriod"/>
            </a:pPr>
            <a:r>
              <a:rPr lang="it-IT" sz="1600" dirty="0"/>
              <a:t>Solo se ne si ha voglia</a:t>
            </a:r>
          </a:p>
          <a:p>
            <a:pPr marL="342900" indent="-342900">
              <a:buFont typeface="+mj-lt"/>
              <a:buAutoNum type="alphaLcPeriod"/>
            </a:pPr>
            <a:r>
              <a:rPr lang="it-IT" sz="1600" dirty="0"/>
              <a:t>Solo se fa freddo</a:t>
            </a:r>
          </a:p>
          <a:p>
            <a:pPr marL="342900" indent="-342900">
              <a:buFont typeface="+mj-lt"/>
              <a:buAutoNum type="alphaLcPeriod"/>
            </a:pPr>
            <a:r>
              <a:rPr lang="it-IT" sz="1600" dirty="0"/>
              <a:t>Prima di ogni lavoro</a:t>
            </a:r>
          </a:p>
          <a:p>
            <a:pPr marL="342900" indent="-342900">
              <a:buFont typeface="+mj-lt"/>
              <a:buAutoNum type="alphaLcPeriod"/>
            </a:pPr>
            <a:r>
              <a:rPr lang="it-IT" sz="1600" dirty="0"/>
              <a:t>Nessuna delle precedenti</a:t>
            </a:r>
          </a:p>
          <a:p>
            <a:pPr marL="342900" indent="-342900"/>
            <a:endParaRPr lang="it-IT" sz="800" b="1" dirty="0"/>
          </a:p>
          <a:p>
            <a:pPr marL="342900" indent="-342900"/>
            <a:endParaRPr lang="it-IT" sz="800" dirty="0"/>
          </a:p>
          <a:p>
            <a:endParaRPr lang="it-IT" sz="800" b="1" dirty="0"/>
          </a:p>
        </p:txBody>
      </p:sp>
      <p:sp>
        <p:nvSpPr>
          <p:cNvPr id="3" name="Rectangle 8"/>
          <p:cNvSpPr>
            <a:spLocks noChangeArrowheads="1"/>
          </p:cNvSpPr>
          <p:nvPr/>
        </p:nvSpPr>
        <p:spPr bwMode="auto">
          <a:xfrm>
            <a:off x="388934" y="1916832"/>
            <a:ext cx="3669161" cy="237626"/>
          </a:xfrm>
          <a:prstGeom prst="rect">
            <a:avLst/>
          </a:prstGeom>
          <a:solidFill>
            <a:srgbClr val="00B0F0">
              <a:alpha val="39999"/>
            </a:srgbClr>
          </a:solidFill>
          <a:ln>
            <a:noFill/>
          </a:ln>
          <a:effectLst/>
        </p:spPr>
        <p:txBody>
          <a:bodyPr wrap="none" anchor="ctr"/>
          <a:lstStyle/>
          <a:p>
            <a:pPr>
              <a:defRPr/>
            </a:pPr>
            <a:endParaRPr lang="it-IT" kern="0">
              <a:solidFill>
                <a:sysClr val="windowText" lastClr="000000"/>
              </a:solidFill>
              <a:latin typeface="Arial" charset="0"/>
              <a:cs typeface="Arial" charset="0"/>
            </a:endParaRPr>
          </a:p>
        </p:txBody>
      </p:sp>
      <p:sp>
        <p:nvSpPr>
          <p:cNvPr id="8" name="CasellaDiTesto 7"/>
          <p:cNvSpPr txBox="1"/>
          <p:nvPr/>
        </p:nvSpPr>
        <p:spPr>
          <a:xfrm>
            <a:off x="955230" y="-27384"/>
            <a:ext cx="7217170" cy="523220"/>
          </a:xfrm>
          <a:prstGeom prst="rect">
            <a:avLst/>
          </a:prstGeom>
          <a:noFill/>
        </p:spPr>
        <p:txBody>
          <a:bodyPr wrap="square" rtlCol="0">
            <a:spAutoFit/>
          </a:bodyPr>
          <a:lstStyle/>
          <a:p>
            <a:pPr algn="ctr"/>
            <a:r>
              <a:rPr lang="it-IT" sz="2800" b="1" dirty="0" err="1">
                <a:solidFill>
                  <a:schemeClr val="tx2"/>
                </a:solidFill>
              </a:rPr>
              <a:t>Verification</a:t>
            </a:r>
            <a:endParaRPr lang="it-IT" sz="2800" b="1" dirty="0">
              <a:solidFill>
                <a:schemeClr val="tx2"/>
              </a:solidFill>
            </a:endParaRPr>
          </a:p>
        </p:txBody>
      </p:sp>
      <p:pic>
        <p:nvPicPr>
          <p:cNvPr id="13" name="Immagine 12"/>
          <p:cNvPicPr>
            <a:picLocks noChangeAspect="1"/>
          </p:cNvPicPr>
          <p:nvPr/>
        </p:nvPicPr>
        <p:blipFill>
          <a:blip r:embed="rId2"/>
          <a:stretch>
            <a:fillRect/>
          </a:stretch>
        </p:blipFill>
        <p:spPr>
          <a:xfrm>
            <a:off x="130841" y="67694"/>
            <a:ext cx="619159" cy="742991"/>
          </a:xfrm>
          <a:prstGeom prst="rect">
            <a:avLst/>
          </a:prstGeom>
        </p:spPr>
      </p:pic>
    </p:spTree>
    <p:extLst>
      <p:ext uri="{BB962C8B-B14F-4D97-AF65-F5344CB8AC3E}">
        <p14:creationId xmlns:p14="http://schemas.microsoft.com/office/powerpoint/2010/main" val="46573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09538" y="1012825"/>
            <a:ext cx="3452812" cy="3648075"/>
          </a:xfrm>
        </p:spPr>
      </p:pic>
      <p:pic>
        <p:nvPicPr>
          <p:cNvPr id="10244" name="Immagin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50" y="4729163"/>
            <a:ext cx="8982075"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CasellaDiTesto 2"/>
          <p:cNvSpPr txBox="1">
            <a:spLocks noChangeArrowheads="1"/>
          </p:cNvSpPr>
          <p:nvPr/>
        </p:nvSpPr>
        <p:spPr bwMode="auto">
          <a:xfrm>
            <a:off x="4297363" y="2043113"/>
            <a:ext cx="2540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800" b="1" dirty="0">
                <a:solidFill>
                  <a:srgbClr val="FF0000"/>
                </a:solidFill>
                <a:latin typeface="Calibri" pitchFamily="34" charset="0"/>
                <a:ea typeface="ＭＳ Ｐゴシック" pitchFamily="34" charset="-128"/>
              </a:rPr>
              <a:t>Open Time :</a:t>
            </a:r>
          </a:p>
          <a:p>
            <a:pPr eaLnBrk="1" hangingPunct="1">
              <a:spcBef>
                <a:spcPct val="0"/>
              </a:spcBef>
              <a:buFontTx/>
              <a:buNone/>
            </a:pPr>
            <a:endParaRPr lang="it-IT" altLang="it-IT" sz="2800" dirty="0">
              <a:latin typeface="Calibri" pitchFamily="34" charset="0"/>
              <a:ea typeface="ＭＳ Ｐゴシック" pitchFamily="34" charset="-128"/>
            </a:endParaRPr>
          </a:p>
          <a:p>
            <a:pPr eaLnBrk="1" hangingPunct="1">
              <a:spcBef>
                <a:spcPct val="0"/>
              </a:spcBef>
              <a:buFontTx/>
              <a:buNone/>
            </a:pPr>
            <a:r>
              <a:rPr lang="it-IT" altLang="it-IT" sz="2800" dirty="0">
                <a:latin typeface="Calibri" pitchFamily="34" charset="0"/>
                <a:ea typeface="ＭＳ Ｐゴシック" pitchFamily="34" charset="-128"/>
              </a:rPr>
              <a:t>14:00 to 17:00 </a:t>
            </a:r>
          </a:p>
        </p:txBody>
      </p:sp>
      <p:sp>
        <p:nvSpPr>
          <p:cNvPr id="9" name="CasellaDiTesto 8"/>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Administration Office</a:t>
            </a:r>
          </a:p>
        </p:txBody>
      </p:sp>
      <p:pic>
        <p:nvPicPr>
          <p:cNvPr id="7" name="Immagine 6"/>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64836365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stretch>
            <a:fillRect/>
          </a:stretch>
        </p:blipFill>
        <p:spPr>
          <a:xfrm>
            <a:off x="8055789" y="0"/>
            <a:ext cx="1112400" cy="515040"/>
          </a:xfrm>
          <a:prstGeom prst="rect">
            <a:avLst/>
          </a:prstGeom>
        </p:spPr>
      </p:pic>
      <p:sp>
        <p:nvSpPr>
          <p:cNvPr id="19" name="Rettangolo 18"/>
          <p:cNvSpPr/>
          <p:nvPr/>
        </p:nvSpPr>
        <p:spPr>
          <a:xfrm>
            <a:off x="0" y="6341644"/>
            <a:ext cx="9144000" cy="5040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IMAT – Training Center &amp; </a:t>
            </a:r>
            <a:r>
              <a:rPr lang="it-IT" dirty="0" err="1">
                <a:solidFill>
                  <a:schemeClr val="bg1"/>
                </a:solidFill>
              </a:rPr>
              <a:t>Nautical</a:t>
            </a:r>
            <a:r>
              <a:rPr lang="it-IT" dirty="0">
                <a:solidFill>
                  <a:schemeClr val="bg1"/>
                </a:solidFill>
              </a:rPr>
              <a:t> College</a:t>
            </a:r>
          </a:p>
        </p:txBody>
      </p:sp>
      <p:pic>
        <p:nvPicPr>
          <p:cNvPr id="17" name="Immagine 16"/>
          <p:cNvPicPr>
            <a:picLocks noChangeAspect="1"/>
          </p:cNvPicPr>
          <p:nvPr/>
        </p:nvPicPr>
        <p:blipFill>
          <a:blip r:embed="rId3"/>
          <a:stretch>
            <a:fillRect/>
          </a:stretch>
        </p:blipFill>
        <p:spPr>
          <a:xfrm>
            <a:off x="-24339" y="6322232"/>
            <a:ext cx="1216688" cy="574540"/>
          </a:xfrm>
          <a:prstGeom prst="rect">
            <a:avLst/>
          </a:prstGeom>
        </p:spPr>
      </p:pic>
      <p:pic>
        <p:nvPicPr>
          <p:cNvPr id="16" name="Immagine 15"/>
          <p:cNvPicPr>
            <a:picLocks noChangeAspect="1"/>
          </p:cNvPicPr>
          <p:nvPr/>
        </p:nvPicPr>
        <p:blipFill>
          <a:blip r:embed="rId4"/>
          <a:stretch>
            <a:fillRect/>
          </a:stretch>
        </p:blipFill>
        <p:spPr>
          <a:xfrm>
            <a:off x="8278269" y="6322232"/>
            <a:ext cx="889920" cy="574540"/>
          </a:xfrm>
          <a:prstGeom prst="rect">
            <a:avLst/>
          </a:prstGeom>
        </p:spPr>
      </p:pic>
      <p:sp>
        <p:nvSpPr>
          <p:cNvPr id="20" name="CasellaDiTesto 19"/>
          <p:cNvSpPr txBox="1"/>
          <p:nvPr/>
        </p:nvSpPr>
        <p:spPr>
          <a:xfrm>
            <a:off x="-24339" y="2644170"/>
            <a:ext cx="8676455" cy="1569660"/>
          </a:xfrm>
          <a:prstGeom prst="rect">
            <a:avLst/>
          </a:prstGeom>
          <a:noFill/>
        </p:spPr>
        <p:txBody>
          <a:bodyPr wrap="square" rtlCol="0">
            <a:spAutoFit/>
          </a:bodyPr>
          <a:lstStyle/>
          <a:p>
            <a:pPr algn="just"/>
            <a:r>
              <a:rPr lang="it-IT" sz="3200" b="1" i="1" u="sng" dirty="0" smtClean="0"/>
              <a:t>Comprensione del Sistema di distribuzione dell’energia elettrica ad alta tensione e l’importanza della sua manutenzione</a:t>
            </a:r>
            <a:endParaRPr lang="it-IT" sz="3200" b="1" i="1" u="sng" dirty="0"/>
          </a:p>
        </p:txBody>
      </p:sp>
      <p:pic>
        <p:nvPicPr>
          <p:cNvPr id="8" name="Immagine 7"/>
          <p:cNvPicPr>
            <a:picLocks noChangeAspect="1"/>
          </p:cNvPicPr>
          <p:nvPr/>
        </p:nvPicPr>
        <p:blipFill>
          <a:blip r:embed="rId5"/>
          <a:stretch>
            <a:fillRect/>
          </a:stretch>
        </p:blipFill>
        <p:spPr>
          <a:xfrm>
            <a:off x="130841" y="67694"/>
            <a:ext cx="619159" cy="742991"/>
          </a:xfrm>
          <a:prstGeom prst="rect">
            <a:avLst/>
          </a:prstGeom>
        </p:spPr>
      </p:pic>
    </p:spTree>
    <p:extLst>
      <p:ext uri="{BB962C8B-B14F-4D97-AF65-F5344CB8AC3E}">
        <p14:creationId xmlns:p14="http://schemas.microsoft.com/office/powerpoint/2010/main" val="41258410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Test di isolamento</a:t>
            </a:r>
            <a:endParaRPr lang="it-IT" sz="2800" b="1" dirty="0">
              <a:solidFill>
                <a:schemeClr val="tx2"/>
              </a:solidFill>
            </a:endParaRPr>
          </a:p>
        </p:txBody>
      </p:sp>
      <p:graphicFrame>
        <p:nvGraphicFramePr>
          <p:cNvPr id="6" name="Diagramma 5"/>
          <p:cNvGraphicFramePr/>
          <p:nvPr>
            <p:extLst>
              <p:ext uri="{D42A27DB-BD31-4B8C-83A1-F6EECF244321}">
                <p14:modId xmlns:p14="http://schemas.microsoft.com/office/powerpoint/2010/main" val="4202496238"/>
              </p:ext>
            </p:extLst>
          </p:nvPr>
        </p:nvGraphicFramePr>
        <p:xfrm>
          <a:off x="899592" y="960779"/>
          <a:ext cx="7056784" cy="3548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584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413" y="4974063"/>
            <a:ext cx="35623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p:cNvPicPr>
            <a:picLocks noChangeAspect="1"/>
          </p:cNvPicPr>
          <p:nvPr/>
        </p:nvPicPr>
        <p:blipFill>
          <a:blip r:embed="rId10"/>
          <a:stretch>
            <a:fillRect/>
          </a:stretch>
        </p:blipFill>
        <p:spPr>
          <a:xfrm>
            <a:off x="5940152" y="4614454"/>
            <a:ext cx="2137420" cy="2137420"/>
          </a:xfrm>
          <a:prstGeom prst="rect">
            <a:avLst/>
          </a:prstGeom>
        </p:spPr>
      </p:pic>
    </p:spTree>
    <p:extLst>
      <p:ext uri="{BB962C8B-B14F-4D97-AF65-F5344CB8AC3E}">
        <p14:creationId xmlns:p14="http://schemas.microsoft.com/office/powerpoint/2010/main" val="28310719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Test di isolamento</a:t>
            </a:r>
            <a:endParaRPr lang="it-IT" sz="2800" b="1" dirty="0">
              <a:solidFill>
                <a:schemeClr val="tx2"/>
              </a:solidFill>
            </a:endParaRPr>
          </a:p>
        </p:txBody>
      </p:sp>
      <p:sp>
        <p:nvSpPr>
          <p:cNvPr id="3" name="Rettangolo 2"/>
          <p:cNvSpPr/>
          <p:nvPr/>
        </p:nvSpPr>
        <p:spPr>
          <a:xfrm>
            <a:off x="-14385" y="810685"/>
            <a:ext cx="9190129" cy="923330"/>
          </a:xfrm>
          <a:prstGeom prst="rect">
            <a:avLst/>
          </a:prstGeom>
        </p:spPr>
        <p:txBody>
          <a:bodyPr wrap="square">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dirty="0"/>
              <a:t>Per comprendere il test di isolamento è sufficiente far riferimento alla legge di Ohm (V=RI) e si può asserire che lo scopo di un isolante intorno ad un conduttore è molto simile a quella di un tubo dell’acqua. </a:t>
            </a:r>
          </a:p>
        </p:txBody>
      </p:sp>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509" y="1700099"/>
            <a:ext cx="7075883" cy="189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a:off x="-10849" y="3717032"/>
            <a:ext cx="5158913" cy="3139321"/>
          </a:xfrm>
          <a:prstGeom prst="rect">
            <a:avLst/>
          </a:prstGeom>
        </p:spPr>
        <p:txBody>
          <a:bodyPr wrap="square">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dirty="0"/>
              <a:t>La pompa esercita una pressione sull’acqua facendola scorrere lungo il tubo. Se il tubo avesse una perdita, questa provocherebbe uno spreco di acqua ed anche un abbassamento della pressione. Analogamente con l’elettricità, la tensione è come la pressione della pompa, che causa lo scorrere lungo il filo di rame dell’elettricità.</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dirty="0"/>
              <a:t>Quindi più tensione avremo, maggiore sarà lo scorrere di corrente elettrica; inoltre la legge di Ohm ci dice che minore è la resistenza del conduttore maggiore è la corrente a parità di tensione.</a:t>
            </a:r>
          </a:p>
        </p:txBody>
      </p:sp>
      <p:pic>
        <p:nvPicPr>
          <p:cNvPr id="9" name="Picture 6" descr="Risultati immagini per legge di oh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252" y="3717032"/>
            <a:ext cx="2548219" cy="311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5316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Test di isolamento</a:t>
            </a:r>
            <a:endParaRPr lang="it-IT" sz="2800" b="1" dirty="0">
              <a:solidFill>
                <a:schemeClr val="tx2"/>
              </a:solidFill>
            </a:endParaRPr>
          </a:p>
        </p:txBody>
      </p:sp>
      <p:sp>
        <p:nvSpPr>
          <p:cNvPr id="3" name="Rettangolo 2"/>
          <p:cNvSpPr/>
          <p:nvPr/>
        </p:nvSpPr>
        <p:spPr>
          <a:xfrm>
            <a:off x="0" y="821238"/>
            <a:ext cx="9144000" cy="1477328"/>
          </a:xfrm>
          <a:prstGeom prst="rect">
            <a:avLst/>
          </a:prstGeom>
        </p:spPr>
        <p:txBody>
          <a:bodyPr wrap="square">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b="1" dirty="0"/>
              <a:t>Nessun isolante </a:t>
            </a:r>
            <a:r>
              <a:rPr lang="it-IT" altLang="it-IT" b="1" dirty="0" smtClean="0">
                <a:solidFill>
                  <a:srgbClr val="00B050"/>
                </a:solidFill>
              </a:rPr>
              <a:t>È PERFETTO </a:t>
            </a:r>
            <a:r>
              <a:rPr lang="it-IT" altLang="it-IT" b="1" i="1" dirty="0" smtClean="0"/>
              <a:t>cioè </a:t>
            </a:r>
            <a:r>
              <a:rPr lang="it-IT" altLang="it-IT" b="1" i="1" dirty="0"/>
              <a:t>ha resistenza infinita</a:t>
            </a:r>
            <a:r>
              <a:rPr lang="it-IT" altLang="it-IT" dirty="0"/>
              <a:t>; quindi, parte della corrente elettrica scorre lungo l’isolante o attraverso di esso a terra. </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dirty="0" smtClean="0"/>
              <a:t>Inoltre, </a:t>
            </a:r>
            <a:r>
              <a:rPr lang="it-IT" altLang="it-IT" b="1" dirty="0" smtClean="0">
                <a:solidFill>
                  <a:srgbClr val="FF0000"/>
                </a:solidFill>
              </a:rPr>
              <a:t>UNA TENSIONE MAGGIORE </a:t>
            </a:r>
            <a:r>
              <a:rPr lang="it-IT" altLang="it-IT" b="1" i="1" dirty="0" smtClean="0"/>
              <a:t>tende </a:t>
            </a:r>
            <a:r>
              <a:rPr lang="it-IT" altLang="it-IT" b="1" i="1" dirty="0"/>
              <a:t>a causare più corrente attraverso l’isolante che non è dannosa se lo stato dell’isolante risulta essere buono.</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dirty="0"/>
              <a:t>Si può quindi affermare </a:t>
            </a:r>
            <a:r>
              <a:rPr lang="it-IT" altLang="it-IT" dirty="0" smtClean="0"/>
              <a:t>che: </a:t>
            </a:r>
            <a:endParaRPr lang="it-IT" altLang="it-IT" dirty="0"/>
          </a:p>
        </p:txBody>
      </p:sp>
      <p:sp>
        <p:nvSpPr>
          <p:cNvPr id="6" name="Rettangolo 5"/>
          <p:cNvSpPr/>
          <p:nvPr/>
        </p:nvSpPr>
        <p:spPr>
          <a:xfrm>
            <a:off x="0" y="3645024"/>
            <a:ext cx="4263735" cy="3139321"/>
          </a:xfrm>
          <a:prstGeom prst="rect">
            <a:avLst/>
          </a:prstGeom>
        </p:spPr>
        <p:txBody>
          <a:bodyPr wrap="square">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dirty="0"/>
              <a:t>Quando un sistema elettrico è nuovo, l’isolamento elettrico deve risultare di valore molto elevato.</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dirty="0"/>
              <a:t>Nel tempo però ,il suo stato si può deteriorare a causa di una serie di eventi quali danni meccanici, vibrazioni eccessive, caldo o freddo, sporcizia, olio, vapori corrosivi, umidità, ecc.</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dirty="0"/>
              <a:t>Questo processo di corrosione causa un eccessivo passaggio di corrente attraverso l’isolante.</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45024"/>
            <a:ext cx="4502727"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arrotondato 1"/>
          <p:cNvSpPr/>
          <p:nvPr/>
        </p:nvSpPr>
        <p:spPr>
          <a:xfrm>
            <a:off x="2286000" y="2348880"/>
            <a:ext cx="4572000" cy="1021556"/>
          </a:xfrm>
          <a:prstGeom prst="roundRect">
            <a:avLst/>
          </a:prstGeom>
        </p:spPr>
        <p:style>
          <a:lnRef idx="0">
            <a:schemeClr val="accent1"/>
          </a:lnRef>
          <a:fillRef idx="3">
            <a:schemeClr val="accent1"/>
          </a:fillRef>
          <a:effectRef idx="3">
            <a:schemeClr val="accent1"/>
          </a:effectRef>
          <a:fontRef idx="minor">
            <a:schemeClr val="lt1"/>
          </a:fontRef>
        </p:style>
        <p:txBody>
          <a:bodyPr>
            <a:spAutoFit/>
          </a:bodyPr>
          <a:lstStyle/>
          <a:p>
            <a:pPr algn="just"/>
            <a:r>
              <a:rPr lang="it-IT" altLang="it-IT" b="1" i="1" dirty="0" smtClean="0">
                <a:solidFill>
                  <a:schemeClr val="bg1"/>
                </a:solidFill>
              </a:rPr>
              <a:t>UN ISOLANTE È BUONO QUANDO OPPONE UNA RESISTENZA ELEVATA AL PASSAGGIO DI ELETTRICITÀ.</a:t>
            </a:r>
            <a:endParaRPr lang="it-IT" b="1" i="1" dirty="0">
              <a:solidFill>
                <a:schemeClr val="bg1"/>
              </a:solidFill>
            </a:endParaRPr>
          </a:p>
        </p:txBody>
      </p:sp>
    </p:spTree>
    <p:extLst>
      <p:ext uri="{BB962C8B-B14F-4D97-AF65-F5344CB8AC3E}">
        <p14:creationId xmlns:p14="http://schemas.microsoft.com/office/powerpoint/2010/main" val="5704844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Test di isolamento</a:t>
            </a:r>
            <a:endParaRPr lang="it-IT" sz="2800" b="1" dirty="0">
              <a:solidFill>
                <a:schemeClr val="tx2"/>
              </a:solidFill>
            </a:endParaRPr>
          </a:p>
        </p:txBody>
      </p:sp>
      <p:sp>
        <p:nvSpPr>
          <p:cNvPr id="3" name="Rettangolo 2"/>
          <p:cNvSpPr/>
          <p:nvPr/>
        </p:nvSpPr>
        <p:spPr>
          <a:xfrm>
            <a:off x="971600" y="1056035"/>
            <a:ext cx="6902685" cy="646331"/>
          </a:xfrm>
          <a:prstGeom prst="rect">
            <a:avLst/>
          </a:prstGeom>
        </p:spPr>
        <p:txBody>
          <a:bodyPr wrap="square">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b="1" i="1" dirty="0" smtClean="0">
                <a:solidFill>
                  <a:srgbClr val="FF0000"/>
                </a:solidFill>
              </a:rPr>
              <a:t>…………..TALVOLTA IL CALO DI RESISTENZA DI ISOLAMENTO È IMPROVVISO……....</a:t>
            </a:r>
            <a:endParaRPr lang="it-IT" altLang="it-IT" b="1" i="1" dirty="0">
              <a:solidFill>
                <a:srgbClr val="FF0000"/>
              </a:solidFill>
            </a:endParaRPr>
          </a:p>
        </p:txBody>
      </p:sp>
      <p:sp>
        <p:nvSpPr>
          <p:cNvPr id="2" name="Rettangolo 1"/>
          <p:cNvSpPr/>
          <p:nvPr/>
        </p:nvSpPr>
        <p:spPr>
          <a:xfrm>
            <a:off x="0" y="2262565"/>
            <a:ext cx="4139952" cy="4247317"/>
          </a:xfrm>
          <a:prstGeom prst="rect">
            <a:avLst/>
          </a:prstGeom>
        </p:spPr>
        <p:txBody>
          <a:bodyPr wrap="square">
            <a:spAutoFit/>
          </a:bodyPr>
          <a:lstStyle/>
          <a:p>
            <a:pPr marL="285750" indent="-285750" algn="just">
              <a:buFont typeface="Wingdings" panose="05000000000000000000" pitchFamily="2" charset="2"/>
              <a:buChar char="q"/>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dirty="0" smtClean="0"/>
              <a:t>In </a:t>
            </a:r>
            <a:r>
              <a:rPr lang="it-IT" altLang="it-IT" dirty="0"/>
              <a:t>genere </a:t>
            </a:r>
            <a:r>
              <a:rPr lang="it-IT" altLang="it-IT" dirty="0" smtClean="0"/>
              <a:t>però, </a:t>
            </a:r>
            <a:r>
              <a:rPr lang="it-IT" altLang="it-IT" dirty="0"/>
              <a:t>scende a poco a poco dando quindi un avvertimento; per cui </a:t>
            </a:r>
            <a:r>
              <a:rPr lang="it-IT" altLang="it-IT" b="1" dirty="0"/>
              <a:t>è possibile</a:t>
            </a:r>
            <a:r>
              <a:rPr lang="it-IT" altLang="it-IT" dirty="0"/>
              <a:t> </a:t>
            </a:r>
            <a:r>
              <a:rPr lang="it-IT" altLang="it-IT" b="1" i="1" dirty="0"/>
              <a:t>controllare la tendenza del materiale verso il suo </a:t>
            </a:r>
            <a:r>
              <a:rPr lang="it-IT" altLang="it-IT" b="1" dirty="0" smtClean="0">
                <a:solidFill>
                  <a:srgbClr val="0070C0"/>
                </a:solidFill>
              </a:rPr>
              <a:t>DETERIORAMENTO</a:t>
            </a:r>
            <a:r>
              <a:rPr lang="it-IT" altLang="it-IT" b="1" i="1" dirty="0" smtClean="0"/>
              <a:t> </a:t>
            </a:r>
            <a:r>
              <a:rPr lang="it-IT" altLang="it-IT" dirty="0"/>
              <a:t>attraverso il </a:t>
            </a:r>
            <a:r>
              <a:rPr lang="it-IT" altLang="it-IT" b="1" dirty="0" smtClean="0">
                <a:solidFill>
                  <a:schemeClr val="accent6">
                    <a:lumMod val="75000"/>
                  </a:schemeClr>
                </a:solidFill>
              </a:rPr>
              <a:t>RILIEVO DI MISURE A PERIODI REGOLARI.</a:t>
            </a:r>
            <a:r>
              <a:rPr lang="it-IT" altLang="it-IT" dirty="0" smtClean="0"/>
              <a:t> </a:t>
            </a:r>
            <a:r>
              <a:rPr lang="it-IT" altLang="it-IT" dirty="0"/>
              <a:t>Tali </a:t>
            </a:r>
            <a:r>
              <a:rPr lang="it-IT" altLang="it-IT" dirty="0" smtClean="0"/>
              <a:t>controlli, permettono </a:t>
            </a:r>
            <a:r>
              <a:rPr lang="it-IT" altLang="it-IT" dirty="0"/>
              <a:t>il ricondizionamento del materiale prima del guasto completo</a:t>
            </a:r>
            <a:r>
              <a:rPr lang="it-IT" altLang="it-IT" dirty="0" smtClean="0"/>
              <a:t>.</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it-IT" altLang="it-IT" dirty="0"/>
          </a:p>
          <a:p>
            <a:pPr marL="285750" indent="-285750" algn="just">
              <a:buFont typeface="Wingdings" panose="05000000000000000000" pitchFamily="2" charset="2"/>
              <a:buChar char="q"/>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b="1" dirty="0"/>
              <a:t>Se non ci sono controlli</a:t>
            </a:r>
            <a:r>
              <a:rPr lang="it-IT" altLang="it-IT" dirty="0"/>
              <a:t>, </a:t>
            </a:r>
            <a:r>
              <a:rPr lang="it-IT" altLang="it-IT" b="1" i="1" dirty="0"/>
              <a:t>un motore con scarso isolamento non solo può essere pericoloso al tatto</a:t>
            </a:r>
            <a:r>
              <a:rPr lang="it-IT" altLang="it-IT" dirty="0"/>
              <a:t> quando viene applicata tensione, </a:t>
            </a:r>
            <a:r>
              <a:rPr lang="it-IT" altLang="it-IT" b="1" i="1" dirty="0" smtClean="0"/>
              <a:t>ma</a:t>
            </a:r>
            <a:r>
              <a:rPr lang="it-IT" altLang="it-IT" dirty="0" smtClean="0"/>
              <a:t> può </a:t>
            </a:r>
            <a:r>
              <a:rPr lang="it-IT" altLang="it-IT" dirty="0"/>
              <a:t>essere causa di </a:t>
            </a:r>
            <a:r>
              <a:rPr lang="it-IT" altLang="it-IT" b="1" dirty="0" smtClean="0"/>
              <a:t>INCENDIO.</a:t>
            </a:r>
            <a:endParaRPr lang="it-IT" altLang="it-IT" b="1" dirty="0"/>
          </a:p>
        </p:txBody>
      </p:sp>
      <p:pic>
        <p:nvPicPr>
          <p:cNvPr id="4" name="Immagine 3"/>
          <p:cNvPicPr>
            <a:picLocks noChangeAspect="1"/>
          </p:cNvPicPr>
          <p:nvPr/>
        </p:nvPicPr>
        <p:blipFill>
          <a:blip r:embed="rId4"/>
          <a:stretch>
            <a:fillRect/>
          </a:stretch>
        </p:blipFill>
        <p:spPr>
          <a:xfrm>
            <a:off x="4716016" y="1866474"/>
            <a:ext cx="4320480" cy="4762500"/>
          </a:xfrm>
          <a:prstGeom prst="rect">
            <a:avLst/>
          </a:prstGeom>
        </p:spPr>
      </p:pic>
    </p:spTree>
    <p:extLst>
      <p:ext uri="{BB962C8B-B14F-4D97-AF65-F5344CB8AC3E}">
        <p14:creationId xmlns:p14="http://schemas.microsoft.com/office/powerpoint/2010/main" val="38425798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Test di isolamento</a:t>
            </a:r>
            <a:endParaRPr lang="it-IT" sz="2800" b="1" dirty="0">
              <a:solidFill>
                <a:schemeClr val="tx2"/>
              </a:solidFill>
            </a:endParaRPr>
          </a:p>
        </p:txBody>
      </p:sp>
      <p:sp>
        <p:nvSpPr>
          <p:cNvPr id="3" name="Rettangolo 2"/>
          <p:cNvSpPr/>
          <p:nvPr/>
        </p:nvSpPr>
        <p:spPr>
          <a:xfrm>
            <a:off x="0" y="849486"/>
            <a:ext cx="9144000" cy="923330"/>
          </a:xfrm>
          <a:prstGeom prst="rect">
            <a:avLst/>
          </a:prstGeom>
        </p:spPr>
        <p:txBody>
          <a:bodyPr wrap="square">
            <a:spAutoFit/>
          </a:bodyPr>
          <a:lstStyle/>
          <a:p>
            <a:pPr algn="just">
              <a:spcAft>
                <a:spcPct val="0"/>
              </a:spcAft>
            </a:pPr>
            <a:r>
              <a:rPr lang="it-IT" dirty="0"/>
              <a:t>La </a:t>
            </a:r>
            <a:r>
              <a:rPr lang="it-IT" b="1" dirty="0" smtClean="0"/>
              <a:t>QUALITÀ</a:t>
            </a:r>
            <a:r>
              <a:rPr lang="it-IT" dirty="0" smtClean="0"/>
              <a:t> </a:t>
            </a:r>
            <a:r>
              <a:rPr lang="it-IT" dirty="0"/>
              <a:t>di un </a:t>
            </a:r>
            <a:r>
              <a:rPr lang="it-IT" b="1" dirty="0" smtClean="0">
                <a:solidFill>
                  <a:schemeClr val="accent6">
                    <a:lumMod val="75000"/>
                  </a:schemeClr>
                </a:solidFill>
              </a:rPr>
              <a:t>ISOLANTE</a:t>
            </a:r>
            <a:r>
              <a:rPr lang="it-IT" dirty="0" smtClean="0"/>
              <a:t> </a:t>
            </a:r>
            <a:r>
              <a:rPr lang="it-IT" b="1" i="1" dirty="0"/>
              <a:t>dipende</a:t>
            </a:r>
            <a:r>
              <a:rPr lang="it-IT" dirty="0"/>
              <a:t> </a:t>
            </a:r>
            <a:r>
              <a:rPr lang="it-IT" b="1" i="1" dirty="0"/>
              <a:t>dalla </a:t>
            </a:r>
            <a:r>
              <a:rPr lang="it-IT" b="1" dirty="0" smtClean="0">
                <a:solidFill>
                  <a:srgbClr val="FF0000"/>
                </a:solidFill>
              </a:rPr>
              <a:t>RESISTENZA</a:t>
            </a:r>
            <a:r>
              <a:rPr lang="it-IT" b="1" i="1" dirty="0" smtClean="0"/>
              <a:t> </a:t>
            </a:r>
            <a:r>
              <a:rPr lang="it-IT" dirty="0"/>
              <a:t>che è possibile misurare attraverso l’utilizzo del tester di isolamento Megger, misuratore di resistenza con un generatore di corrente continua incorporato</a:t>
            </a:r>
            <a:r>
              <a:rPr lang="it-IT" dirty="0" smtClean="0"/>
              <a:t>, senza </a:t>
            </a:r>
            <a:r>
              <a:rPr lang="it-IT" dirty="0"/>
              <a:t>provocare il deterioramento dell’isolamento</a:t>
            </a:r>
            <a:r>
              <a:rPr lang="it-IT" dirty="0" smtClean="0"/>
              <a:t>.</a:t>
            </a:r>
            <a:endParaRPr lang="it-IT" dirty="0"/>
          </a:p>
        </p:txBody>
      </p:sp>
      <p:pic>
        <p:nvPicPr>
          <p:cNvPr id="6" name="Picture 2" descr="Risultati immagini per megg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3611224"/>
            <a:ext cx="3232765" cy="323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5"/>
          <a:stretch>
            <a:fillRect/>
          </a:stretch>
        </p:blipFill>
        <p:spPr>
          <a:xfrm>
            <a:off x="4608253" y="3798292"/>
            <a:ext cx="3276115" cy="2439020"/>
          </a:xfrm>
          <a:prstGeom prst="rect">
            <a:avLst/>
          </a:prstGeom>
        </p:spPr>
      </p:pic>
      <p:sp>
        <p:nvSpPr>
          <p:cNvPr id="4" name="Rettangolo arrotondato 3"/>
          <p:cNvSpPr/>
          <p:nvPr/>
        </p:nvSpPr>
        <p:spPr>
          <a:xfrm>
            <a:off x="1970690" y="1844824"/>
            <a:ext cx="4833558" cy="1634490"/>
          </a:xfrm>
          <a:prstGeom prst="round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it-IT" b="1" dirty="0">
                <a:solidFill>
                  <a:schemeClr val="tx1">
                    <a:lumMod val="95000"/>
                    <a:lumOff val="5000"/>
                  </a:schemeClr>
                </a:solidFill>
              </a:rPr>
              <a:t>I valori di resistenza effettivi possono essere influenzati da fattori quali il contenuto di temperatura o umidità dell’isolamento; tali valori devono essere di 1Mega Ohm per 1000V di tensione.</a:t>
            </a:r>
          </a:p>
        </p:txBody>
      </p:sp>
    </p:spTree>
    <p:extLst>
      <p:ext uri="{BB962C8B-B14F-4D97-AF65-F5344CB8AC3E}">
        <p14:creationId xmlns:p14="http://schemas.microsoft.com/office/powerpoint/2010/main" val="6253344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mc:AlternateContent xmlns:mc="http://schemas.openxmlformats.org/markup-compatibility/2006" xmlns:a14="http://schemas.microsoft.com/office/drawing/2010/main">
        <mc:Choice Requires="a14">
          <p:sp>
            <p:nvSpPr>
              <p:cNvPr id="2" name="CasellaDiTesto 1"/>
              <p:cNvSpPr txBox="1"/>
              <p:nvPr/>
            </p:nvSpPr>
            <p:spPr>
              <a:xfrm>
                <a:off x="107504" y="6300028"/>
                <a:ext cx="8798150"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𝐷𝐶</m:t>
                      </m:r>
                      <m:r>
                        <a:rPr lang="it-IT" sz="2400" b="0" i="1" smtClean="0">
                          <a:latin typeface="Cambria Math" panose="02040503050406030204" pitchFamily="18" charset="0"/>
                        </a:rPr>
                        <m:t> </m:t>
                      </m:r>
                      <m:r>
                        <a:rPr lang="it-IT" sz="2400" b="0" i="1" smtClean="0">
                          <a:latin typeface="Cambria Math" panose="02040503050406030204" pitchFamily="18" charset="0"/>
                        </a:rPr>
                        <m:t>𝑃𝑟𝑜𝑜𝑓</m:t>
                      </m:r>
                      <m:r>
                        <a:rPr lang="it-IT" sz="2400" b="0" i="1" smtClean="0">
                          <a:latin typeface="Cambria Math" panose="02040503050406030204" pitchFamily="18" charset="0"/>
                        </a:rPr>
                        <m:t> </m:t>
                      </m:r>
                      <m:r>
                        <a:rPr lang="it-IT" sz="2400" b="0" i="1" smtClean="0">
                          <a:latin typeface="Cambria Math" panose="02040503050406030204" pitchFamily="18" charset="0"/>
                        </a:rPr>
                        <m:t>𝑇𝑒𝑠𝑡</m:t>
                      </m:r>
                      <m:r>
                        <a:rPr lang="it-IT" sz="2400" b="0" i="1" smtClean="0">
                          <a:latin typeface="Cambria Math" panose="02040503050406030204" pitchFamily="18" charset="0"/>
                        </a:rPr>
                        <m:t> </m:t>
                      </m:r>
                      <m:r>
                        <a:rPr lang="it-IT" sz="2400" b="0" i="1" smtClean="0">
                          <a:latin typeface="Cambria Math" panose="02040503050406030204" pitchFamily="18" charset="0"/>
                        </a:rPr>
                        <m:t>𝐴𝑓𝑡𝑒𝑟</m:t>
                      </m:r>
                      <m:r>
                        <a:rPr lang="it-IT" sz="2400" b="0" i="1" smtClean="0">
                          <a:latin typeface="Cambria Math" panose="02040503050406030204" pitchFamily="18" charset="0"/>
                        </a:rPr>
                        <m:t> </m:t>
                      </m:r>
                      <m:r>
                        <a:rPr lang="it-IT" sz="2400" b="0" i="1" smtClean="0">
                          <a:latin typeface="Cambria Math" panose="02040503050406030204" pitchFamily="18" charset="0"/>
                        </a:rPr>
                        <m:t>𝑆𝑒𝑟𝑣𝑖𝑐𝑒</m:t>
                      </m:r>
                      <m:r>
                        <a:rPr lang="it-IT" sz="2400" b="0" i="1" smtClean="0">
                          <a:latin typeface="Cambria Math" panose="02040503050406030204" pitchFamily="18" charset="0"/>
                        </a:rPr>
                        <m:t>=0,6 </m:t>
                      </m:r>
                      <m:r>
                        <a:rPr lang="it-IT" sz="2400" b="0" i="1" smtClean="0">
                          <a:latin typeface="Cambria Math" panose="02040503050406030204" pitchFamily="18" charset="0"/>
                        </a:rPr>
                        <m:t>𝑥</m:t>
                      </m:r>
                      <m:r>
                        <a:rPr lang="it-IT" sz="2400" b="0" i="1" smtClean="0">
                          <a:latin typeface="Cambria Math" panose="02040503050406030204" pitchFamily="18" charset="0"/>
                        </a:rPr>
                        <m:t> </m:t>
                      </m:r>
                      <m:r>
                        <a:rPr lang="it-IT" sz="2400" b="0" i="1" smtClean="0">
                          <a:latin typeface="Cambria Math" panose="02040503050406030204" pitchFamily="18" charset="0"/>
                        </a:rPr>
                        <m:t>𝐹𝑎𝑐𝑡𝑜𝑟𝑦</m:t>
                      </m:r>
                      <m:r>
                        <a:rPr lang="it-IT" sz="2400" b="0" i="1" smtClean="0">
                          <a:latin typeface="Cambria Math" panose="02040503050406030204" pitchFamily="18" charset="0"/>
                        </a:rPr>
                        <m:t> </m:t>
                      </m:r>
                      <m:r>
                        <a:rPr lang="it-IT" sz="2400" b="0" i="1" smtClean="0">
                          <a:latin typeface="Cambria Math" panose="02040503050406030204" pitchFamily="18" charset="0"/>
                        </a:rPr>
                        <m:t>𝐴𝐶</m:t>
                      </m:r>
                      <m:r>
                        <a:rPr lang="it-IT" sz="2400" b="0" i="1" smtClean="0">
                          <a:latin typeface="Cambria Math" panose="02040503050406030204" pitchFamily="18" charset="0"/>
                        </a:rPr>
                        <m:t> </m:t>
                      </m:r>
                      <m:r>
                        <a:rPr lang="it-IT" sz="2400" b="0" i="1" smtClean="0">
                          <a:latin typeface="Cambria Math" panose="02040503050406030204" pitchFamily="18" charset="0"/>
                        </a:rPr>
                        <m:t>𝑇𝑒𝑠𝑡</m:t>
                      </m:r>
                      <m:r>
                        <a:rPr lang="it-IT" sz="2400" b="0" i="1" smtClean="0">
                          <a:latin typeface="Cambria Math" panose="02040503050406030204" pitchFamily="18" charset="0"/>
                        </a:rPr>
                        <m:t> </m:t>
                      </m:r>
                      <m:r>
                        <a:rPr lang="it-IT" sz="2400" b="0" i="1" smtClean="0">
                          <a:latin typeface="Cambria Math" panose="02040503050406030204" pitchFamily="18" charset="0"/>
                        </a:rPr>
                        <m:t>𝑥</m:t>
                      </m:r>
                      <m:r>
                        <a:rPr lang="it-IT" sz="2400" b="0" i="1" smtClean="0">
                          <a:latin typeface="Cambria Math" panose="02040503050406030204" pitchFamily="18" charset="0"/>
                        </a:rPr>
                        <m:t> 1,6</m:t>
                      </m:r>
                    </m:oMath>
                  </m:oMathPara>
                </a14:m>
                <a:endParaRPr lang="it-IT" sz="2400" dirty="0"/>
              </a:p>
            </p:txBody>
          </p:sp>
        </mc:Choice>
        <mc:Fallback xmlns="">
          <p:sp>
            <p:nvSpPr>
              <p:cNvPr id="2" name="CasellaDiTesto 1"/>
              <p:cNvSpPr txBox="1">
                <a:spLocks noRot="1" noChangeAspect="1" noMove="1" noResize="1" noEditPoints="1" noAdjustHandles="1" noChangeArrowheads="1" noChangeShapeType="1" noTextEdit="1"/>
              </p:cNvSpPr>
              <p:nvPr/>
            </p:nvSpPr>
            <p:spPr>
              <a:xfrm>
                <a:off x="107504" y="6300028"/>
                <a:ext cx="8798150" cy="369332"/>
              </a:xfrm>
              <a:prstGeom prst="rect">
                <a:avLst/>
              </a:prstGeom>
              <a:blipFill>
                <a:blip r:embed="rId4"/>
                <a:stretch>
                  <a:fillRect b="-34426"/>
                </a:stretch>
              </a:blipFill>
              <a:ln>
                <a:noFill/>
              </a:ln>
            </p:spPr>
            <p:txBody>
              <a:bodyPr/>
              <a:lstStyle/>
              <a:p>
                <a:r>
                  <a:rPr lang="it-IT">
                    <a:noFill/>
                  </a:rPr>
                  <a:t> </a:t>
                </a:r>
              </a:p>
            </p:txBody>
          </p:sp>
        </mc:Fallback>
      </mc:AlternateContent>
      <p:sp>
        <p:nvSpPr>
          <p:cNvPr id="11" name="CasellaDiTesto 10"/>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Test di isolamento</a:t>
            </a:r>
            <a:endParaRPr lang="it-IT" sz="2800" b="1" dirty="0">
              <a:solidFill>
                <a:schemeClr val="tx2"/>
              </a:solidFill>
            </a:endParaRPr>
          </a:p>
        </p:txBody>
      </p:sp>
      <p:sp>
        <p:nvSpPr>
          <p:cNvPr id="4" name="Rettangolo 3"/>
          <p:cNvSpPr/>
          <p:nvPr/>
        </p:nvSpPr>
        <p:spPr>
          <a:xfrm>
            <a:off x="84926" y="971436"/>
            <a:ext cx="3694986" cy="369332"/>
          </a:xfrm>
          <a:prstGeom prst="rect">
            <a:avLst/>
          </a:prstGeom>
          <a:solidFill>
            <a:schemeClr val="bg1"/>
          </a:solidFill>
          <a:scene3d>
            <a:camera prst="orthographicFront"/>
            <a:lightRig rig="threePt" dir="t"/>
          </a:scene3d>
          <a:sp3d>
            <a:bevelT/>
          </a:sp3d>
        </p:spPr>
        <p:txBody>
          <a:bodyPr wrap="none">
            <a:spAutoFit/>
          </a:bodyPr>
          <a:lstStyle/>
          <a:p>
            <a:pPr algn="just"/>
            <a:r>
              <a:rPr lang="it-IT" b="1" dirty="0" smtClean="0">
                <a:solidFill>
                  <a:srgbClr val="0070C0"/>
                </a:solidFill>
              </a:rPr>
              <a:t>I VOLTAGGI IN CONTINUA PER I TEST </a:t>
            </a:r>
            <a:endParaRPr lang="it-IT" b="1" dirty="0">
              <a:solidFill>
                <a:srgbClr val="0070C0"/>
              </a:solidFill>
            </a:endParaRPr>
          </a:p>
        </p:txBody>
      </p:sp>
      <p:sp>
        <p:nvSpPr>
          <p:cNvPr id="5" name="Rettangolo 4"/>
          <p:cNvSpPr/>
          <p:nvPr/>
        </p:nvSpPr>
        <p:spPr>
          <a:xfrm>
            <a:off x="3823756" y="869127"/>
            <a:ext cx="4608185" cy="369332"/>
          </a:xfrm>
          <a:prstGeom prst="rect">
            <a:avLst/>
          </a:prstGeom>
        </p:spPr>
        <p:txBody>
          <a:bodyPr wrap="none">
            <a:spAutoFit/>
          </a:bodyPr>
          <a:lstStyle/>
          <a:p>
            <a:pPr algn="just">
              <a:spcAft>
                <a:spcPct val="0"/>
              </a:spcAft>
            </a:pPr>
            <a:r>
              <a:rPr lang="it-IT" dirty="0"/>
              <a:t>sono, per una buona manutenzione, i seguenti:</a:t>
            </a:r>
          </a:p>
        </p:txBody>
      </p:sp>
      <p:sp>
        <p:nvSpPr>
          <p:cNvPr id="12" name="Freccia in giù 11"/>
          <p:cNvSpPr/>
          <p:nvPr/>
        </p:nvSpPr>
        <p:spPr>
          <a:xfrm>
            <a:off x="4355976" y="5229200"/>
            <a:ext cx="572834"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3219335" y="4762782"/>
            <a:ext cx="3035318" cy="369332"/>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pPr algn="just"/>
            <a:r>
              <a:rPr lang="it-IT" dirty="0" smtClean="0"/>
              <a:t>PER UN CALCOLO PIÙ PRECISO</a:t>
            </a:r>
            <a:endParaRPr lang="it-IT" dirty="0"/>
          </a:p>
        </p:txBody>
      </p:sp>
      <p:graphicFrame>
        <p:nvGraphicFramePr>
          <p:cNvPr id="14" name="Tabella 13"/>
          <p:cNvGraphicFramePr>
            <a:graphicFrameLocks noGrp="1"/>
          </p:cNvGraphicFramePr>
          <p:nvPr>
            <p:extLst>
              <p:ext uri="{D42A27DB-BD31-4B8C-83A1-F6EECF244321}">
                <p14:modId xmlns:p14="http://schemas.microsoft.com/office/powerpoint/2010/main" val="2933369019"/>
              </p:ext>
            </p:extLst>
          </p:nvPr>
        </p:nvGraphicFramePr>
        <p:xfrm>
          <a:off x="1458579" y="2047187"/>
          <a:ext cx="6096000" cy="1854200"/>
        </p:xfrm>
        <a:graphic>
          <a:graphicData uri="http://schemas.openxmlformats.org/drawingml/2006/table">
            <a:tbl>
              <a:tblPr firstRow="1" bandRow="1">
                <a:tableStyleId>{616DA210-FB5B-4158-B5E0-FEB733F419BA}</a:tableStyleId>
              </a:tblPr>
              <a:tblGrid>
                <a:gridCol w="3048000">
                  <a:extLst>
                    <a:ext uri="{9D8B030D-6E8A-4147-A177-3AD203B41FA5}">
                      <a16:colId xmlns:a16="http://schemas.microsoft.com/office/drawing/2014/main" xmlns="" val="1573289109"/>
                    </a:ext>
                  </a:extLst>
                </a:gridCol>
                <a:gridCol w="3048000">
                  <a:extLst>
                    <a:ext uri="{9D8B030D-6E8A-4147-A177-3AD203B41FA5}">
                      <a16:colId xmlns:a16="http://schemas.microsoft.com/office/drawing/2014/main" xmlns="" val="4162760474"/>
                    </a:ext>
                  </a:extLst>
                </a:gridCol>
              </a:tblGrid>
              <a:tr h="370840">
                <a:tc>
                  <a:txBody>
                    <a:bodyPr/>
                    <a:lstStyle/>
                    <a:p>
                      <a:pPr algn="ctr"/>
                      <a:r>
                        <a:rPr lang="it-IT" dirty="0" smtClean="0"/>
                        <a:t>EQUIPMENT AC Rating</a:t>
                      </a:r>
                      <a:endParaRPr lang="it-IT" dirty="0"/>
                    </a:p>
                  </a:txBody>
                  <a:tcPr/>
                </a:tc>
                <a:tc>
                  <a:txBody>
                    <a:bodyPr/>
                    <a:lstStyle/>
                    <a:p>
                      <a:pPr algn="ctr"/>
                      <a:r>
                        <a:rPr lang="it-IT" dirty="0" smtClean="0"/>
                        <a:t>DC Test</a:t>
                      </a:r>
                      <a:r>
                        <a:rPr lang="it-IT" baseline="0" dirty="0" smtClean="0"/>
                        <a:t> Voltage</a:t>
                      </a:r>
                      <a:endParaRPr lang="it-IT" dirty="0"/>
                    </a:p>
                  </a:txBody>
                  <a:tcPr/>
                </a:tc>
                <a:extLst>
                  <a:ext uri="{0D108BD9-81ED-4DB2-BD59-A6C34878D82A}">
                    <a16:rowId xmlns:a16="http://schemas.microsoft.com/office/drawing/2014/main" xmlns="" val="2134025015"/>
                  </a:ext>
                </a:extLst>
              </a:tr>
              <a:tr h="370840">
                <a:tc>
                  <a:txBody>
                    <a:bodyPr/>
                    <a:lstStyle/>
                    <a:p>
                      <a:pPr algn="ctr"/>
                      <a:r>
                        <a:rPr lang="it-IT" dirty="0" smtClean="0"/>
                        <a:t>Up to</a:t>
                      </a:r>
                      <a:r>
                        <a:rPr lang="it-IT" baseline="0" dirty="0" smtClean="0"/>
                        <a:t> 100 Volts</a:t>
                      </a:r>
                      <a:endParaRPr lang="it-IT" dirty="0"/>
                    </a:p>
                  </a:txBody>
                  <a:tcPr/>
                </a:tc>
                <a:tc>
                  <a:txBody>
                    <a:bodyPr/>
                    <a:lstStyle/>
                    <a:p>
                      <a:pPr algn="ctr"/>
                      <a:r>
                        <a:rPr lang="it-IT" dirty="0" smtClean="0"/>
                        <a:t>100 and 250 Volts</a:t>
                      </a:r>
                      <a:endParaRPr lang="it-IT" dirty="0"/>
                    </a:p>
                  </a:txBody>
                  <a:tcPr/>
                </a:tc>
                <a:extLst>
                  <a:ext uri="{0D108BD9-81ED-4DB2-BD59-A6C34878D82A}">
                    <a16:rowId xmlns:a16="http://schemas.microsoft.com/office/drawing/2014/main" xmlns="" val="1487817642"/>
                  </a:ext>
                </a:extLst>
              </a:tr>
              <a:tr h="370840">
                <a:tc>
                  <a:txBody>
                    <a:bodyPr/>
                    <a:lstStyle/>
                    <a:p>
                      <a:pPr algn="ctr"/>
                      <a:r>
                        <a:rPr lang="it-IT" dirty="0" smtClean="0"/>
                        <a:t>440 to 550 Volts</a:t>
                      </a:r>
                      <a:endParaRPr lang="it-IT" dirty="0"/>
                    </a:p>
                  </a:txBody>
                  <a:tcPr/>
                </a:tc>
                <a:tc>
                  <a:txBody>
                    <a:bodyPr/>
                    <a:lstStyle/>
                    <a:p>
                      <a:pPr algn="ctr"/>
                      <a:r>
                        <a:rPr lang="it-IT" dirty="0" smtClean="0"/>
                        <a:t>500 and 1,000 Volts</a:t>
                      </a:r>
                      <a:endParaRPr lang="it-IT" dirty="0"/>
                    </a:p>
                  </a:txBody>
                  <a:tcPr/>
                </a:tc>
                <a:extLst>
                  <a:ext uri="{0D108BD9-81ED-4DB2-BD59-A6C34878D82A}">
                    <a16:rowId xmlns:a16="http://schemas.microsoft.com/office/drawing/2014/main" xmlns="" val="3460890621"/>
                  </a:ext>
                </a:extLst>
              </a:tr>
              <a:tr h="370840">
                <a:tc>
                  <a:txBody>
                    <a:bodyPr/>
                    <a:lstStyle/>
                    <a:p>
                      <a:pPr algn="ctr"/>
                      <a:r>
                        <a:rPr lang="it-IT" dirty="0" smtClean="0"/>
                        <a:t>2,400</a:t>
                      </a:r>
                      <a:r>
                        <a:rPr lang="it-IT" baseline="0" dirty="0" smtClean="0"/>
                        <a:t> Volts</a:t>
                      </a:r>
                      <a:endParaRPr lang="it-IT" dirty="0"/>
                    </a:p>
                  </a:txBody>
                  <a:tcPr/>
                </a:tc>
                <a:tc>
                  <a:txBody>
                    <a:bodyPr/>
                    <a:lstStyle/>
                    <a:p>
                      <a:pPr algn="ctr"/>
                      <a:r>
                        <a:rPr lang="it-IT" dirty="0" smtClean="0"/>
                        <a:t>1,000 to 2,500 Volts</a:t>
                      </a:r>
                      <a:r>
                        <a:rPr lang="it-IT" baseline="0" dirty="0" smtClean="0"/>
                        <a:t> or </a:t>
                      </a:r>
                      <a:r>
                        <a:rPr lang="it-IT" baseline="0" dirty="0" err="1" smtClean="0"/>
                        <a:t>higher</a:t>
                      </a:r>
                      <a:endParaRPr lang="it-IT" dirty="0"/>
                    </a:p>
                  </a:txBody>
                  <a:tcPr/>
                </a:tc>
                <a:extLst>
                  <a:ext uri="{0D108BD9-81ED-4DB2-BD59-A6C34878D82A}">
                    <a16:rowId xmlns:a16="http://schemas.microsoft.com/office/drawing/2014/main" xmlns="" val="2971178462"/>
                  </a:ext>
                </a:extLst>
              </a:tr>
              <a:tr h="370840">
                <a:tc>
                  <a:txBody>
                    <a:bodyPr/>
                    <a:lstStyle/>
                    <a:p>
                      <a:pPr algn="ctr"/>
                      <a:r>
                        <a:rPr lang="it-IT" dirty="0" smtClean="0"/>
                        <a:t>4,160 Volts and above</a:t>
                      </a:r>
                      <a:endParaRPr lang="it-IT" dirty="0"/>
                    </a:p>
                  </a:txBody>
                  <a:tcPr/>
                </a:tc>
                <a:tc>
                  <a:txBody>
                    <a:bodyPr/>
                    <a:lstStyle/>
                    <a:p>
                      <a:pPr algn="ctr"/>
                      <a:r>
                        <a:rPr lang="it-IT" dirty="0" smtClean="0"/>
                        <a:t>1,000</a:t>
                      </a:r>
                      <a:r>
                        <a:rPr lang="it-IT" baseline="0" dirty="0" smtClean="0"/>
                        <a:t> </a:t>
                      </a:r>
                      <a:r>
                        <a:rPr lang="it-IT" dirty="0" smtClean="0"/>
                        <a:t>to 5,000 Volts, or </a:t>
                      </a:r>
                      <a:r>
                        <a:rPr lang="it-IT" dirty="0" err="1" smtClean="0"/>
                        <a:t>higher</a:t>
                      </a:r>
                      <a:endParaRPr lang="it-IT" dirty="0"/>
                    </a:p>
                  </a:txBody>
                  <a:tcPr/>
                </a:tc>
                <a:extLst>
                  <a:ext uri="{0D108BD9-81ED-4DB2-BD59-A6C34878D82A}">
                    <a16:rowId xmlns:a16="http://schemas.microsoft.com/office/drawing/2014/main" xmlns="" val="808617730"/>
                  </a:ext>
                </a:extLst>
              </a:tr>
            </a:tbl>
          </a:graphicData>
        </a:graphic>
      </p:graphicFrame>
    </p:spTree>
    <p:extLst>
      <p:ext uri="{BB962C8B-B14F-4D97-AF65-F5344CB8AC3E}">
        <p14:creationId xmlns:p14="http://schemas.microsoft.com/office/powerpoint/2010/main" val="32257409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7" name="Rettangolo 6"/>
          <p:cNvSpPr/>
          <p:nvPr/>
        </p:nvSpPr>
        <p:spPr>
          <a:xfrm>
            <a:off x="0" y="910461"/>
            <a:ext cx="9144000" cy="646331"/>
          </a:xfrm>
          <a:prstGeom prst="rect">
            <a:avLst/>
          </a:prstGeom>
        </p:spPr>
        <p:txBody>
          <a:bodyPr wrap="square">
            <a:spAutoFit/>
          </a:bodyPr>
          <a:lstStyle/>
          <a:p>
            <a:pPr algn="just">
              <a:spcAft>
                <a:spcPct val="0"/>
              </a:spcAft>
            </a:pPr>
            <a:r>
              <a:rPr lang="it-IT" b="1" dirty="0" smtClean="0">
                <a:solidFill>
                  <a:srgbClr val="0070C0"/>
                </a:solidFill>
              </a:rPr>
              <a:t>DAR </a:t>
            </a:r>
            <a:r>
              <a:rPr lang="it-IT" b="1" dirty="0">
                <a:solidFill>
                  <a:srgbClr val="0070C0"/>
                </a:solidFill>
              </a:rPr>
              <a:t>(DIELECTRIC ABSORPTION RATIO</a:t>
            </a:r>
            <a:r>
              <a:rPr lang="it-IT" b="1" dirty="0" smtClean="0">
                <a:solidFill>
                  <a:srgbClr val="0070C0"/>
                </a:solidFill>
              </a:rPr>
              <a:t>), o anche detto </a:t>
            </a:r>
            <a:r>
              <a:rPr lang="it-IT" b="1" dirty="0"/>
              <a:t>RAPPORTO DI ASSORBIMENTO DIELETTRICO</a:t>
            </a:r>
            <a:r>
              <a:rPr lang="it-IT" b="1" dirty="0" smtClean="0">
                <a:solidFill>
                  <a:srgbClr val="0070C0"/>
                </a:solidFill>
              </a:rPr>
              <a:t> </a:t>
            </a:r>
            <a:endParaRPr lang="it-IT" dirty="0"/>
          </a:p>
        </p:txBody>
      </p:sp>
      <mc:AlternateContent xmlns:mc="http://schemas.openxmlformats.org/markup-compatibility/2006" xmlns:a14="http://schemas.microsoft.com/office/drawing/2010/main">
        <mc:Choice Requires="a14">
          <p:sp>
            <p:nvSpPr>
              <p:cNvPr id="2" name="CasellaDiTesto 1"/>
              <p:cNvSpPr txBox="1"/>
              <p:nvPr/>
            </p:nvSpPr>
            <p:spPr>
              <a:xfrm>
                <a:off x="3419872" y="1560883"/>
                <a:ext cx="2304256" cy="75418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spAutoFit/>
              </a:bodyPr>
              <a:lstStyle/>
              <a:p>
                <a:pPr algn="just"/>
                <a14:m>
                  <m:oMathPara xmlns:m="http://schemas.openxmlformats.org/officeDocument/2006/math">
                    <m:oMathParaPr>
                      <m:jc m:val="center"/>
                    </m:oMathParaPr>
                    <m:oMath xmlns:m="http://schemas.openxmlformats.org/officeDocument/2006/math">
                      <m:r>
                        <a:rPr lang="it-IT" sz="2400" b="0" i="1" smtClean="0">
                          <a:latin typeface="Cambria Math" panose="02040503050406030204" pitchFamily="18" charset="0"/>
                        </a:rPr>
                        <m:t>𝐷𝐴𝑅</m:t>
                      </m:r>
                      <m:r>
                        <a:rPr lang="it-IT" sz="2400" b="0" i="1" smtClean="0">
                          <a:latin typeface="Cambria Math" panose="02040503050406030204" pitchFamily="18" charset="0"/>
                        </a:rPr>
                        <m:t>=</m:t>
                      </m:r>
                      <m:f>
                        <m:fPr>
                          <m:ctrlPr>
                            <a:rPr lang="it-IT" sz="2400" b="0" i="1" smtClean="0">
                              <a:latin typeface="Cambria Math"/>
                            </a:rPr>
                          </m:ctrlPr>
                        </m:fPr>
                        <m:num>
                          <m:sSub>
                            <m:sSubPr>
                              <m:ctrlPr>
                                <a:rPr lang="it-IT" sz="2400" b="0" i="1" smtClean="0">
                                  <a:latin typeface="Cambria Math"/>
                                </a:rPr>
                              </m:ctrlPr>
                            </m:sSubPr>
                            <m:e>
                              <m:r>
                                <a:rPr lang="it-IT" sz="2400" b="0" i="1" smtClean="0">
                                  <a:latin typeface="Cambria Math" panose="02040503050406030204" pitchFamily="18" charset="0"/>
                                </a:rPr>
                                <m:t>𝑅</m:t>
                              </m:r>
                            </m:e>
                            <m:sub>
                              <m:r>
                                <a:rPr lang="it-IT" sz="2400" b="0" i="1" smtClean="0">
                                  <a:latin typeface="Cambria Math" panose="02040503050406030204" pitchFamily="18" charset="0"/>
                                </a:rPr>
                                <m:t>60</m:t>
                              </m:r>
                            </m:sub>
                          </m:sSub>
                        </m:num>
                        <m:den>
                          <m:sSub>
                            <m:sSubPr>
                              <m:ctrlPr>
                                <a:rPr lang="it-IT" sz="2400" b="0" i="1" smtClean="0">
                                  <a:latin typeface="Cambria Math"/>
                                </a:rPr>
                              </m:ctrlPr>
                            </m:sSubPr>
                            <m:e>
                              <m:r>
                                <a:rPr lang="it-IT" sz="2400" b="0" i="1" smtClean="0">
                                  <a:latin typeface="Cambria Math" panose="02040503050406030204" pitchFamily="18" charset="0"/>
                                </a:rPr>
                                <m:t>𝑅</m:t>
                              </m:r>
                            </m:e>
                            <m:sub>
                              <m:r>
                                <a:rPr lang="it-IT" sz="2400" b="0" i="1" smtClean="0">
                                  <a:latin typeface="Cambria Math" panose="02040503050406030204" pitchFamily="18" charset="0"/>
                                </a:rPr>
                                <m:t>30</m:t>
                              </m:r>
                            </m:sub>
                          </m:sSub>
                        </m:den>
                      </m:f>
                    </m:oMath>
                  </m:oMathPara>
                </a14:m>
                <a:endParaRPr lang="it-IT" sz="2400" dirty="0"/>
              </a:p>
            </p:txBody>
          </p:sp>
        </mc:Choice>
        <mc:Fallback xmlns="">
          <p:sp>
            <p:nvSpPr>
              <p:cNvPr id="2" name="CasellaDiTesto 1"/>
              <p:cNvSpPr txBox="1">
                <a:spLocks noRot="1" noChangeAspect="1" noMove="1" noResize="1" noEditPoints="1" noAdjustHandles="1" noChangeArrowheads="1" noChangeShapeType="1" noTextEdit="1"/>
              </p:cNvSpPr>
              <p:nvPr/>
            </p:nvSpPr>
            <p:spPr>
              <a:xfrm>
                <a:off x="3419872" y="1560883"/>
                <a:ext cx="2304256" cy="754181"/>
              </a:xfrm>
              <a:prstGeom prst="rect">
                <a:avLst/>
              </a:prstGeom>
              <a:blipFill>
                <a:blip r:embed="rId5"/>
                <a:stretch>
                  <a:fillRect/>
                </a:stretch>
              </a:blipFill>
            </p:spPr>
            <p:txBody>
              <a:bodyPr/>
              <a:lstStyle/>
              <a:p>
                <a:r>
                  <a:rPr lang="it-IT">
                    <a:noFill/>
                  </a:rPr>
                  <a:t> </a:t>
                </a:r>
              </a:p>
            </p:txBody>
          </p:sp>
        </mc:Fallback>
      </mc:AlternateContent>
      <p:sp>
        <p:nvSpPr>
          <p:cNvPr id="4" name="Rettangolo 3"/>
          <p:cNvSpPr/>
          <p:nvPr/>
        </p:nvSpPr>
        <p:spPr>
          <a:xfrm>
            <a:off x="0" y="3501008"/>
            <a:ext cx="5508104" cy="646331"/>
          </a:xfrm>
          <a:prstGeom prst="rect">
            <a:avLst/>
          </a:prstGeom>
        </p:spPr>
        <p:txBody>
          <a:bodyPr wrap="square">
            <a:spAutoFit/>
          </a:bodyPr>
          <a:lstStyle/>
          <a:p>
            <a:pPr marL="285750" indent="-285750" algn="just">
              <a:spcAft>
                <a:spcPct val="0"/>
              </a:spcAft>
              <a:buClr>
                <a:schemeClr val="tx2"/>
              </a:buClr>
              <a:buFont typeface="Wingdings" panose="05000000000000000000" pitchFamily="2" charset="2"/>
              <a:buChar char="Ø"/>
            </a:pPr>
            <a:r>
              <a:rPr lang="it-IT" b="1" dirty="0" smtClean="0"/>
              <a:t>Se </a:t>
            </a:r>
            <a:r>
              <a:rPr lang="it-IT" b="1" dirty="0"/>
              <a:t>tale rapporto risulta essere </a:t>
            </a:r>
            <a:r>
              <a:rPr lang="it-IT" b="1" dirty="0" smtClean="0">
                <a:solidFill>
                  <a:srgbClr val="7030A0"/>
                </a:solidFill>
              </a:rPr>
              <a:t>MINORE DI 1</a:t>
            </a:r>
            <a:r>
              <a:rPr lang="it-IT" b="1" dirty="0" smtClean="0"/>
              <a:t>, significa </a:t>
            </a:r>
            <a:r>
              <a:rPr lang="it-IT" b="1" dirty="0"/>
              <a:t>che lo stato del dielettrico è compromesso.</a:t>
            </a:r>
          </a:p>
        </p:txBody>
      </p:sp>
      <p:sp>
        <p:nvSpPr>
          <p:cNvPr id="6" name="Rettangolo 5"/>
          <p:cNvSpPr/>
          <p:nvPr/>
        </p:nvSpPr>
        <p:spPr>
          <a:xfrm>
            <a:off x="1" y="2564904"/>
            <a:ext cx="9143999" cy="646331"/>
          </a:xfrm>
          <a:prstGeom prst="rect">
            <a:avLst/>
          </a:prstGeom>
        </p:spPr>
        <p:txBody>
          <a:bodyPr wrap="square">
            <a:spAutoFit/>
          </a:bodyPr>
          <a:lstStyle/>
          <a:p>
            <a:pPr algn="just">
              <a:spcAft>
                <a:spcPct val="0"/>
              </a:spcAft>
            </a:pPr>
            <a:r>
              <a:rPr lang="it-IT" b="1" i="1" dirty="0" smtClean="0">
                <a:solidFill>
                  <a:srgbClr val="FF0000"/>
                </a:solidFill>
              </a:rPr>
              <a:t>Rapporto </a:t>
            </a:r>
            <a:r>
              <a:rPr lang="it-IT" b="1" i="1" dirty="0">
                <a:solidFill>
                  <a:srgbClr val="FF0000"/>
                </a:solidFill>
              </a:rPr>
              <a:t>adimensionale di due resistenze</a:t>
            </a:r>
            <a:r>
              <a:rPr lang="it-IT" b="1" i="1" dirty="0"/>
              <a:t>, una rilevata dopo </a:t>
            </a:r>
            <a:r>
              <a:rPr lang="it-IT" b="1" i="1" dirty="0">
                <a:solidFill>
                  <a:srgbClr val="00B050"/>
                </a:solidFill>
              </a:rPr>
              <a:t>30sec</a:t>
            </a:r>
            <a:r>
              <a:rPr lang="it-IT" b="1" i="1" dirty="0"/>
              <a:t> e </a:t>
            </a:r>
            <a:r>
              <a:rPr lang="it-IT" b="1" i="1" dirty="0">
                <a:solidFill>
                  <a:schemeClr val="accent1">
                    <a:lumMod val="75000"/>
                  </a:schemeClr>
                </a:solidFill>
              </a:rPr>
              <a:t>l’altra</a:t>
            </a:r>
            <a:r>
              <a:rPr lang="it-IT" b="1" i="1" dirty="0"/>
              <a:t> rilevata dopo </a:t>
            </a:r>
            <a:r>
              <a:rPr lang="it-IT" b="1" i="1" dirty="0">
                <a:solidFill>
                  <a:schemeClr val="accent6">
                    <a:lumMod val="75000"/>
                  </a:schemeClr>
                </a:solidFill>
              </a:rPr>
              <a:t>60sec.</a:t>
            </a:r>
          </a:p>
        </p:txBody>
      </p:sp>
      <p:sp>
        <p:nvSpPr>
          <p:cNvPr id="11" name="CasellaDiTesto 10"/>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Test di isolamento</a:t>
            </a:r>
            <a:endParaRPr lang="it-IT" sz="2800" b="1" dirty="0">
              <a:solidFill>
                <a:schemeClr val="tx2"/>
              </a:solidFill>
            </a:endParaRPr>
          </a:p>
        </p:txBody>
      </p:sp>
      <mc:AlternateContent xmlns:mc="http://schemas.openxmlformats.org/markup-compatibility/2006" xmlns:a14="http://schemas.microsoft.com/office/drawing/2010/main">
        <mc:Choice Requires="a14">
          <p:graphicFrame>
            <p:nvGraphicFramePr>
              <p:cNvPr id="3" name="Tabella 2"/>
              <p:cNvGraphicFramePr>
                <a:graphicFrameLocks noGrp="1"/>
              </p:cNvGraphicFramePr>
              <p:nvPr>
                <p:extLst>
                  <p:ext uri="{D42A27DB-BD31-4B8C-83A1-F6EECF244321}">
                    <p14:modId xmlns:p14="http://schemas.microsoft.com/office/powerpoint/2010/main" val="2587922649"/>
                  </p:ext>
                </p:extLst>
              </p:nvPr>
            </p:nvGraphicFramePr>
            <p:xfrm>
              <a:off x="1812032" y="4714111"/>
              <a:ext cx="6096000" cy="1854200"/>
            </p:xfrm>
            <a:graphic>
              <a:graphicData uri="http://schemas.openxmlformats.org/drawingml/2006/table">
                <a:tbl>
                  <a:tblPr firstRow="1" bandRow="1">
                    <a:tableStyleId>{93296810-A885-4BE3-A3E7-6D5BEEA58F35}</a:tableStyleId>
                  </a:tblPr>
                  <a:tblGrid>
                    <a:gridCol w="3048000">
                      <a:extLst>
                        <a:ext uri="{9D8B030D-6E8A-4147-A177-3AD203B41FA5}">
                          <a16:colId xmlns:a16="http://schemas.microsoft.com/office/drawing/2014/main" xmlns="" val="3514946776"/>
                        </a:ext>
                      </a:extLst>
                    </a:gridCol>
                    <a:gridCol w="3048000">
                      <a:extLst>
                        <a:ext uri="{9D8B030D-6E8A-4147-A177-3AD203B41FA5}">
                          <a16:colId xmlns:a16="http://schemas.microsoft.com/office/drawing/2014/main" xmlns="" val="2781469644"/>
                        </a:ext>
                      </a:extLst>
                    </a:gridCol>
                  </a:tblGrid>
                  <a:tr h="370840">
                    <a:tc>
                      <a:txBody>
                        <a:bodyPr/>
                        <a:lstStyle/>
                        <a:p>
                          <a:pPr algn="ctr"/>
                          <a:r>
                            <a:rPr lang="it-IT" dirty="0" smtClean="0"/>
                            <a:t>DAR</a:t>
                          </a:r>
                          <a:endParaRPr lang="it-IT" b="1" dirty="0"/>
                        </a:p>
                      </a:txBody>
                      <a:tcPr anchor="b"/>
                    </a:tc>
                    <a:tc>
                      <a:txBody>
                        <a:bodyPr/>
                        <a:lstStyle/>
                        <a:p>
                          <a:pPr algn="ctr"/>
                          <a:r>
                            <a:rPr lang="it-IT" dirty="0" smtClean="0"/>
                            <a:t>INSULATION CONDITION</a:t>
                          </a:r>
                          <a:endParaRPr lang="it-IT" b="1" dirty="0"/>
                        </a:p>
                      </a:txBody>
                      <a:tcPr anchor="b"/>
                    </a:tc>
                    <a:extLst>
                      <a:ext uri="{0D108BD9-81ED-4DB2-BD59-A6C34878D82A}">
                        <a16:rowId xmlns:a16="http://schemas.microsoft.com/office/drawing/2014/main" xmlns="" val="3819352025"/>
                      </a:ext>
                    </a:extLst>
                  </a:tr>
                  <a:tr h="370840">
                    <a:tc>
                      <a:txBody>
                        <a:bodyPr/>
                        <a:lstStyle/>
                        <a:p>
                          <a:pPr algn="ct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&lt;</m:t>
                                </m:r>
                                <m:r>
                                  <a:rPr lang="it-IT" smtClean="0">
                                    <a:latin typeface="Cambria Math" panose="02040503050406030204" pitchFamily="18" charset="0"/>
                                  </a:rPr>
                                  <m:t>𝟏</m:t>
                                </m:r>
                              </m:oMath>
                            </m:oMathPara>
                          </a14:m>
                          <a:endParaRPr lang="it-IT" b="1" dirty="0"/>
                        </a:p>
                      </a:txBody>
                      <a:tcPr anchor="b"/>
                    </a:tc>
                    <a:tc>
                      <a:txBody>
                        <a:bodyPr/>
                        <a:lstStyle/>
                        <a:p>
                          <a:pPr algn="ctr"/>
                          <a:r>
                            <a:rPr lang="it-IT" dirty="0" smtClean="0"/>
                            <a:t>DANGEROUS</a:t>
                          </a:r>
                          <a:endParaRPr lang="it-IT" b="1" dirty="0"/>
                        </a:p>
                      </a:txBody>
                      <a:tcPr anchor="b"/>
                    </a:tc>
                    <a:extLst>
                      <a:ext uri="{0D108BD9-81ED-4DB2-BD59-A6C34878D82A}">
                        <a16:rowId xmlns:a16="http://schemas.microsoft.com/office/drawing/2014/main" xmlns="" val="3537099743"/>
                      </a:ext>
                    </a:extLst>
                  </a:tr>
                  <a:tr h="370840">
                    <a:tc>
                      <a:txBody>
                        <a:bodyPr/>
                        <a:lstStyle/>
                        <a:p>
                          <a:pPr algn="ct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&lt;</m:t>
                                </m:r>
                                <m:r>
                                  <a:rPr lang="it-IT" smtClean="0">
                                    <a:latin typeface="Cambria Math" panose="02040503050406030204" pitchFamily="18" charset="0"/>
                                  </a:rPr>
                                  <m:t>𝟏</m:t>
                                </m:r>
                                <m:r>
                                  <a:rPr lang="it-IT" smtClean="0">
                                    <a:latin typeface="Cambria Math" panose="02040503050406030204" pitchFamily="18" charset="0"/>
                                  </a:rPr>
                                  <m:t>,</m:t>
                                </m:r>
                                <m:r>
                                  <a:rPr lang="it-IT" smtClean="0">
                                    <a:latin typeface="Cambria Math" panose="02040503050406030204" pitchFamily="18" charset="0"/>
                                  </a:rPr>
                                  <m:t>𝟐𝟓</m:t>
                                </m:r>
                              </m:oMath>
                            </m:oMathPara>
                          </a14:m>
                          <a:endParaRPr lang="it-IT" b="1" dirty="0"/>
                        </a:p>
                      </a:txBody>
                      <a:tcPr anchor="b"/>
                    </a:tc>
                    <a:tc>
                      <a:txBody>
                        <a:bodyPr/>
                        <a:lstStyle/>
                        <a:p>
                          <a:pPr algn="ctr"/>
                          <a:r>
                            <a:rPr lang="it-IT" dirty="0" smtClean="0"/>
                            <a:t>QUESTIONABLE</a:t>
                          </a:r>
                          <a:endParaRPr lang="it-IT" b="1" dirty="0"/>
                        </a:p>
                      </a:txBody>
                      <a:tcPr anchor="b"/>
                    </a:tc>
                    <a:extLst>
                      <a:ext uri="{0D108BD9-81ED-4DB2-BD59-A6C34878D82A}">
                        <a16:rowId xmlns:a16="http://schemas.microsoft.com/office/drawing/2014/main" xmlns="" val="3096632998"/>
                      </a:ext>
                    </a:extLst>
                  </a:tr>
                  <a:tr h="370840">
                    <a:tc>
                      <a:txBody>
                        <a:bodyPr/>
                        <a:lstStyle/>
                        <a:p>
                          <a:pPr algn="ct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m:t>
                                </m:r>
                                <m:r>
                                  <a:rPr lang="it-IT" smtClean="0">
                                    <a:latin typeface="Cambria Math" panose="02040503050406030204" pitchFamily="18" charset="0"/>
                                  </a:rPr>
                                  <m:t>𝟏</m:t>
                                </m:r>
                                <m:r>
                                  <a:rPr lang="it-IT" smtClean="0">
                                    <a:latin typeface="Cambria Math" panose="02040503050406030204" pitchFamily="18" charset="0"/>
                                  </a:rPr>
                                  <m:t>,</m:t>
                                </m:r>
                                <m:r>
                                  <a:rPr lang="it-IT" smtClean="0">
                                    <a:latin typeface="Cambria Math" panose="02040503050406030204" pitchFamily="18" charset="0"/>
                                  </a:rPr>
                                  <m:t>𝟔</m:t>
                                </m:r>
                              </m:oMath>
                            </m:oMathPara>
                          </a14:m>
                          <a:endParaRPr lang="it-IT" b="1" dirty="0"/>
                        </a:p>
                      </a:txBody>
                      <a:tcPr anchor="b"/>
                    </a:tc>
                    <a:tc>
                      <a:txBody>
                        <a:bodyPr/>
                        <a:lstStyle/>
                        <a:p>
                          <a:pPr algn="ctr"/>
                          <a:r>
                            <a:rPr lang="it-IT" dirty="0" smtClean="0"/>
                            <a:t>ADEQUATE</a:t>
                          </a:r>
                          <a:endParaRPr lang="it-IT" b="1" dirty="0"/>
                        </a:p>
                      </a:txBody>
                      <a:tcPr anchor="b"/>
                    </a:tc>
                    <a:extLst>
                      <a:ext uri="{0D108BD9-81ED-4DB2-BD59-A6C34878D82A}">
                        <a16:rowId xmlns:a16="http://schemas.microsoft.com/office/drawing/2014/main" xmlns="" val="3127859703"/>
                      </a:ext>
                    </a:extLst>
                  </a:tr>
                  <a:tr h="370840">
                    <a:tc>
                      <a:txBody>
                        <a:bodyPr/>
                        <a:lstStyle/>
                        <a:p>
                          <a:pPr algn="ct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&gt;</m:t>
                                </m:r>
                                <m:r>
                                  <a:rPr lang="it-IT" smtClean="0">
                                    <a:latin typeface="Cambria Math" panose="02040503050406030204" pitchFamily="18" charset="0"/>
                                  </a:rPr>
                                  <m:t>𝟏</m:t>
                                </m:r>
                                <m:r>
                                  <a:rPr lang="it-IT" smtClean="0">
                                    <a:latin typeface="Cambria Math" panose="02040503050406030204" pitchFamily="18" charset="0"/>
                                  </a:rPr>
                                  <m:t>,</m:t>
                                </m:r>
                                <m:r>
                                  <a:rPr lang="it-IT" smtClean="0">
                                    <a:latin typeface="Cambria Math" panose="02040503050406030204" pitchFamily="18" charset="0"/>
                                  </a:rPr>
                                  <m:t>𝟔</m:t>
                                </m:r>
                              </m:oMath>
                            </m:oMathPara>
                          </a14:m>
                          <a:endParaRPr lang="it-IT" b="1" dirty="0"/>
                        </a:p>
                      </a:txBody>
                      <a:tcPr anchor="b"/>
                    </a:tc>
                    <a:tc>
                      <a:txBody>
                        <a:bodyPr/>
                        <a:lstStyle/>
                        <a:p>
                          <a:pPr algn="ctr"/>
                          <a:r>
                            <a:rPr lang="it-IT" dirty="0" smtClean="0"/>
                            <a:t>GOOD</a:t>
                          </a:r>
                          <a:endParaRPr lang="it-IT" b="1" dirty="0"/>
                        </a:p>
                      </a:txBody>
                      <a:tcPr anchor="b"/>
                    </a:tc>
                    <a:extLst>
                      <a:ext uri="{0D108BD9-81ED-4DB2-BD59-A6C34878D82A}">
                        <a16:rowId xmlns:a16="http://schemas.microsoft.com/office/drawing/2014/main" xmlns="" val="372118124"/>
                      </a:ext>
                    </a:extLst>
                  </a:tr>
                </a:tbl>
              </a:graphicData>
            </a:graphic>
          </p:graphicFrame>
        </mc:Choice>
        <mc:Fallback xmlns="">
          <p:graphicFrame>
            <p:nvGraphicFramePr>
              <p:cNvPr id="3" name="Tabella 2"/>
              <p:cNvGraphicFramePr>
                <a:graphicFrameLocks noGrp="1"/>
              </p:cNvGraphicFramePr>
              <p:nvPr>
                <p:extLst>
                  <p:ext uri="{D42A27DB-BD31-4B8C-83A1-F6EECF244321}">
                    <p14:modId xmlns:p14="http://schemas.microsoft.com/office/powerpoint/2010/main" val="2587922649"/>
                  </p:ext>
                </p:extLst>
              </p:nvPr>
            </p:nvGraphicFramePr>
            <p:xfrm>
              <a:off x="1812032" y="4714111"/>
              <a:ext cx="6096000" cy="1854200"/>
            </p:xfrm>
            <a:graphic>
              <a:graphicData uri="http://schemas.openxmlformats.org/drawingml/2006/table">
                <a:tbl>
                  <a:tblPr firstRow="1" bandRow="1">
                    <a:tableStyleId>{93296810-A885-4BE3-A3E7-6D5BEEA58F35}</a:tableStyleId>
                  </a:tblPr>
                  <a:tblGrid>
                    <a:gridCol w="3048000">
                      <a:extLst>
                        <a:ext uri="{9D8B030D-6E8A-4147-A177-3AD203B41FA5}">
                          <a16:colId xmlns:a16="http://schemas.microsoft.com/office/drawing/2014/main" val="3514946776"/>
                        </a:ext>
                      </a:extLst>
                    </a:gridCol>
                    <a:gridCol w="3048000">
                      <a:extLst>
                        <a:ext uri="{9D8B030D-6E8A-4147-A177-3AD203B41FA5}">
                          <a16:colId xmlns:a16="http://schemas.microsoft.com/office/drawing/2014/main" val="2781469644"/>
                        </a:ext>
                      </a:extLst>
                    </a:gridCol>
                  </a:tblGrid>
                  <a:tr h="370840">
                    <a:tc>
                      <a:txBody>
                        <a:bodyPr/>
                        <a:lstStyle/>
                        <a:p>
                          <a:pPr algn="ctr"/>
                          <a:r>
                            <a:rPr lang="it-IT" dirty="0" smtClean="0"/>
                            <a:t>DAR</a:t>
                          </a:r>
                          <a:endParaRPr lang="it-IT" b="1" dirty="0"/>
                        </a:p>
                      </a:txBody>
                      <a:tcPr anchor="b"/>
                    </a:tc>
                    <a:tc>
                      <a:txBody>
                        <a:bodyPr/>
                        <a:lstStyle/>
                        <a:p>
                          <a:pPr algn="ctr"/>
                          <a:r>
                            <a:rPr lang="it-IT" dirty="0" smtClean="0"/>
                            <a:t>INSULATION CONDITION</a:t>
                          </a:r>
                          <a:endParaRPr lang="it-IT" b="1" dirty="0"/>
                        </a:p>
                      </a:txBody>
                      <a:tcPr anchor="b"/>
                    </a:tc>
                    <a:extLst>
                      <a:ext uri="{0D108BD9-81ED-4DB2-BD59-A6C34878D82A}">
                        <a16:rowId xmlns:a16="http://schemas.microsoft.com/office/drawing/2014/main" val="3819352025"/>
                      </a:ext>
                    </a:extLst>
                  </a:tr>
                  <a:tr h="370840">
                    <a:tc>
                      <a:txBody>
                        <a:bodyPr/>
                        <a:lstStyle/>
                        <a:p>
                          <a:endParaRPr lang="it-IT"/>
                        </a:p>
                      </a:txBody>
                      <a:tcPr anchor="b">
                        <a:blipFill>
                          <a:blip r:embed="rId6"/>
                          <a:stretch>
                            <a:fillRect l="-200" t="-106557" r="-100599" b="-324590"/>
                          </a:stretch>
                        </a:blipFill>
                      </a:tcPr>
                    </a:tc>
                    <a:tc>
                      <a:txBody>
                        <a:bodyPr/>
                        <a:lstStyle/>
                        <a:p>
                          <a:pPr algn="ctr"/>
                          <a:r>
                            <a:rPr lang="it-IT" dirty="0" smtClean="0"/>
                            <a:t>DANGEROUS</a:t>
                          </a:r>
                          <a:endParaRPr lang="it-IT" b="1" dirty="0"/>
                        </a:p>
                      </a:txBody>
                      <a:tcPr anchor="b"/>
                    </a:tc>
                    <a:extLst>
                      <a:ext uri="{0D108BD9-81ED-4DB2-BD59-A6C34878D82A}">
                        <a16:rowId xmlns:a16="http://schemas.microsoft.com/office/drawing/2014/main" val="3537099743"/>
                      </a:ext>
                    </a:extLst>
                  </a:tr>
                  <a:tr h="370840">
                    <a:tc>
                      <a:txBody>
                        <a:bodyPr/>
                        <a:lstStyle/>
                        <a:p>
                          <a:endParaRPr lang="it-IT"/>
                        </a:p>
                      </a:txBody>
                      <a:tcPr anchor="b">
                        <a:blipFill>
                          <a:blip r:embed="rId6"/>
                          <a:stretch>
                            <a:fillRect l="-200" t="-206557" r="-100599" b="-224590"/>
                          </a:stretch>
                        </a:blipFill>
                      </a:tcPr>
                    </a:tc>
                    <a:tc>
                      <a:txBody>
                        <a:bodyPr/>
                        <a:lstStyle/>
                        <a:p>
                          <a:pPr algn="ctr"/>
                          <a:r>
                            <a:rPr lang="it-IT" dirty="0" smtClean="0"/>
                            <a:t>QUESTIONABLE</a:t>
                          </a:r>
                          <a:endParaRPr lang="it-IT" b="1" dirty="0"/>
                        </a:p>
                      </a:txBody>
                      <a:tcPr anchor="b"/>
                    </a:tc>
                    <a:extLst>
                      <a:ext uri="{0D108BD9-81ED-4DB2-BD59-A6C34878D82A}">
                        <a16:rowId xmlns:a16="http://schemas.microsoft.com/office/drawing/2014/main" val="3096632998"/>
                      </a:ext>
                    </a:extLst>
                  </a:tr>
                  <a:tr h="370840">
                    <a:tc>
                      <a:txBody>
                        <a:bodyPr/>
                        <a:lstStyle/>
                        <a:p>
                          <a:endParaRPr lang="it-IT"/>
                        </a:p>
                      </a:txBody>
                      <a:tcPr anchor="b">
                        <a:blipFill>
                          <a:blip r:embed="rId6"/>
                          <a:stretch>
                            <a:fillRect l="-200" t="-306557" r="-100599" b="-124590"/>
                          </a:stretch>
                        </a:blipFill>
                      </a:tcPr>
                    </a:tc>
                    <a:tc>
                      <a:txBody>
                        <a:bodyPr/>
                        <a:lstStyle/>
                        <a:p>
                          <a:pPr algn="ctr"/>
                          <a:r>
                            <a:rPr lang="it-IT" dirty="0" smtClean="0"/>
                            <a:t>ADEQUATE</a:t>
                          </a:r>
                          <a:endParaRPr lang="it-IT" b="1" dirty="0"/>
                        </a:p>
                      </a:txBody>
                      <a:tcPr anchor="b"/>
                    </a:tc>
                    <a:extLst>
                      <a:ext uri="{0D108BD9-81ED-4DB2-BD59-A6C34878D82A}">
                        <a16:rowId xmlns:a16="http://schemas.microsoft.com/office/drawing/2014/main" val="3127859703"/>
                      </a:ext>
                    </a:extLst>
                  </a:tr>
                  <a:tr h="370840">
                    <a:tc>
                      <a:txBody>
                        <a:bodyPr/>
                        <a:lstStyle/>
                        <a:p>
                          <a:endParaRPr lang="it-IT"/>
                        </a:p>
                      </a:txBody>
                      <a:tcPr anchor="b">
                        <a:blipFill>
                          <a:blip r:embed="rId6"/>
                          <a:stretch>
                            <a:fillRect l="-200" t="-406557" r="-100599" b="-24590"/>
                          </a:stretch>
                        </a:blipFill>
                      </a:tcPr>
                    </a:tc>
                    <a:tc>
                      <a:txBody>
                        <a:bodyPr/>
                        <a:lstStyle/>
                        <a:p>
                          <a:pPr algn="ctr"/>
                          <a:r>
                            <a:rPr lang="it-IT" dirty="0" smtClean="0"/>
                            <a:t>GOOD</a:t>
                          </a:r>
                          <a:endParaRPr lang="it-IT" b="1" dirty="0"/>
                        </a:p>
                      </a:txBody>
                      <a:tcPr anchor="b"/>
                    </a:tc>
                    <a:extLst>
                      <a:ext uri="{0D108BD9-81ED-4DB2-BD59-A6C34878D82A}">
                        <a16:rowId xmlns:a16="http://schemas.microsoft.com/office/drawing/2014/main" val="372118124"/>
                      </a:ext>
                    </a:extLst>
                  </a:tr>
                </a:tbl>
              </a:graphicData>
            </a:graphic>
          </p:graphicFrame>
        </mc:Fallback>
      </mc:AlternateContent>
    </p:spTree>
    <p:extLst>
      <p:ext uri="{BB962C8B-B14F-4D97-AF65-F5344CB8AC3E}">
        <p14:creationId xmlns:p14="http://schemas.microsoft.com/office/powerpoint/2010/main" val="29754024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3" name="Rettangolo 2"/>
          <p:cNvSpPr/>
          <p:nvPr/>
        </p:nvSpPr>
        <p:spPr>
          <a:xfrm>
            <a:off x="-9981" y="908720"/>
            <a:ext cx="9289032" cy="369332"/>
          </a:xfrm>
          <a:prstGeom prst="rect">
            <a:avLst/>
          </a:prstGeom>
        </p:spPr>
        <p:txBody>
          <a:bodyPr wrap="square">
            <a:spAutoFit/>
          </a:bodyPr>
          <a:lstStyle/>
          <a:p>
            <a:pPr>
              <a:spcAft>
                <a:spcPct val="0"/>
              </a:spcAft>
            </a:pPr>
            <a:r>
              <a:rPr lang="it-IT" b="1" dirty="0">
                <a:solidFill>
                  <a:srgbClr val="00B050"/>
                </a:solidFill>
              </a:rPr>
              <a:t>PI (POLARISATION INDEX), anche detto </a:t>
            </a:r>
            <a:r>
              <a:rPr lang="it-IT" b="1" dirty="0"/>
              <a:t>INDICE DI </a:t>
            </a:r>
            <a:r>
              <a:rPr lang="it-IT" b="1" dirty="0" smtClean="0"/>
              <a:t>POLARIZZAZIONE</a:t>
            </a:r>
            <a:endParaRPr lang="it-IT" b="1" dirty="0"/>
          </a:p>
        </p:txBody>
      </p:sp>
      <mc:AlternateContent xmlns:mc="http://schemas.openxmlformats.org/markup-compatibility/2006" xmlns:a14="http://schemas.microsoft.com/office/drawing/2010/main">
        <mc:Choice Requires="a14">
          <p:sp>
            <p:nvSpPr>
              <p:cNvPr id="2" name="CasellaDiTesto 1"/>
              <p:cNvSpPr txBox="1"/>
              <p:nvPr/>
            </p:nvSpPr>
            <p:spPr>
              <a:xfrm>
                <a:off x="3905725" y="1484784"/>
                <a:ext cx="1379224" cy="75418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𝑃𝐼</m:t>
                      </m:r>
                      <m:r>
                        <a:rPr lang="it-IT" sz="2400" b="0" i="1" smtClean="0">
                          <a:latin typeface="Cambria Math" panose="02040503050406030204" pitchFamily="18" charset="0"/>
                        </a:rPr>
                        <m:t>=</m:t>
                      </m:r>
                      <m:f>
                        <m:fPr>
                          <m:ctrlPr>
                            <a:rPr lang="it-IT" sz="2400" b="0" i="1" smtClean="0">
                              <a:latin typeface="Cambria Math"/>
                            </a:rPr>
                          </m:ctrlPr>
                        </m:fPr>
                        <m:num>
                          <m:sSub>
                            <m:sSubPr>
                              <m:ctrlPr>
                                <a:rPr lang="it-IT" sz="2400" b="0" i="1" smtClean="0">
                                  <a:latin typeface="Cambria Math"/>
                                </a:rPr>
                              </m:ctrlPr>
                            </m:sSubPr>
                            <m:e>
                              <m:r>
                                <a:rPr lang="it-IT" sz="2400" b="0" i="1" smtClean="0">
                                  <a:latin typeface="Cambria Math" panose="02040503050406030204" pitchFamily="18" charset="0"/>
                                </a:rPr>
                                <m:t>𝑅</m:t>
                              </m:r>
                            </m:e>
                            <m:sub>
                              <m:r>
                                <a:rPr lang="it-IT" sz="2400" b="0" i="1" smtClean="0">
                                  <a:latin typeface="Cambria Math" panose="02040503050406030204" pitchFamily="18" charset="0"/>
                                </a:rPr>
                                <m:t>600</m:t>
                              </m:r>
                            </m:sub>
                          </m:sSub>
                        </m:num>
                        <m:den>
                          <m:sSub>
                            <m:sSubPr>
                              <m:ctrlPr>
                                <a:rPr lang="it-IT" sz="2400" b="0" i="1" smtClean="0">
                                  <a:latin typeface="Cambria Math"/>
                                </a:rPr>
                              </m:ctrlPr>
                            </m:sSubPr>
                            <m:e>
                              <m:r>
                                <a:rPr lang="it-IT" sz="2400" b="0" i="1" smtClean="0">
                                  <a:latin typeface="Cambria Math" panose="02040503050406030204" pitchFamily="18" charset="0"/>
                                </a:rPr>
                                <m:t>𝑅</m:t>
                              </m:r>
                            </m:e>
                            <m:sub>
                              <m:r>
                                <a:rPr lang="it-IT" sz="2400" b="0" i="1" smtClean="0">
                                  <a:latin typeface="Cambria Math" panose="02040503050406030204" pitchFamily="18" charset="0"/>
                                </a:rPr>
                                <m:t>60</m:t>
                              </m:r>
                            </m:sub>
                          </m:sSub>
                        </m:den>
                      </m:f>
                    </m:oMath>
                  </m:oMathPara>
                </a14:m>
                <a:endParaRPr lang="it-IT" sz="2400" dirty="0"/>
              </a:p>
            </p:txBody>
          </p:sp>
        </mc:Choice>
        <mc:Fallback xmlns="">
          <p:sp>
            <p:nvSpPr>
              <p:cNvPr id="2" name="CasellaDiTesto 1"/>
              <p:cNvSpPr txBox="1">
                <a:spLocks noRot="1" noChangeAspect="1" noMove="1" noResize="1" noEditPoints="1" noAdjustHandles="1" noChangeArrowheads="1" noChangeShapeType="1" noTextEdit="1"/>
              </p:cNvSpPr>
              <p:nvPr/>
            </p:nvSpPr>
            <p:spPr>
              <a:xfrm>
                <a:off x="3905725" y="1484784"/>
                <a:ext cx="1379224" cy="754181"/>
              </a:xfrm>
              <a:prstGeom prst="rect">
                <a:avLst/>
              </a:prstGeom>
              <a:blipFill>
                <a:blip r:embed="rId4"/>
                <a:stretch>
                  <a:fillRect/>
                </a:stretch>
              </a:blipFill>
            </p:spPr>
            <p:txBody>
              <a:bodyPr/>
              <a:lstStyle/>
              <a:p>
                <a:r>
                  <a:rPr lang="it-IT">
                    <a:noFill/>
                  </a:rPr>
                  <a:t> </a:t>
                </a:r>
              </a:p>
            </p:txBody>
          </p:sp>
        </mc:Fallback>
      </mc:AlternateContent>
      <p:sp>
        <p:nvSpPr>
          <p:cNvPr id="4" name="Rettangolo 3"/>
          <p:cNvSpPr/>
          <p:nvPr/>
        </p:nvSpPr>
        <p:spPr>
          <a:xfrm>
            <a:off x="-9981" y="2422629"/>
            <a:ext cx="9153981" cy="646331"/>
          </a:xfrm>
          <a:prstGeom prst="rect">
            <a:avLst/>
          </a:prstGeom>
        </p:spPr>
        <p:txBody>
          <a:bodyPr wrap="square">
            <a:spAutoFit/>
          </a:bodyPr>
          <a:lstStyle/>
          <a:p>
            <a:pPr algn="just">
              <a:defRPr/>
            </a:pPr>
            <a:r>
              <a:rPr lang="it-IT" b="1" i="1" dirty="0" smtClean="0">
                <a:solidFill>
                  <a:srgbClr val="00B0F0"/>
                </a:solidFill>
              </a:rPr>
              <a:t>Rapporto adimensionale di due resistenze</a:t>
            </a:r>
            <a:r>
              <a:rPr lang="it-IT" dirty="0" smtClean="0"/>
              <a:t>, </a:t>
            </a:r>
            <a:r>
              <a:rPr lang="it-IT" b="1" i="1" dirty="0"/>
              <a:t>una rilevata </a:t>
            </a:r>
            <a:r>
              <a:rPr lang="it-IT" dirty="0"/>
              <a:t>dopo </a:t>
            </a:r>
            <a:r>
              <a:rPr lang="it-IT" b="1" dirty="0">
                <a:solidFill>
                  <a:srgbClr val="7030A0"/>
                </a:solidFill>
              </a:rPr>
              <a:t>1min</a:t>
            </a:r>
            <a:r>
              <a:rPr lang="it-IT" dirty="0"/>
              <a:t> e </a:t>
            </a:r>
            <a:r>
              <a:rPr lang="it-IT" b="1" i="1" dirty="0"/>
              <a:t>l’altra</a:t>
            </a:r>
            <a:r>
              <a:rPr lang="it-IT" dirty="0"/>
              <a:t> rilevata </a:t>
            </a:r>
            <a:r>
              <a:rPr lang="it-IT" b="1" i="1" dirty="0"/>
              <a:t>dopo </a:t>
            </a:r>
            <a:r>
              <a:rPr lang="it-IT" b="1" dirty="0"/>
              <a:t>10min</a:t>
            </a:r>
            <a:r>
              <a:rPr lang="it-IT" b="1" dirty="0" smtClean="0"/>
              <a:t>.</a:t>
            </a:r>
            <a:endParaRPr lang="it-IT" b="1" dirty="0"/>
          </a:p>
        </p:txBody>
      </p:sp>
      <p:sp>
        <p:nvSpPr>
          <p:cNvPr id="6" name="Rettangolo 5"/>
          <p:cNvSpPr/>
          <p:nvPr/>
        </p:nvSpPr>
        <p:spPr>
          <a:xfrm>
            <a:off x="-13102" y="3284984"/>
            <a:ext cx="6025262" cy="646331"/>
          </a:xfrm>
          <a:prstGeom prst="rect">
            <a:avLst/>
          </a:prstGeom>
        </p:spPr>
        <p:txBody>
          <a:bodyPr wrap="square">
            <a:spAutoFit/>
          </a:bodyPr>
          <a:lstStyle/>
          <a:p>
            <a:pPr marL="285750" indent="-285750" algn="just">
              <a:buClr>
                <a:schemeClr val="accent1"/>
              </a:buClr>
              <a:buFont typeface="Wingdings" panose="05000000000000000000" pitchFamily="2" charset="2"/>
              <a:buChar char="Ø"/>
              <a:defRPr/>
            </a:pPr>
            <a:r>
              <a:rPr lang="it-IT" b="1" dirty="0"/>
              <a:t>Se tale rapporto risulta essere </a:t>
            </a:r>
            <a:r>
              <a:rPr lang="it-IT" b="1" dirty="0" smtClean="0">
                <a:solidFill>
                  <a:srgbClr val="FF0000"/>
                </a:solidFill>
              </a:rPr>
              <a:t>MINORE DI 1</a:t>
            </a:r>
            <a:r>
              <a:rPr lang="it-IT" b="1" dirty="0" smtClean="0">
                <a:solidFill>
                  <a:srgbClr val="7030A0"/>
                </a:solidFill>
              </a:rPr>
              <a:t>, </a:t>
            </a:r>
            <a:r>
              <a:rPr lang="it-IT" b="1" dirty="0" smtClean="0"/>
              <a:t>significa</a:t>
            </a:r>
            <a:r>
              <a:rPr lang="it-IT" b="1" dirty="0" smtClean="0">
                <a:solidFill>
                  <a:srgbClr val="7030A0"/>
                </a:solidFill>
              </a:rPr>
              <a:t> </a:t>
            </a:r>
            <a:r>
              <a:rPr lang="it-IT" b="1" dirty="0" smtClean="0"/>
              <a:t>che </a:t>
            </a:r>
            <a:r>
              <a:rPr lang="it-IT" b="1" dirty="0"/>
              <a:t>lo stato del dielettrico è compromesso.</a:t>
            </a:r>
          </a:p>
        </p:txBody>
      </p:sp>
      <p:sp>
        <p:nvSpPr>
          <p:cNvPr id="11" name="CasellaDiTesto 10"/>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Test di isolamento</a:t>
            </a:r>
            <a:endParaRPr lang="it-IT" sz="2800" b="1" dirty="0">
              <a:solidFill>
                <a:schemeClr val="tx2"/>
              </a:solidFill>
            </a:endParaRPr>
          </a:p>
        </p:txBody>
      </p:sp>
      <mc:AlternateContent xmlns:mc="http://schemas.openxmlformats.org/markup-compatibility/2006" xmlns:a14="http://schemas.microsoft.com/office/drawing/2010/main">
        <mc:Choice Requires="a14">
          <p:graphicFrame>
            <p:nvGraphicFramePr>
              <p:cNvPr id="9" name="Tabella 8"/>
              <p:cNvGraphicFramePr>
                <a:graphicFrameLocks noGrp="1"/>
              </p:cNvGraphicFramePr>
              <p:nvPr>
                <p:extLst>
                  <p:ext uri="{D42A27DB-BD31-4B8C-83A1-F6EECF244321}">
                    <p14:modId xmlns:p14="http://schemas.microsoft.com/office/powerpoint/2010/main" val="861592426"/>
                  </p:ext>
                </p:extLst>
              </p:nvPr>
            </p:nvGraphicFramePr>
            <p:xfrm>
              <a:off x="1519009" y="4437112"/>
              <a:ext cx="6096000" cy="1854200"/>
            </p:xfrm>
            <a:graphic>
              <a:graphicData uri="http://schemas.openxmlformats.org/drawingml/2006/table">
                <a:tbl>
                  <a:tblPr firstRow="1" bandRow="1">
                    <a:tableStyleId>{775DCB02-9BB8-47FD-8907-85C794F793BA}</a:tableStyleId>
                  </a:tblPr>
                  <a:tblGrid>
                    <a:gridCol w="3048000">
                      <a:extLst>
                        <a:ext uri="{9D8B030D-6E8A-4147-A177-3AD203B41FA5}">
                          <a16:colId xmlns:a16="http://schemas.microsoft.com/office/drawing/2014/main" xmlns="" val="3514946776"/>
                        </a:ext>
                      </a:extLst>
                    </a:gridCol>
                    <a:gridCol w="3048000">
                      <a:extLst>
                        <a:ext uri="{9D8B030D-6E8A-4147-A177-3AD203B41FA5}">
                          <a16:colId xmlns:a16="http://schemas.microsoft.com/office/drawing/2014/main" xmlns="" val="2781469644"/>
                        </a:ext>
                      </a:extLst>
                    </a:gridCol>
                  </a:tblGrid>
                  <a:tr h="370840">
                    <a:tc>
                      <a:txBody>
                        <a:bodyPr/>
                        <a:lstStyle/>
                        <a:p>
                          <a:pPr algn="ctr"/>
                          <a:r>
                            <a:rPr lang="it-IT" dirty="0" smtClean="0"/>
                            <a:t>PI</a:t>
                          </a:r>
                          <a:endParaRPr lang="it-IT" b="1" dirty="0"/>
                        </a:p>
                      </a:txBody>
                      <a:tcPr anchor="b"/>
                    </a:tc>
                    <a:tc>
                      <a:txBody>
                        <a:bodyPr/>
                        <a:lstStyle/>
                        <a:p>
                          <a:pPr algn="ctr"/>
                          <a:r>
                            <a:rPr lang="it-IT" dirty="0" smtClean="0"/>
                            <a:t>INSULATION CONDITION</a:t>
                          </a:r>
                          <a:endParaRPr lang="it-IT" b="1" dirty="0"/>
                        </a:p>
                      </a:txBody>
                      <a:tcPr anchor="b"/>
                    </a:tc>
                    <a:extLst>
                      <a:ext uri="{0D108BD9-81ED-4DB2-BD59-A6C34878D82A}">
                        <a16:rowId xmlns:a16="http://schemas.microsoft.com/office/drawing/2014/main" xmlns="" val="3819352025"/>
                      </a:ext>
                    </a:extLst>
                  </a:tr>
                  <a:tr h="370840">
                    <a:tc>
                      <a:txBody>
                        <a:bodyPr/>
                        <a:lstStyle/>
                        <a:p>
                          <a:pPr algn="ct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&lt;</m:t>
                                </m:r>
                                <m:r>
                                  <a:rPr lang="it-IT" smtClean="0">
                                    <a:latin typeface="Cambria Math" panose="02040503050406030204" pitchFamily="18" charset="0"/>
                                  </a:rPr>
                                  <m:t>𝟏</m:t>
                                </m:r>
                              </m:oMath>
                            </m:oMathPara>
                          </a14:m>
                          <a:endParaRPr lang="it-IT" b="1" dirty="0"/>
                        </a:p>
                      </a:txBody>
                      <a:tcPr anchor="b"/>
                    </a:tc>
                    <a:tc>
                      <a:txBody>
                        <a:bodyPr/>
                        <a:lstStyle/>
                        <a:p>
                          <a:pPr algn="ctr"/>
                          <a:r>
                            <a:rPr lang="it-IT" dirty="0" smtClean="0"/>
                            <a:t>DANGEROUS</a:t>
                          </a:r>
                          <a:endParaRPr lang="it-IT" b="1" dirty="0"/>
                        </a:p>
                      </a:txBody>
                      <a:tcPr anchor="b"/>
                    </a:tc>
                    <a:extLst>
                      <a:ext uri="{0D108BD9-81ED-4DB2-BD59-A6C34878D82A}">
                        <a16:rowId xmlns:a16="http://schemas.microsoft.com/office/drawing/2014/main" xmlns="" val="3537099743"/>
                      </a:ext>
                    </a:extLst>
                  </a:tr>
                  <a:tr h="370840">
                    <a:tc>
                      <a:txBody>
                        <a:bodyPr/>
                        <a:lstStyle/>
                        <a:p>
                          <a:pPr algn="ctr"/>
                          <a14:m>
                            <m:oMath xmlns:m="http://schemas.openxmlformats.org/officeDocument/2006/math">
                              <m:r>
                                <a:rPr lang="it-IT" smtClean="0">
                                  <a:latin typeface="Cambria Math" panose="02040503050406030204" pitchFamily="18" charset="0"/>
                                </a:rPr>
                                <m:t>&lt;</m:t>
                              </m:r>
                            </m:oMath>
                          </a14:m>
                          <a:r>
                            <a:rPr lang="it-IT" dirty="0" smtClean="0"/>
                            <a:t>2</a:t>
                          </a:r>
                          <a:endParaRPr lang="it-IT" b="1" dirty="0"/>
                        </a:p>
                      </a:txBody>
                      <a:tcPr anchor="b"/>
                    </a:tc>
                    <a:tc>
                      <a:txBody>
                        <a:bodyPr/>
                        <a:lstStyle/>
                        <a:p>
                          <a:pPr algn="ctr"/>
                          <a:r>
                            <a:rPr lang="it-IT" dirty="0" smtClean="0"/>
                            <a:t>QUESTIONABLE</a:t>
                          </a:r>
                          <a:endParaRPr lang="it-IT" b="1" dirty="0"/>
                        </a:p>
                      </a:txBody>
                      <a:tcPr anchor="b"/>
                    </a:tc>
                    <a:extLst>
                      <a:ext uri="{0D108BD9-81ED-4DB2-BD59-A6C34878D82A}">
                        <a16:rowId xmlns:a16="http://schemas.microsoft.com/office/drawing/2014/main" xmlns="" val="3096632998"/>
                      </a:ext>
                    </a:extLst>
                  </a:tr>
                  <a:tr h="370840">
                    <a:tc>
                      <a:txBody>
                        <a:bodyPr/>
                        <a:lstStyle/>
                        <a:p>
                          <a:pPr algn="ctr"/>
                          <a14:m>
                            <m:oMathPara xmlns:m="http://schemas.openxmlformats.org/officeDocument/2006/math">
                              <m:oMathParaPr>
                                <m:jc m:val="centerGroup"/>
                              </m:oMathParaPr>
                              <m:oMath xmlns:m="http://schemas.openxmlformats.org/officeDocument/2006/math">
                                <m:r>
                                  <a:rPr lang="it-IT" smtClean="0">
                                    <a:latin typeface="Cambria Math" panose="02040503050406030204" pitchFamily="18" charset="0"/>
                                  </a:rPr>
                                  <m:t>&lt;4</m:t>
                                </m:r>
                              </m:oMath>
                            </m:oMathPara>
                          </a14:m>
                          <a:endParaRPr lang="it-IT" b="1" dirty="0"/>
                        </a:p>
                      </a:txBody>
                      <a:tcPr anchor="b"/>
                    </a:tc>
                    <a:tc>
                      <a:txBody>
                        <a:bodyPr/>
                        <a:lstStyle/>
                        <a:p>
                          <a:pPr algn="ctr"/>
                          <a:r>
                            <a:rPr lang="it-IT" dirty="0" smtClean="0"/>
                            <a:t>GOOD</a:t>
                          </a:r>
                          <a:endParaRPr lang="it-IT" b="1" dirty="0"/>
                        </a:p>
                      </a:txBody>
                      <a:tcPr anchor="b"/>
                    </a:tc>
                    <a:extLst>
                      <a:ext uri="{0D108BD9-81ED-4DB2-BD59-A6C34878D82A}">
                        <a16:rowId xmlns:a16="http://schemas.microsoft.com/office/drawing/2014/main" xmlns="" val="3127859703"/>
                      </a:ext>
                    </a:extLst>
                  </a:tr>
                  <a:tr h="370840">
                    <a:tc>
                      <a:txBody>
                        <a:bodyPr/>
                        <a:lstStyle/>
                        <a:p>
                          <a:pPr algn="ctr"/>
                          <a14:m>
                            <m:oMath xmlns:m="http://schemas.openxmlformats.org/officeDocument/2006/math">
                              <m:r>
                                <a:rPr lang="it-IT" smtClean="0">
                                  <a:latin typeface="Cambria Math" panose="02040503050406030204" pitchFamily="18" charset="0"/>
                                </a:rPr>
                                <m:t>&gt;</m:t>
                              </m:r>
                            </m:oMath>
                          </a14:m>
                          <a:r>
                            <a:rPr lang="it-IT" dirty="0" smtClean="0"/>
                            <a:t>4</a:t>
                          </a:r>
                          <a:endParaRPr lang="it-IT" b="1" dirty="0"/>
                        </a:p>
                      </a:txBody>
                      <a:tcPr anchor="b"/>
                    </a:tc>
                    <a:tc>
                      <a:txBody>
                        <a:bodyPr/>
                        <a:lstStyle/>
                        <a:p>
                          <a:pPr algn="ctr"/>
                          <a:r>
                            <a:rPr lang="it-IT" dirty="0" smtClean="0"/>
                            <a:t>EXCELLENT</a:t>
                          </a:r>
                          <a:endParaRPr lang="it-IT" b="1" dirty="0"/>
                        </a:p>
                      </a:txBody>
                      <a:tcPr anchor="b"/>
                    </a:tc>
                    <a:extLst>
                      <a:ext uri="{0D108BD9-81ED-4DB2-BD59-A6C34878D82A}">
                        <a16:rowId xmlns:a16="http://schemas.microsoft.com/office/drawing/2014/main" xmlns="" val="372118124"/>
                      </a:ext>
                    </a:extLst>
                  </a:tr>
                </a:tbl>
              </a:graphicData>
            </a:graphic>
          </p:graphicFrame>
        </mc:Choice>
        <mc:Fallback xmlns="">
          <p:graphicFrame>
            <p:nvGraphicFramePr>
              <p:cNvPr id="9" name="Tabella 8"/>
              <p:cNvGraphicFramePr>
                <a:graphicFrameLocks noGrp="1"/>
              </p:cNvGraphicFramePr>
              <p:nvPr>
                <p:extLst>
                  <p:ext uri="{D42A27DB-BD31-4B8C-83A1-F6EECF244321}">
                    <p14:modId xmlns:p14="http://schemas.microsoft.com/office/powerpoint/2010/main" val="861592426"/>
                  </p:ext>
                </p:extLst>
              </p:nvPr>
            </p:nvGraphicFramePr>
            <p:xfrm>
              <a:off x="1519009" y="4437112"/>
              <a:ext cx="6096000" cy="1854200"/>
            </p:xfrm>
            <a:graphic>
              <a:graphicData uri="http://schemas.openxmlformats.org/drawingml/2006/table">
                <a:tbl>
                  <a:tblPr firstRow="1" bandRow="1">
                    <a:tableStyleId>{775DCB02-9BB8-47FD-8907-85C794F793BA}</a:tableStyleId>
                  </a:tblPr>
                  <a:tblGrid>
                    <a:gridCol w="3048000">
                      <a:extLst>
                        <a:ext uri="{9D8B030D-6E8A-4147-A177-3AD203B41FA5}">
                          <a16:colId xmlns:a16="http://schemas.microsoft.com/office/drawing/2014/main" val="3514946776"/>
                        </a:ext>
                      </a:extLst>
                    </a:gridCol>
                    <a:gridCol w="3048000">
                      <a:extLst>
                        <a:ext uri="{9D8B030D-6E8A-4147-A177-3AD203B41FA5}">
                          <a16:colId xmlns:a16="http://schemas.microsoft.com/office/drawing/2014/main" val="2781469644"/>
                        </a:ext>
                      </a:extLst>
                    </a:gridCol>
                  </a:tblGrid>
                  <a:tr h="370840">
                    <a:tc>
                      <a:txBody>
                        <a:bodyPr/>
                        <a:lstStyle/>
                        <a:p>
                          <a:pPr algn="ctr"/>
                          <a:r>
                            <a:rPr lang="it-IT" dirty="0" smtClean="0"/>
                            <a:t>PI</a:t>
                          </a:r>
                          <a:endParaRPr lang="it-IT" b="1" dirty="0"/>
                        </a:p>
                      </a:txBody>
                      <a:tcPr anchor="b"/>
                    </a:tc>
                    <a:tc>
                      <a:txBody>
                        <a:bodyPr/>
                        <a:lstStyle/>
                        <a:p>
                          <a:pPr algn="ctr"/>
                          <a:r>
                            <a:rPr lang="it-IT" dirty="0" smtClean="0"/>
                            <a:t>INSULATION CONDITION</a:t>
                          </a:r>
                          <a:endParaRPr lang="it-IT" b="1" dirty="0"/>
                        </a:p>
                      </a:txBody>
                      <a:tcPr anchor="b"/>
                    </a:tc>
                    <a:extLst>
                      <a:ext uri="{0D108BD9-81ED-4DB2-BD59-A6C34878D82A}">
                        <a16:rowId xmlns:a16="http://schemas.microsoft.com/office/drawing/2014/main" val="3819352025"/>
                      </a:ext>
                    </a:extLst>
                  </a:tr>
                  <a:tr h="370840">
                    <a:tc>
                      <a:txBody>
                        <a:bodyPr/>
                        <a:lstStyle/>
                        <a:p>
                          <a:endParaRPr lang="it-IT"/>
                        </a:p>
                      </a:txBody>
                      <a:tcPr anchor="b">
                        <a:blipFill>
                          <a:blip r:embed="rId5"/>
                          <a:stretch>
                            <a:fillRect l="-1597" t="-106557" r="-101597" b="-326230"/>
                          </a:stretch>
                        </a:blipFill>
                      </a:tcPr>
                    </a:tc>
                    <a:tc>
                      <a:txBody>
                        <a:bodyPr/>
                        <a:lstStyle/>
                        <a:p>
                          <a:pPr algn="ctr"/>
                          <a:r>
                            <a:rPr lang="it-IT" dirty="0" smtClean="0"/>
                            <a:t>DANGEROUS</a:t>
                          </a:r>
                          <a:endParaRPr lang="it-IT" b="1" dirty="0"/>
                        </a:p>
                      </a:txBody>
                      <a:tcPr anchor="b"/>
                    </a:tc>
                    <a:extLst>
                      <a:ext uri="{0D108BD9-81ED-4DB2-BD59-A6C34878D82A}">
                        <a16:rowId xmlns:a16="http://schemas.microsoft.com/office/drawing/2014/main" val="3537099743"/>
                      </a:ext>
                    </a:extLst>
                  </a:tr>
                  <a:tr h="370840">
                    <a:tc>
                      <a:txBody>
                        <a:bodyPr/>
                        <a:lstStyle/>
                        <a:p>
                          <a:endParaRPr lang="it-IT"/>
                        </a:p>
                      </a:txBody>
                      <a:tcPr anchor="b">
                        <a:blipFill>
                          <a:blip r:embed="rId5"/>
                          <a:stretch>
                            <a:fillRect l="-1597" t="-203226" r="-101597" b="-220968"/>
                          </a:stretch>
                        </a:blipFill>
                      </a:tcPr>
                    </a:tc>
                    <a:tc>
                      <a:txBody>
                        <a:bodyPr/>
                        <a:lstStyle/>
                        <a:p>
                          <a:pPr algn="ctr"/>
                          <a:r>
                            <a:rPr lang="it-IT" dirty="0" smtClean="0"/>
                            <a:t>QUESTIONABLE</a:t>
                          </a:r>
                          <a:endParaRPr lang="it-IT" b="1" dirty="0"/>
                        </a:p>
                      </a:txBody>
                      <a:tcPr anchor="b"/>
                    </a:tc>
                    <a:extLst>
                      <a:ext uri="{0D108BD9-81ED-4DB2-BD59-A6C34878D82A}">
                        <a16:rowId xmlns:a16="http://schemas.microsoft.com/office/drawing/2014/main" val="3096632998"/>
                      </a:ext>
                    </a:extLst>
                  </a:tr>
                  <a:tr h="370840">
                    <a:tc>
                      <a:txBody>
                        <a:bodyPr/>
                        <a:lstStyle/>
                        <a:p>
                          <a:endParaRPr lang="it-IT"/>
                        </a:p>
                      </a:txBody>
                      <a:tcPr anchor="b">
                        <a:blipFill>
                          <a:blip r:embed="rId5"/>
                          <a:stretch>
                            <a:fillRect l="-1597" t="-308197" r="-101597" b="-124590"/>
                          </a:stretch>
                        </a:blipFill>
                      </a:tcPr>
                    </a:tc>
                    <a:tc>
                      <a:txBody>
                        <a:bodyPr/>
                        <a:lstStyle/>
                        <a:p>
                          <a:pPr algn="ctr"/>
                          <a:r>
                            <a:rPr lang="it-IT" dirty="0" smtClean="0"/>
                            <a:t>GOOD</a:t>
                          </a:r>
                          <a:endParaRPr lang="it-IT" b="1" dirty="0"/>
                        </a:p>
                      </a:txBody>
                      <a:tcPr anchor="b"/>
                    </a:tc>
                    <a:extLst>
                      <a:ext uri="{0D108BD9-81ED-4DB2-BD59-A6C34878D82A}">
                        <a16:rowId xmlns:a16="http://schemas.microsoft.com/office/drawing/2014/main" val="3127859703"/>
                      </a:ext>
                    </a:extLst>
                  </a:tr>
                  <a:tr h="370840">
                    <a:tc>
                      <a:txBody>
                        <a:bodyPr/>
                        <a:lstStyle/>
                        <a:p>
                          <a:endParaRPr lang="it-IT"/>
                        </a:p>
                      </a:txBody>
                      <a:tcPr anchor="b">
                        <a:blipFill>
                          <a:blip r:embed="rId5"/>
                          <a:stretch>
                            <a:fillRect l="-1597" t="-408197" r="-101597" b="-24590"/>
                          </a:stretch>
                        </a:blipFill>
                      </a:tcPr>
                    </a:tc>
                    <a:tc>
                      <a:txBody>
                        <a:bodyPr/>
                        <a:lstStyle/>
                        <a:p>
                          <a:pPr algn="ctr"/>
                          <a:r>
                            <a:rPr lang="it-IT" dirty="0" smtClean="0"/>
                            <a:t>EXCELLENT</a:t>
                          </a:r>
                          <a:endParaRPr lang="it-IT" b="1" dirty="0"/>
                        </a:p>
                      </a:txBody>
                      <a:tcPr anchor="b"/>
                    </a:tc>
                    <a:extLst>
                      <a:ext uri="{0D108BD9-81ED-4DB2-BD59-A6C34878D82A}">
                        <a16:rowId xmlns:a16="http://schemas.microsoft.com/office/drawing/2014/main" val="372118124"/>
                      </a:ext>
                    </a:extLst>
                  </a:tr>
                </a:tbl>
              </a:graphicData>
            </a:graphic>
          </p:graphicFrame>
        </mc:Fallback>
      </mc:AlternateContent>
    </p:spTree>
    <p:extLst>
      <p:ext uri="{BB962C8B-B14F-4D97-AF65-F5344CB8AC3E}">
        <p14:creationId xmlns:p14="http://schemas.microsoft.com/office/powerpoint/2010/main" val="27369116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5940152" y="1889385"/>
            <a:ext cx="3195799" cy="3195799"/>
          </a:xfrm>
          <a:prstGeom prst="rect">
            <a:avLst/>
          </a:prstGeom>
        </p:spPr>
      </p:pic>
      <p:pic>
        <p:nvPicPr>
          <p:cNvPr id="2" name="Immagine 1"/>
          <p:cNvPicPr>
            <a:picLocks noChangeAspect="1"/>
          </p:cNvPicPr>
          <p:nvPr/>
        </p:nvPicPr>
        <p:blipFill>
          <a:blip r:embed="rId4"/>
          <a:stretch>
            <a:fillRect/>
          </a:stretch>
        </p:blipFill>
        <p:spPr>
          <a:xfrm>
            <a:off x="4517896" y="3284984"/>
            <a:ext cx="1782296" cy="2376395"/>
          </a:xfrm>
          <a:prstGeom prst="rect">
            <a:avLst/>
          </a:prstGeom>
        </p:spPr>
      </p:pic>
      <p:pic>
        <p:nvPicPr>
          <p:cNvPr id="8" name="Immagine 7"/>
          <p:cNvPicPr>
            <a:picLocks noChangeAspect="1"/>
          </p:cNvPicPr>
          <p:nvPr/>
        </p:nvPicPr>
        <p:blipFill>
          <a:blip r:embed="rId5"/>
          <a:stretch>
            <a:fillRect/>
          </a:stretch>
        </p:blipFill>
        <p:spPr>
          <a:xfrm>
            <a:off x="130841" y="67694"/>
            <a:ext cx="619159" cy="742991"/>
          </a:xfrm>
          <a:prstGeom prst="rect">
            <a:avLst/>
          </a:prstGeom>
        </p:spPr>
      </p:pic>
      <p:sp>
        <p:nvSpPr>
          <p:cNvPr id="3" name="Rettangolo 2"/>
          <p:cNvSpPr/>
          <p:nvPr/>
        </p:nvSpPr>
        <p:spPr>
          <a:xfrm>
            <a:off x="1497428" y="799038"/>
            <a:ext cx="6048672"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ct val="0"/>
              </a:spcAft>
            </a:pPr>
            <a:r>
              <a:rPr lang="it-IT" sz="2800" dirty="0"/>
              <a:t>TEST DURANTE L’ESSICAZIONE DELL’APPARECCHIATURA</a:t>
            </a:r>
          </a:p>
        </p:txBody>
      </p:sp>
      <p:sp>
        <p:nvSpPr>
          <p:cNvPr id="7" name="Rettangolo 6"/>
          <p:cNvSpPr/>
          <p:nvPr/>
        </p:nvSpPr>
        <p:spPr>
          <a:xfrm>
            <a:off x="-1" y="2438886"/>
            <a:ext cx="4391235" cy="2862322"/>
          </a:xfrm>
          <a:prstGeom prst="rect">
            <a:avLst/>
          </a:prstGeom>
        </p:spPr>
        <p:txBody>
          <a:bodyPr wrap="square">
            <a:spAutoFit/>
          </a:bodyPr>
          <a:lstStyle/>
          <a:p>
            <a:pPr algn="just">
              <a:spcAft>
                <a:spcPct val="0"/>
              </a:spcAft>
            </a:pPr>
            <a:r>
              <a:rPr lang="it-IT" dirty="0"/>
              <a:t>Se l’apparecchiatura è bagnata da acqua dolce si procede con l’essicazione; invece in caso di acqua salata, sarà necessario innanzitutto lavare via il sale con acqua fresca.</a:t>
            </a:r>
          </a:p>
          <a:p>
            <a:pPr algn="just">
              <a:spcAft>
                <a:spcPct val="0"/>
              </a:spcAft>
            </a:pPr>
            <a:r>
              <a:rPr lang="it-IT" dirty="0"/>
              <a:t>In questi casi sarà necessario monitorare periodicamente il processo di essiccazione con Megger test periodici e comparare i risultati con quelli effettuati prima che l’apparecchiatura si allagasse.</a:t>
            </a:r>
          </a:p>
        </p:txBody>
      </p:sp>
      <p:sp>
        <p:nvSpPr>
          <p:cNvPr id="9" name="CasellaDiTesto 8"/>
          <p:cNvSpPr txBox="1"/>
          <p:nvPr/>
        </p:nvSpPr>
        <p:spPr>
          <a:xfrm>
            <a:off x="1259632" y="-27384"/>
            <a:ext cx="7200800" cy="523220"/>
          </a:xfrm>
          <a:prstGeom prst="rect">
            <a:avLst/>
          </a:prstGeom>
          <a:noFill/>
        </p:spPr>
        <p:txBody>
          <a:bodyPr wrap="square" rtlCol="0">
            <a:spAutoFit/>
          </a:bodyPr>
          <a:lstStyle/>
          <a:p>
            <a:pPr algn="ctr"/>
            <a:r>
              <a:rPr lang="it-IT" sz="2800" b="1" dirty="0" smtClean="0">
                <a:solidFill>
                  <a:schemeClr val="tx2"/>
                </a:solidFill>
              </a:rPr>
              <a:t>Test di isolamento</a:t>
            </a:r>
            <a:endParaRPr lang="it-IT" sz="2800" b="1" dirty="0">
              <a:solidFill>
                <a:schemeClr val="tx2"/>
              </a:solidFill>
            </a:endParaRPr>
          </a:p>
        </p:txBody>
      </p:sp>
    </p:spTree>
    <p:extLst>
      <p:ext uri="{BB962C8B-B14F-4D97-AF65-F5344CB8AC3E}">
        <p14:creationId xmlns:p14="http://schemas.microsoft.com/office/powerpoint/2010/main" val="39461004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341313" y="2101850"/>
            <a:ext cx="2947987" cy="3430588"/>
          </a:xfrm>
        </p:spPr>
      </p:pic>
      <p:pic>
        <p:nvPicPr>
          <p:cNvPr id="7174" name="Immagin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7138" y="1290638"/>
            <a:ext cx="5276850"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Bridge Simulator</a:t>
            </a:r>
          </a:p>
        </p:txBody>
      </p:sp>
      <p:pic>
        <p:nvPicPr>
          <p:cNvPr id="6" name="Immagine 5"/>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763311022"/>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5" name="CasellaDiTesto 4"/>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graphicFrame>
        <p:nvGraphicFramePr>
          <p:cNvPr id="4" name="Diagramma 3"/>
          <p:cNvGraphicFramePr/>
          <p:nvPr>
            <p:extLst>
              <p:ext uri="{D42A27DB-BD31-4B8C-83A1-F6EECF244321}">
                <p14:modId xmlns:p14="http://schemas.microsoft.com/office/powerpoint/2010/main" val="3104172380"/>
              </p:ext>
            </p:extLst>
          </p:nvPr>
        </p:nvGraphicFramePr>
        <p:xfrm>
          <a:off x="863588" y="1628800"/>
          <a:ext cx="7416824" cy="4608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403213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7" name="Immagine 6"/>
          <p:cNvPicPr/>
          <p:nvPr/>
        </p:nvPicPr>
        <p:blipFill>
          <a:blip r:embed="rId4" cstate="print"/>
          <a:srcRect l="26439" t="14508" r="24572" b="5699"/>
          <a:stretch>
            <a:fillRect/>
          </a:stretch>
        </p:blipFill>
        <p:spPr bwMode="auto">
          <a:xfrm>
            <a:off x="2051720" y="1340768"/>
            <a:ext cx="5328592" cy="5184576"/>
          </a:xfrm>
          <a:prstGeom prst="rect">
            <a:avLst/>
          </a:prstGeom>
          <a:noFill/>
          <a:ln w="9525">
            <a:noFill/>
            <a:miter lim="800000"/>
            <a:headEnd/>
            <a:tailEnd/>
          </a:ln>
        </p:spPr>
      </p:pic>
    </p:spTree>
    <p:extLst>
      <p:ext uri="{BB962C8B-B14F-4D97-AF65-F5344CB8AC3E}">
        <p14:creationId xmlns:p14="http://schemas.microsoft.com/office/powerpoint/2010/main" val="11869483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sp>
        <p:nvSpPr>
          <p:cNvPr id="3" name="Rettangolo 2"/>
          <p:cNvSpPr/>
          <p:nvPr/>
        </p:nvSpPr>
        <p:spPr>
          <a:xfrm>
            <a:off x="10100" y="1422648"/>
            <a:ext cx="9148695" cy="646331"/>
          </a:xfrm>
          <a:prstGeom prst="rect">
            <a:avLst/>
          </a:prstGeom>
        </p:spPr>
        <p:txBody>
          <a:bodyPr wrap="square">
            <a:spAutoFit/>
          </a:bodyPr>
          <a:lstStyle/>
          <a:p>
            <a:pPr marL="285750" indent="-285750" algn="just">
              <a:buClr>
                <a:srgbClr val="FF0000"/>
              </a:buClr>
              <a:buFont typeface="Wingdings" panose="05000000000000000000" pitchFamily="2" charset="2"/>
              <a:buChar char="Ø"/>
            </a:pPr>
            <a:r>
              <a:rPr lang="it-IT" dirty="0"/>
              <a:t>L’applicazione marina deve considerare l’installazione in particolari condizioni, quali ad esempio:</a:t>
            </a:r>
          </a:p>
        </p:txBody>
      </p:sp>
      <p:sp>
        <p:nvSpPr>
          <p:cNvPr id="4" name="Rettangolo arrotondato 3"/>
          <p:cNvSpPr/>
          <p:nvPr/>
        </p:nvSpPr>
        <p:spPr>
          <a:xfrm>
            <a:off x="2195736" y="2564904"/>
            <a:ext cx="4572000" cy="2553891"/>
          </a:xfrm>
          <a:prstGeom prst="round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a:r>
              <a:rPr lang="it-IT" dirty="0" smtClean="0"/>
              <a:t>Ambienti caratterizzati da temperature e umidità elevate, anche in atmosfera salina (ambiente caldo-umido salino);</a:t>
            </a:r>
          </a:p>
          <a:p>
            <a:pPr algn="just"/>
            <a:endParaRPr lang="it-IT" dirty="0" smtClean="0"/>
          </a:p>
          <a:p>
            <a:pPr algn="just"/>
            <a:r>
              <a:rPr lang="it-IT" dirty="0" smtClean="0"/>
              <a:t>Ambienti a bordo nave (sala macchine) dove gli apparecchi lavorano in presenza di vibrazioni caratterizzate da ampiezza e durata rilevanti.</a:t>
            </a:r>
            <a:endParaRPr lang="it-IT" dirty="0"/>
          </a:p>
        </p:txBody>
      </p:sp>
    </p:spTree>
    <p:extLst>
      <p:ext uri="{BB962C8B-B14F-4D97-AF65-F5344CB8AC3E}">
        <p14:creationId xmlns:p14="http://schemas.microsoft.com/office/powerpoint/2010/main" val="141389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sp>
        <p:nvSpPr>
          <p:cNvPr id="3" name="Rettangolo 2"/>
          <p:cNvSpPr/>
          <p:nvPr/>
        </p:nvSpPr>
        <p:spPr>
          <a:xfrm>
            <a:off x="0" y="1076543"/>
            <a:ext cx="9144000" cy="1200329"/>
          </a:xfrm>
          <a:prstGeom prst="rect">
            <a:avLst/>
          </a:prstGeom>
        </p:spPr>
        <p:txBody>
          <a:bodyPr wrap="square">
            <a:spAutoFit/>
          </a:bodyPr>
          <a:lstStyle/>
          <a:p>
            <a:pPr algn="just">
              <a:buNone/>
            </a:pPr>
            <a:r>
              <a:rPr lang="it-IT" dirty="0"/>
              <a:t>Per assicurare il corretto funzionamento in </a:t>
            </a:r>
            <a:r>
              <a:rPr lang="it-IT" dirty="0" smtClean="0"/>
              <a:t>tali ambienti</a:t>
            </a:r>
            <a:r>
              <a:rPr lang="it-IT" dirty="0"/>
              <a:t>, i registri navali richiedono che </a:t>
            </a:r>
            <a:r>
              <a:rPr lang="it-IT" dirty="0" smtClean="0"/>
              <a:t>gli apparecchi </a:t>
            </a:r>
            <a:r>
              <a:rPr lang="it-IT" dirty="0"/>
              <a:t>siano sottoposti a specifiche prove </a:t>
            </a:r>
            <a:r>
              <a:rPr lang="it-IT" dirty="0" smtClean="0"/>
              <a:t>di omologazione</a:t>
            </a:r>
            <a:r>
              <a:rPr lang="it-IT" dirty="0"/>
              <a:t>, tra le quali, le più significative </a:t>
            </a:r>
            <a:r>
              <a:rPr lang="it-IT" dirty="0" smtClean="0"/>
              <a:t>risultano essere </a:t>
            </a:r>
            <a:r>
              <a:rPr lang="it-IT" dirty="0"/>
              <a:t>quelle relative alla resistenza alle vibrazioni, </a:t>
            </a:r>
            <a:r>
              <a:rPr lang="it-IT" dirty="0" smtClean="0"/>
              <a:t>a sollecitazione </a:t>
            </a:r>
            <a:r>
              <a:rPr lang="it-IT" dirty="0"/>
              <a:t>dinamiche, all’umidità, al caldo-secco.</a:t>
            </a:r>
          </a:p>
        </p:txBody>
      </p:sp>
      <p:pic>
        <p:nvPicPr>
          <p:cNvPr id="4" name="Immagine 3"/>
          <p:cNvPicPr>
            <a:picLocks noChangeAspect="1"/>
          </p:cNvPicPr>
          <p:nvPr/>
        </p:nvPicPr>
        <p:blipFill>
          <a:blip r:embed="rId4"/>
          <a:stretch>
            <a:fillRect/>
          </a:stretch>
        </p:blipFill>
        <p:spPr>
          <a:xfrm>
            <a:off x="130841" y="3047844"/>
            <a:ext cx="4528310" cy="3072622"/>
          </a:xfrm>
          <a:prstGeom prst="rect">
            <a:avLst/>
          </a:prstGeom>
        </p:spPr>
      </p:pic>
      <p:pic>
        <p:nvPicPr>
          <p:cNvPr id="5" name="Immagine 4"/>
          <p:cNvPicPr>
            <a:picLocks noChangeAspect="1"/>
          </p:cNvPicPr>
          <p:nvPr/>
        </p:nvPicPr>
        <p:blipFill>
          <a:blip r:embed="rId5"/>
          <a:stretch>
            <a:fillRect/>
          </a:stretch>
        </p:blipFill>
        <p:spPr>
          <a:xfrm>
            <a:off x="4885548" y="3045152"/>
            <a:ext cx="4019550" cy="3080191"/>
          </a:xfrm>
          <a:prstGeom prst="rect">
            <a:avLst/>
          </a:prstGeom>
        </p:spPr>
      </p:pic>
    </p:spTree>
    <p:extLst>
      <p:ext uri="{BB962C8B-B14F-4D97-AF65-F5344CB8AC3E}">
        <p14:creationId xmlns:p14="http://schemas.microsoft.com/office/powerpoint/2010/main" val="22293225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4" name="Picture 2"/>
          <p:cNvPicPr>
            <a:picLocks noGrp="1" noChangeAspect="1" noChangeArrowheads="1"/>
          </p:cNvPicPr>
          <p:nvPr>
            <p:ph sz="half" idx="4294967295"/>
          </p:nvPr>
        </p:nvPicPr>
        <p:blipFill>
          <a:blip r:embed="rId4" cstate="print"/>
          <a:srcRect/>
          <a:stretch>
            <a:fillRect/>
          </a:stretch>
        </p:blipFill>
        <p:spPr bwMode="auto">
          <a:xfrm>
            <a:off x="467544" y="1556792"/>
            <a:ext cx="1944216" cy="2336763"/>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2699793" y="1556793"/>
            <a:ext cx="1474852" cy="2304255"/>
          </a:xfrm>
          <a:prstGeom prst="rect">
            <a:avLst/>
          </a:prstGeom>
          <a:noFill/>
          <a:ln w="9525">
            <a:noFill/>
            <a:miter lim="800000"/>
            <a:headEnd/>
            <a:tailEnd/>
          </a:ln>
        </p:spPr>
      </p:pic>
      <p:pic>
        <p:nvPicPr>
          <p:cNvPr id="7" name="Picture 4"/>
          <p:cNvPicPr>
            <a:picLocks noChangeAspect="1" noChangeArrowheads="1"/>
          </p:cNvPicPr>
          <p:nvPr/>
        </p:nvPicPr>
        <p:blipFill>
          <a:blip r:embed="rId6" cstate="print"/>
          <a:srcRect/>
          <a:stretch>
            <a:fillRect/>
          </a:stretch>
        </p:blipFill>
        <p:spPr bwMode="auto">
          <a:xfrm>
            <a:off x="4355976" y="1556792"/>
            <a:ext cx="1901790" cy="2272783"/>
          </a:xfrm>
          <a:prstGeom prst="rect">
            <a:avLst/>
          </a:prstGeom>
          <a:noFill/>
          <a:ln w="9525">
            <a:noFill/>
            <a:miter lim="800000"/>
            <a:headEnd/>
            <a:tailEnd/>
          </a:ln>
        </p:spPr>
      </p:pic>
      <p:pic>
        <p:nvPicPr>
          <p:cNvPr id="9" name="Picture 5"/>
          <p:cNvPicPr>
            <a:picLocks noChangeAspect="1" noChangeArrowheads="1"/>
          </p:cNvPicPr>
          <p:nvPr/>
        </p:nvPicPr>
        <p:blipFill>
          <a:blip r:embed="rId7" cstate="print"/>
          <a:srcRect/>
          <a:stretch>
            <a:fillRect/>
          </a:stretch>
        </p:blipFill>
        <p:spPr bwMode="auto">
          <a:xfrm>
            <a:off x="6372200" y="1772816"/>
            <a:ext cx="2076450" cy="2038350"/>
          </a:xfrm>
          <a:prstGeom prst="rect">
            <a:avLst/>
          </a:prstGeom>
          <a:noFill/>
          <a:ln w="9525">
            <a:noFill/>
            <a:miter lim="800000"/>
            <a:headEnd/>
            <a:tailEnd/>
          </a:ln>
        </p:spPr>
      </p:pic>
      <p:pic>
        <p:nvPicPr>
          <p:cNvPr id="10" name="Picture 6"/>
          <p:cNvPicPr>
            <a:picLocks noChangeAspect="1" noChangeArrowheads="1"/>
          </p:cNvPicPr>
          <p:nvPr/>
        </p:nvPicPr>
        <p:blipFill>
          <a:blip r:embed="rId8" cstate="print"/>
          <a:srcRect/>
          <a:stretch>
            <a:fillRect/>
          </a:stretch>
        </p:blipFill>
        <p:spPr bwMode="auto">
          <a:xfrm>
            <a:off x="1835696" y="4365104"/>
            <a:ext cx="2190750" cy="1419225"/>
          </a:xfrm>
          <a:prstGeom prst="rect">
            <a:avLst/>
          </a:prstGeom>
          <a:noFill/>
          <a:ln w="9525">
            <a:noFill/>
            <a:miter lim="800000"/>
            <a:headEnd/>
            <a:tailEnd/>
          </a:ln>
        </p:spPr>
      </p:pic>
      <p:pic>
        <p:nvPicPr>
          <p:cNvPr id="11" name="Picture 7"/>
          <p:cNvPicPr>
            <a:picLocks noChangeAspect="1" noChangeArrowheads="1"/>
          </p:cNvPicPr>
          <p:nvPr/>
        </p:nvPicPr>
        <p:blipFill>
          <a:blip r:embed="rId9" cstate="print"/>
          <a:srcRect/>
          <a:stretch>
            <a:fillRect/>
          </a:stretch>
        </p:blipFill>
        <p:spPr bwMode="auto">
          <a:xfrm>
            <a:off x="5148064" y="4149080"/>
            <a:ext cx="1944216" cy="1944216"/>
          </a:xfrm>
          <a:prstGeom prst="rect">
            <a:avLst/>
          </a:prstGeom>
          <a:noFill/>
          <a:ln w="9525">
            <a:noFill/>
            <a:miter lim="800000"/>
            <a:headEnd/>
            <a:tailEnd/>
          </a:ln>
        </p:spPr>
      </p:pic>
    </p:spTree>
    <p:extLst>
      <p:ext uri="{BB962C8B-B14F-4D97-AF65-F5344CB8AC3E}">
        <p14:creationId xmlns:p14="http://schemas.microsoft.com/office/powerpoint/2010/main" val="10448003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sp>
        <p:nvSpPr>
          <p:cNvPr id="2" name="Rettangolo 1"/>
          <p:cNvSpPr/>
          <p:nvPr/>
        </p:nvSpPr>
        <p:spPr>
          <a:xfrm>
            <a:off x="0" y="1135685"/>
            <a:ext cx="9013159" cy="757130"/>
          </a:xfrm>
          <a:prstGeom prst="rect">
            <a:avLst/>
          </a:prstGeom>
        </p:spPr>
        <p:txBody>
          <a:bodyPr wrap="square">
            <a:spAutoFit/>
          </a:bodyPr>
          <a:lstStyle/>
          <a:p>
            <a:pPr algn="just">
              <a:lnSpc>
                <a:spcPct val="120000"/>
              </a:lnSpc>
              <a:buNone/>
            </a:pPr>
            <a:r>
              <a:rPr lang="it-IT" dirty="0"/>
              <a:t>L’associazione internazionale delle società di classificazione navale (IACS) - (International </a:t>
            </a:r>
            <a:r>
              <a:rPr lang="it-IT" dirty="0" err="1"/>
              <a:t>Association</a:t>
            </a:r>
            <a:r>
              <a:rPr lang="it-IT" dirty="0"/>
              <a:t> of </a:t>
            </a:r>
            <a:r>
              <a:rPr lang="it-IT" dirty="0" err="1"/>
              <a:t>Classification</a:t>
            </a:r>
            <a:r>
              <a:rPr lang="it-IT" dirty="0"/>
              <a:t> Societies) è nata l'11 settembre </a:t>
            </a:r>
            <a:r>
              <a:rPr lang="it-IT" dirty="0" smtClean="0"/>
              <a:t>1968</a:t>
            </a:r>
            <a:endParaRPr lang="it-IT"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84552"/>
            <a:ext cx="3611137" cy="107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0" y="2225214"/>
            <a:ext cx="9143999" cy="1754326"/>
          </a:xfrm>
          <a:prstGeom prst="rect">
            <a:avLst/>
          </a:prstGeom>
        </p:spPr>
        <p:txBody>
          <a:bodyPr wrap="square">
            <a:spAutoFit/>
          </a:bodyPr>
          <a:lstStyle/>
          <a:p>
            <a:pPr algn="just">
              <a:lnSpc>
                <a:spcPct val="120000"/>
              </a:lnSpc>
              <a:buNone/>
            </a:pPr>
            <a:r>
              <a:rPr lang="it-IT" dirty="0"/>
              <a:t>Ad essa appartengono le dieci più affidabili società di classifica al mondo. </a:t>
            </a:r>
          </a:p>
          <a:p>
            <a:pPr algn="just">
              <a:lnSpc>
                <a:spcPct val="120000"/>
              </a:lnSpc>
              <a:buNone/>
            </a:pPr>
            <a:endParaRPr lang="it-IT" dirty="0"/>
          </a:p>
          <a:p>
            <a:pPr algn="just">
              <a:lnSpc>
                <a:spcPct val="120000"/>
              </a:lnSpc>
              <a:buNone/>
            </a:pPr>
            <a:r>
              <a:rPr lang="it-IT" dirty="0"/>
              <a:t>La sua attività si svolge principalmente in coordinamento con l‘IMO e seguendo i criteri stabiliti nella convenzione internazionale SOLAS per garantire al massimo le condizioni di sicurezza della navigazione</a:t>
            </a:r>
            <a:r>
              <a:rPr lang="it-IT" dirty="0" smtClean="0"/>
              <a:t>.</a:t>
            </a:r>
            <a:endParaRPr lang="it-IT" dirty="0"/>
          </a:p>
        </p:txBody>
      </p:sp>
      <p:pic>
        <p:nvPicPr>
          <p:cNvPr id="4" name="Immagine 3"/>
          <p:cNvPicPr>
            <a:picLocks noChangeAspect="1"/>
          </p:cNvPicPr>
          <p:nvPr/>
        </p:nvPicPr>
        <p:blipFill>
          <a:blip r:embed="rId5"/>
          <a:stretch>
            <a:fillRect/>
          </a:stretch>
        </p:blipFill>
        <p:spPr>
          <a:xfrm>
            <a:off x="7022929" y="4633394"/>
            <a:ext cx="2121070" cy="2226911"/>
          </a:xfrm>
          <a:prstGeom prst="rect">
            <a:avLst/>
          </a:prstGeom>
        </p:spPr>
      </p:pic>
      <p:sp>
        <p:nvSpPr>
          <p:cNvPr id="5" name="Rettangolo 4"/>
          <p:cNvSpPr/>
          <p:nvPr/>
        </p:nvSpPr>
        <p:spPr>
          <a:xfrm>
            <a:off x="-1" y="4311939"/>
            <a:ext cx="9143999" cy="424732"/>
          </a:xfrm>
          <a:prstGeom prst="rect">
            <a:avLst/>
          </a:prstGeom>
        </p:spPr>
        <p:txBody>
          <a:bodyPr wrap="square">
            <a:spAutoFit/>
          </a:bodyPr>
          <a:lstStyle/>
          <a:p>
            <a:pPr marL="285750" indent="-285750" algn="just">
              <a:lnSpc>
                <a:spcPct val="120000"/>
              </a:lnSpc>
              <a:buFont typeface="Wingdings" panose="05000000000000000000" pitchFamily="2" charset="2"/>
              <a:buChar char="Ø"/>
            </a:pPr>
            <a:r>
              <a:rPr lang="it-IT" b="1" dirty="0">
                <a:solidFill>
                  <a:srgbClr val="00B050"/>
                </a:solidFill>
              </a:rPr>
              <a:t>L’Italia</a:t>
            </a:r>
            <a:r>
              <a:rPr lang="it-IT" dirty="0"/>
              <a:t> è rappresentata nell'associazione dal Registro Italiano Navale</a:t>
            </a:r>
          </a:p>
        </p:txBody>
      </p:sp>
      <p:pic>
        <p:nvPicPr>
          <p:cNvPr id="7" name="Immagine 6"/>
          <p:cNvPicPr>
            <a:picLocks noChangeAspect="1"/>
          </p:cNvPicPr>
          <p:nvPr/>
        </p:nvPicPr>
        <p:blipFill>
          <a:blip r:embed="rId6"/>
          <a:stretch>
            <a:fillRect/>
          </a:stretch>
        </p:blipFill>
        <p:spPr>
          <a:xfrm>
            <a:off x="4211960" y="5069070"/>
            <a:ext cx="1728192" cy="1728192"/>
          </a:xfrm>
          <a:prstGeom prst="rect">
            <a:avLst/>
          </a:prstGeom>
        </p:spPr>
      </p:pic>
    </p:spTree>
    <p:extLst>
      <p:ext uri="{BB962C8B-B14F-4D97-AF65-F5344CB8AC3E}">
        <p14:creationId xmlns:p14="http://schemas.microsoft.com/office/powerpoint/2010/main" val="258841858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3" name="Immagine 2"/>
          <p:cNvPicPr>
            <a:picLocks noChangeAspect="1"/>
          </p:cNvPicPr>
          <p:nvPr/>
        </p:nvPicPr>
        <p:blipFill>
          <a:blip r:embed="rId4"/>
          <a:stretch>
            <a:fillRect/>
          </a:stretch>
        </p:blipFill>
        <p:spPr>
          <a:xfrm>
            <a:off x="4860032" y="5157192"/>
            <a:ext cx="4104456" cy="1531524"/>
          </a:xfrm>
          <a:prstGeom prst="rect">
            <a:avLst/>
          </a:prstGeom>
        </p:spPr>
      </p:pic>
      <p:graphicFrame>
        <p:nvGraphicFramePr>
          <p:cNvPr id="4" name="Diagramma 3"/>
          <p:cNvGraphicFramePr/>
          <p:nvPr>
            <p:extLst>
              <p:ext uri="{D42A27DB-BD31-4B8C-83A1-F6EECF244321}">
                <p14:modId xmlns:p14="http://schemas.microsoft.com/office/powerpoint/2010/main" val="4118054265"/>
              </p:ext>
            </p:extLst>
          </p:nvPr>
        </p:nvGraphicFramePr>
        <p:xfrm>
          <a:off x="0" y="1229743"/>
          <a:ext cx="5665295"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ttangolo arrotondato 4"/>
          <p:cNvSpPr/>
          <p:nvPr/>
        </p:nvSpPr>
        <p:spPr>
          <a:xfrm>
            <a:off x="5665295" y="2931873"/>
            <a:ext cx="3096343" cy="715089"/>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it-IT" b="1" dirty="0" smtClean="0">
                <a:solidFill>
                  <a:schemeClr val="bg1"/>
                </a:solidFill>
              </a:rPr>
              <a:t>REALIZZARE IMPIANTI ELETTRICI SICURI </a:t>
            </a:r>
            <a:endParaRPr lang="it-IT" b="1" dirty="0">
              <a:solidFill>
                <a:schemeClr val="bg1"/>
              </a:solidFill>
            </a:endParaRPr>
          </a:p>
        </p:txBody>
      </p:sp>
      <p:pic>
        <p:nvPicPr>
          <p:cNvPr id="2" name="Immagine 1"/>
          <p:cNvPicPr>
            <a:picLocks noChangeAspect="1"/>
          </p:cNvPicPr>
          <p:nvPr/>
        </p:nvPicPr>
        <p:blipFill>
          <a:blip r:embed="rId10"/>
          <a:stretch>
            <a:fillRect/>
          </a:stretch>
        </p:blipFill>
        <p:spPr>
          <a:xfrm>
            <a:off x="179512" y="4653276"/>
            <a:ext cx="2822451" cy="2119050"/>
          </a:xfrm>
          <a:prstGeom prst="rect">
            <a:avLst/>
          </a:prstGeom>
        </p:spPr>
      </p:pic>
    </p:spTree>
    <p:extLst>
      <p:ext uri="{BB962C8B-B14F-4D97-AF65-F5344CB8AC3E}">
        <p14:creationId xmlns:p14="http://schemas.microsoft.com/office/powerpoint/2010/main" val="1390510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sp>
        <p:nvSpPr>
          <p:cNvPr id="2" name="Rettangolo 1"/>
          <p:cNvSpPr/>
          <p:nvPr/>
        </p:nvSpPr>
        <p:spPr>
          <a:xfrm>
            <a:off x="263188" y="1458415"/>
            <a:ext cx="8617623" cy="31947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buNone/>
            </a:pPr>
            <a:r>
              <a:rPr lang="it-IT" dirty="0"/>
              <a:t>Definizioni di “lavori elettrici” </a:t>
            </a:r>
          </a:p>
          <a:p>
            <a:pPr algn="ctr">
              <a:lnSpc>
                <a:spcPct val="120000"/>
              </a:lnSpc>
              <a:buNone/>
            </a:pPr>
            <a:endParaRPr lang="it-IT" dirty="0"/>
          </a:p>
          <a:p>
            <a:pPr algn="ctr">
              <a:lnSpc>
                <a:spcPct val="120000"/>
              </a:lnSpc>
              <a:buNone/>
            </a:pPr>
            <a:r>
              <a:rPr lang="it-IT" dirty="0"/>
              <a:t>Lavori su, con od in prossimità di un impianto elettrico, quali prove e misure, sostituzioni, modifiche, ampliamenti, montaggi, ispezioni e riparazioni. </a:t>
            </a:r>
          </a:p>
          <a:p>
            <a:pPr algn="ctr">
              <a:lnSpc>
                <a:spcPct val="120000"/>
              </a:lnSpc>
              <a:buNone/>
            </a:pPr>
            <a:r>
              <a:rPr lang="it-IT" dirty="0"/>
              <a:t>(CEI 11-48, punto 3.4.2) </a:t>
            </a:r>
          </a:p>
          <a:p>
            <a:pPr algn="ctr">
              <a:lnSpc>
                <a:spcPct val="120000"/>
              </a:lnSpc>
              <a:buNone/>
            </a:pPr>
            <a:endParaRPr lang="it-IT" dirty="0"/>
          </a:p>
          <a:p>
            <a:pPr algn="ctr">
              <a:lnSpc>
                <a:spcPct val="120000"/>
              </a:lnSpc>
              <a:buNone/>
            </a:pPr>
            <a:r>
              <a:rPr lang="it-IT" dirty="0"/>
              <a:t>Lavoro su impianti elettrici con accesso alle parti attive e conseguente rischio di folgorazione o arco elettrico.</a:t>
            </a:r>
          </a:p>
          <a:p>
            <a:pPr algn="ctr">
              <a:lnSpc>
                <a:spcPct val="120000"/>
              </a:lnSpc>
              <a:buNone/>
            </a:pPr>
            <a:r>
              <a:rPr lang="it-IT" dirty="0"/>
              <a:t> (CEI 11-27, punto 1.2.01)</a:t>
            </a:r>
          </a:p>
        </p:txBody>
      </p:sp>
    </p:spTree>
    <p:extLst>
      <p:ext uri="{BB962C8B-B14F-4D97-AF65-F5344CB8AC3E}">
        <p14:creationId xmlns:p14="http://schemas.microsoft.com/office/powerpoint/2010/main" val="1499073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sp>
        <p:nvSpPr>
          <p:cNvPr id="3" name="CasellaDiTesto 2"/>
          <p:cNvSpPr txBox="1"/>
          <p:nvPr/>
        </p:nvSpPr>
        <p:spPr>
          <a:xfrm>
            <a:off x="0" y="980728"/>
            <a:ext cx="9144000" cy="646331"/>
          </a:xfrm>
          <a:prstGeom prst="rect">
            <a:avLst/>
          </a:prstGeom>
          <a:noFill/>
        </p:spPr>
        <p:txBody>
          <a:bodyPr wrap="square" rtlCol="0">
            <a:spAutoFit/>
          </a:bodyPr>
          <a:lstStyle/>
          <a:p>
            <a:pPr algn="just"/>
            <a:r>
              <a:rPr lang="it-IT" dirty="0" smtClean="0"/>
              <a:t>Il Decreto Ministeriale del 4 febbraio 2011, nella fattispecie dell’art.2 stabilisce le seguenti definizioni:</a:t>
            </a:r>
          </a:p>
        </p:txBody>
      </p:sp>
      <p:sp>
        <p:nvSpPr>
          <p:cNvPr id="4" name="Rettangolo 3"/>
          <p:cNvSpPr/>
          <p:nvPr/>
        </p:nvSpPr>
        <p:spPr>
          <a:xfrm>
            <a:off x="-1" y="1772816"/>
            <a:ext cx="9163723" cy="4662815"/>
          </a:xfrm>
          <a:prstGeom prst="rect">
            <a:avLst/>
          </a:prstGeom>
        </p:spPr>
        <p:txBody>
          <a:bodyPr wrap="square">
            <a:spAutoFit/>
          </a:bodyPr>
          <a:lstStyle/>
          <a:p>
            <a:pPr marL="285750" lvl="0" indent="-285750" algn="just">
              <a:lnSpc>
                <a:spcPct val="150000"/>
              </a:lnSpc>
              <a:buFont typeface="Wingdings" panose="05000000000000000000" pitchFamily="2" charset="2"/>
              <a:buChar char="§"/>
            </a:pPr>
            <a:r>
              <a:rPr lang="it-IT" b="1" dirty="0" smtClean="0">
                <a:solidFill>
                  <a:srgbClr val="FF0000"/>
                </a:solidFill>
              </a:rPr>
              <a:t>Parte attiva: </a:t>
            </a:r>
            <a:r>
              <a:rPr lang="it-IT" dirty="0" smtClean="0"/>
              <a:t>conduttore o parte conduttrice che, in condizioni di servizio ordinario, è in tensione; </a:t>
            </a:r>
          </a:p>
          <a:p>
            <a:pPr lvl="0" algn="just">
              <a:lnSpc>
                <a:spcPct val="150000"/>
              </a:lnSpc>
            </a:pPr>
            <a:endParaRPr lang="it-IT" dirty="0" smtClean="0"/>
          </a:p>
          <a:p>
            <a:pPr marL="285750" lvl="0" indent="-285750" algn="just">
              <a:lnSpc>
                <a:spcPct val="120000"/>
              </a:lnSpc>
              <a:buFont typeface="Wingdings" panose="05000000000000000000" pitchFamily="2" charset="2"/>
              <a:buChar char="§"/>
            </a:pPr>
            <a:r>
              <a:rPr lang="it-IT" b="1" dirty="0" smtClean="0">
                <a:solidFill>
                  <a:srgbClr val="FF0000"/>
                </a:solidFill>
              </a:rPr>
              <a:t>Messa a terra e in cortocircuito</a:t>
            </a:r>
            <a:r>
              <a:rPr lang="it-IT" dirty="0" smtClean="0">
                <a:solidFill>
                  <a:srgbClr val="FF0000"/>
                </a:solidFill>
              </a:rPr>
              <a:t>: </a:t>
            </a:r>
            <a:r>
              <a:rPr lang="it-IT" dirty="0" smtClean="0"/>
              <a:t>operazione con la quale le parti attive costituenti un impianto elettrico vengono collegate con la terra, direttamente o tramite un impianto di terra, e tra loro, direttamente o tramite parti conduttrici;</a:t>
            </a:r>
          </a:p>
          <a:p>
            <a:pPr marL="285750" lvl="0" indent="-285750" algn="just">
              <a:lnSpc>
                <a:spcPct val="120000"/>
              </a:lnSpc>
              <a:buFont typeface="Wingdings" panose="05000000000000000000" pitchFamily="2" charset="2"/>
              <a:buChar char="§"/>
            </a:pPr>
            <a:endParaRPr lang="it-IT" dirty="0" smtClean="0"/>
          </a:p>
          <a:p>
            <a:pPr marL="285750" indent="-285750" algn="just">
              <a:lnSpc>
                <a:spcPct val="120000"/>
              </a:lnSpc>
              <a:buFont typeface="Wingdings" panose="05000000000000000000" pitchFamily="2" charset="2"/>
              <a:buChar char="§"/>
            </a:pPr>
            <a:r>
              <a:rPr lang="it-IT" b="1" dirty="0">
                <a:solidFill>
                  <a:srgbClr val="FF0000"/>
                </a:solidFill>
              </a:rPr>
              <a:t>Lavoro sotto tensione: </a:t>
            </a:r>
            <a:r>
              <a:rPr lang="it-IT" dirty="0"/>
              <a:t>lavoro eseguito sulle parti attive di un impianto elettrico che si trovano in tensione o che sono fuori tensione ma non collegate a terra ed in cortocircuito;</a:t>
            </a:r>
          </a:p>
          <a:p>
            <a:pPr marL="285750" lvl="0" indent="-285750" algn="just">
              <a:lnSpc>
                <a:spcPct val="120000"/>
              </a:lnSpc>
              <a:buFont typeface="Wingdings" panose="05000000000000000000" pitchFamily="2" charset="2"/>
              <a:buChar char="§"/>
            </a:pPr>
            <a:endParaRPr lang="it-IT" dirty="0"/>
          </a:p>
          <a:p>
            <a:pPr marL="285750" lvl="0" indent="-285750" algn="just">
              <a:lnSpc>
                <a:spcPct val="120000"/>
              </a:lnSpc>
              <a:buFont typeface="Wingdings" panose="05000000000000000000" pitchFamily="2" charset="2"/>
              <a:buChar char="§"/>
            </a:pPr>
            <a:r>
              <a:rPr lang="it-IT" b="1" dirty="0">
                <a:solidFill>
                  <a:srgbClr val="FF0000"/>
                </a:solidFill>
              </a:rPr>
              <a:t>Lavoro fuori tensione: </a:t>
            </a:r>
            <a:r>
              <a:rPr lang="it-IT" dirty="0"/>
              <a:t>lavoro eseguito su parti attive, dopo che queste sono state rese prive di tensione e di carica elettrica, sezionate da ogni possibile fonte di alimentazione e collegate  a terra ed in cortocircuito;</a:t>
            </a:r>
          </a:p>
        </p:txBody>
      </p:sp>
    </p:spTree>
    <p:extLst>
      <p:ext uri="{BB962C8B-B14F-4D97-AF65-F5344CB8AC3E}">
        <p14:creationId xmlns:p14="http://schemas.microsoft.com/office/powerpoint/2010/main" val="1360882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885" y="4911258"/>
            <a:ext cx="3168352" cy="170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1" y="1569566"/>
            <a:ext cx="9144001" cy="923330"/>
          </a:xfrm>
          <a:prstGeom prst="rect">
            <a:avLst/>
          </a:prstGeom>
        </p:spPr>
        <p:txBody>
          <a:bodyPr wrap="square">
            <a:spAutoFit/>
          </a:bodyPr>
          <a:lstStyle/>
          <a:p>
            <a:pPr marL="285750" lvl="0" indent="-285750" algn="just">
              <a:lnSpc>
                <a:spcPct val="150000"/>
              </a:lnSpc>
              <a:buFont typeface="Wingdings" panose="05000000000000000000" pitchFamily="2" charset="2"/>
              <a:buChar char="q"/>
            </a:pPr>
            <a:r>
              <a:rPr lang="it-IT" dirty="0"/>
              <a:t>L’installazione di un impianto elettrico non costituisce “lavoro elettrico” (almeno sino a quando non di dà tensione all’impianto).</a:t>
            </a:r>
          </a:p>
        </p:txBody>
      </p:sp>
      <p:sp>
        <p:nvSpPr>
          <p:cNvPr id="9" name="Rettangolo 8"/>
          <p:cNvSpPr/>
          <p:nvPr/>
        </p:nvSpPr>
        <p:spPr>
          <a:xfrm>
            <a:off x="11723" y="764704"/>
            <a:ext cx="9157649" cy="923330"/>
          </a:xfrm>
          <a:prstGeom prst="rect">
            <a:avLst/>
          </a:prstGeom>
        </p:spPr>
        <p:txBody>
          <a:bodyPr wrap="square">
            <a:spAutoFit/>
          </a:bodyPr>
          <a:lstStyle/>
          <a:p>
            <a:pPr marL="285750" lvl="0" indent="-285750" algn="just">
              <a:lnSpc>
                <a:spcPct val="150000"/>
              </a:lnSpc>
              <a:buFont typeface="Wingdings" panose="05000000000000000000" pitchFamily="2" charset="2"/>
              <a:buChar char="q"/>
            </a:pPr>
            <a:r>
              <a:rPr lang="it-IT" dirty="0"/>
              <a:t>Il lavoro elettrico deve riguardare “parti attive”; lavori riguardanti parti isolanti o involucri di apparecchi o componenti elettrici non </a:t>
            </a:r>
            <a:r>
              <a:rPr lang="it-IT" dirty="0" smtClean="0"/>
              <a:t>sono considerati </a:t>
            </a:r>
            <a:r>
              <a:rPr lang="it-IT" dirty="0"/>
              <a:t>lavori elettrici. </a:t>
            </a:r>
          </a:p>
        </p:txBody>
      </p:sp>
      <p:sp>
        <p:nvSpPr>
          <p:cNvPr id="10" name="CasellaDiTesto 9"/>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Considerazioni</a:t>
            </a:r>
          </a:p>
        </p:txBody>
      </p:sp>
      <p:sp>
        <p:nvSpPr>
          <p:cNvPr id="11" name="Rettangolo 10"/>
          <p:cNvSpPr/>
          <p:nvPr/>
        </p:nvSpPr>
        <p:spPr>
          <a:xfrm>
            <a:off x="-1" y="2404615"/>
            <a:ext cx="9144001" cy="880369"/>
          </a:xfrm>
          <a:prstGeom prst="rect">
            <a:avLst/>
          </a:prstGeom>
        </p:spPr>
        <p:txBody>
          <a:bodyPr wrap="square">
            <a:spAutoFit/>
          </a:bodyPr>
          <a:lstStyle/>
          <a:p>
            <a:pPr marL="285750" lvl="0" indent="-285750" algn="just">
              <a:lnSpc>
                <a:spcPct val="150000"/>
              </a:lnSpc>
              <a:buFont typeface="Wingdings" panose="05000000000000000000" pitchFamily="2" charset="2"/>
              <a:buChar char="q"/>
            </a:pPr>
            <a:r>
              <a:rPr lang="it-IT" dirty="0"/>
              <a:t>Si considera intervento su parti attive non solo il contatto con parti attive ma anche l’avvicinamento eccessivo a parti attive. </a:t>
            </a:r>
          </a:p>
        </p:txBody>
      </p:sp>
      <p:sp>
        <p:nvSpPr>
          <p:cNvPr id="12" name="Rettangolo 11"/>
          <p:cNvSpPr/>
          <p:nvPr/>
        </p:nvSpPr>
        <p:spPr>
          <a:xfrm>
            <a:off x="45610" y="3314308"/>
            <a:ext cx="9134902" cy="1338828"/>
          </a:xfrm>
          <a:prstGeom prst="rect">
            <a:avLst/>
          </a:prstGeom>
        </p:spPr>
        <p:txBody>
          <a:bodyPr wrap="square">
            <a:spAutoFit/>
          </a:bodyPr>
          <a:lstStyle/>
          <a:p>
            <a:pPr marL="285750" lvl="0" indent="-285750" algn="just">
              <a:lnSpc>
                <a:spcPct val="150000"/>
              </a:lnSpc>
              <a:buFont typeface="Wingdings" panose="05000000000000000000" pitchFamily="2" charset="2"/>
              <a:buChar char="q"/>
            </a:pPr>
            <a:r>
              <a:rPr lang="it-IT" dirty="0"/>
              <a:t>Si configura “lavoro elettrico” quando si debba accedere a parti attive, siano esse in tensione (in tal caso occorre isolare l’operatore dalle parti in tensione) che fuori tensione (in tal caso occorre prendere le necessarie precauzioni affinché le parti attive rimangano fuori tensione). </a:t>
            </a:r>
          </a:p>
        </p:txBody>
      </p:sp>
    </p:spTree>
    <p:extLst>
      <p:ext uri="{BB962C8B-B14F-4D97-AF65-F5344CB8AC3E}">
        <p14:creationId xmlns:p14="http://schemas.microsoft.com/office/powerpoint/2010/main" val="33701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5472113" y="2989263"/>
            <a:ext cx="3440112" cy="3621087"/>
          </a:xfrm>
        </p:spPr>
      </p:pic>
      <p:pic>
        <p:nvPicPr>
          <p:cNvPr id="8196" name="Immagin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201738"/>
            <a:ext cx="4948238"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Engine Room Simulator</a:t>
            </a:r>
          </a:p>
        </p:txBody>
      </p:sp>
      <p:pic>
        <p:nvPicPr>
          <p:cNvPr id="6" name="Immagine 5"/>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188257820"/>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Rina - Parte C – Impianti ad alta tensione – Definizioni</a:t>
            </a:r>
          </a:p>
        </p:txBody>
      </p:sp>
      <p:sp>
        <p:nvSpPr>
          <p:cNvPr id="3" name="Rettangolo 2"/>
          <p:cNvSpPr/>
          <p:nvPr/>
        </p:nvSpPr>
        <p:spPr>
          <a:xfrm>
            <a:off x="0" y="955830"/>
            <a:ext cx="8964488" cy="646331"/>
          </a:xfrm>
          <a:prstGeom prst="rect">
            <a:avLst/>
          </a:prstGeom>
        </p:spPr>
        <p:txBody>
          <a:bodyPr wrap="square">
            <a:spAutoFit/>
          </a:bodyPr>
          <a:lstStyle/>
          <a:p>
            <a:pPr algn="ctr">
              <a:buNone/>
            </a:pPr>
            <a:endParaRPr lang="it-IT" dirty="0"/>
          </a:p>
          <a:p>
            <a:pPr algn="ctr">
              <a:buNone/>
            </a:pPr>
            <a:endParaRPr lang="it-IT" dirty="0"/>
          </a:p>
        </p:txBody>
      </p:sp>
      <p:sp>
        <p:nvSpPr>
          <p:cNvPr id="2" name="Rettangolo 1"/>
          <p:cNvSpPr/>
          <p:nvPr/>
        </p:nvSpPr>
        <p:spPr>
          <a:xfrm>
            <a:off x="16986" y="921497"/>
            <a:ext cx="9127014" cy="1089529"/>
          </a:xfrm>
          <a:prstGeom prst="rect">
            <a:avLst/>
          </a:prstGeom>
        </p:spPr>
        <p:txBody>
          <a:bodyPr wrap="square">
            <a:spAutoFit/>
          </a:bodyPr>
          <a:lstStyle/>
          <a:p>
            <a:pPr algn="just">
              <a:lnSpc>
                <a:spcPct val="120000"/>
              </a:lnSpc>
              <a:buNone/>
            </a:pPr>
            <a:r>
              <a:rPr lang="it-IT" dirty="0"/>
              <a:t>Impianti in alta tensione - Impianti in corrente alternata a tensione nominale superiore a 1000 V valore efficace ed impianti in corrente continua con valore istantaneo massimo della tensione in condizioni nominali di funzionamento superiore a </a:t>
            </a:r>
          </a:p>
        </p:txBody>
      </p:sp>
      <p:graphicFrame>
        <p:nvGraphicFramePr>
          <p:cNvPr id="10" name="Diagramma 9"/>
          <p:cNvGraphicFramePr/>
          <p:nvPr>
            <p:extLst>
              <p:ext uri="{D42A27DB-BD31-4B8C-83A1-F6EECF244321}">
                <p14:modId xmlns:p14="http://schemas.microsoft.com/office/powerpoint/2010/main" val="2864735130"/>
              </p:ext>
            </p:extLst>
          </p:nvPr>
        </p:nvGraphicFramePr>
        <p:xfrm>
          <a:off x="2294493" y="3501008"/>
          <a:ext cx="4572000" cy="2086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a14="http://schemas.microsoft.com/office/drawing/2010/main">
        <mc:Choice Requires="a14">
          <p:sp>
            <p:nvSpPr>
              <p:cNvPr id="7" name="Rettangolo arrotondato 6"/>
              <p:cNvSpPr/>
              <p:nvPr/>
            </p:nvSpPr>
            <p:spPr>
              <a:xfrm>
                <a:off x="6328438" y="2499285"/>
                <a:ext cx="805949" cy="469916"/>
              </a:xfrm>
              <a:prstGeom prst="roundRect">
                <a:avLst/>
              </a:prstGeom>
              <a:solidFill>
                <a:schemeClr val="accent2"/>
              </a:solidFill>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none">
                <a:spAutoFit/>
              </a:bodyPr>
              <a:lstStyle/>
              <a:p>
                <a:pPr algn="just">
                  <a:lnSpc>
                    <a:spcPct val="120000"/>
                  </a:lnSpc>
                  <a:buNone/>
                </a:pPr>
                <a:r>
                  <a:rPr lang="it-IT" b="1" dirty="0"/>
                  <a:t>15 </a:t>
                </a:r>
                <a14:m>
                  <m:oMath xmlns:m="http://schemas.openxmlformats.org/officeDocument/2006/math">
                    <m:r>
                      <a:rPr lang="it-IT" b="1" i="1" dirty="0" smtClean="0">
                        <a:latin typeface="Cambria Math" panose="02040503050406030204" pitchFamily="18" charset="0"/>
                      </a:rPr>
                      <m:t>𝒌𝑽</m:t>
                    </m:r>
                  </m:oMath>
                </a14:m>
                <a:endParaRPr lang="it-IT" b="1" dirty="0"/>
              </a:p>
            </p:txBody>
          </p:sp>
        </mc:Choice>
        <mc:Fallback xmlns="">
          <p:sp>
            <p:nvSpPr>
              <p:cNvPr id="7" name="Rettangolo arrotondato 6"/>
              <p:cNvSpPr>
                <a:spLocks noRot="1" noChangeAspect="1" noMove="1" noResize="1" noEditPoints="1" noAdjustHandles="1" noChangeArrowheads="1" noChangeShapeType="1" noTextEdit="1"/>
              </p:cNvSpPr>
              <p:nvPr/>
            </p:nvSpPr>
            <p:spPr>
              <a:xfrm>
                <a:off x="6328438" y="2499285"/>
                <a:ext cx="805949" cy="469916"/>
              </a:xfrm>
              <a:prstGeom prst="roundRect">
                <a:avLst/>
              </a:prstGeom>
              <a:blipFill>
                <a:blip r:embed="rId9"/>
                <a:stretch>
                  <a:fillRect l="-709" b="-4598"/>
                </a:stretch>
              </a:blipFill>
            </p:spPr>
            <p:txBody>
              <a:bodyPr/>
              <a:lstStyle/>
              <a:p>
                <a:r>
                  <a:rPr lang="it-IT">
                    <a:noFill/>
                  </a:rPr>
                  <a:t> </a:t>
                </a:r>
              </a:p>
            </p:txBody>
          </p:sp>
        </mc:Fallback>
      </mc:AlternateContent>
      <p:sp>
        <p:nvSpPr>
          <p:cNvPr id="9" name="Rettangolo 8"/>
          <p:cNvSpPr/>
          <p:nvPr/>
        </p:nvSpPr>
        <p:spPr>
          <a:xfrm>
            <a:off x="16986" y="2500212"/>
            <a:ext cx="6283206" cy="424732"/>
          </a:xfrm>
          <a:prstGeom prst="rect">
            <a:avLst/>
          </a:prstGeom>
        </p:spPr>
        <p:txBody>
          <a:bodyPr wrap="square">
            <a:spAutoFit/>
          </a:bodyPr>
          <a:lstStyle/>
          <a:p>
            <a:pPr algn="just">
              <a:lnSpc>
                <a:spcPct val="120000"/>
              </a:lnSpc>
              <a:buNone/>
            </a:pPr>
            <a:r>
              <a:rPr lang="it-IT" dirty="0"/>
              <a:t>In generale, la tensione nominale del sistema non deve superare i </a:t>
            </a:r>
          </a:p>
        </p:txBody>
      </p:sp>
      <p:sp>
        <p:nvSpPr>
          <p:cNvPr id="4" name="Rettangolo 3"/>
          <p:cNvSpPr/>
          <p:nvPr/>
        </p:nvSpPr>
        <p:spPr>
          <a:xfrm>
            <a:off x="4788024" y="1660174"/>
            <a:ext cx="880819" cy="402546"/>
          </a:xfrm>
          <a:prstGeom prst="rect">
            <a:avLst/>
          </a:prstGeom>
          <a:solidFill>
            <a:schemeClr val="accent2"/>
          </a:solidFill>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none">
            <a:spAutoFit/>
          </a:bodyPr>
          <a:lstStyle/>
          <a:p>
            <a:pPr algn="just">
              <a:lnSpc>
                <a:spcPct val="120000"/>
              </a:lnSpc>
            </a:pPr>
            <a:r>
              <a:rPr lang="it-IT" b="1" dirty="0"/>
              <a:t>1500 V.</a:t>
            </a:r>
          </a:p>
        </p:txBody>
      </p:sp>
    </p:spTree>
    <p:extLst>
      <p:ext uri="{BB962C8B-B14F-4D97-AF65-F5344CB8AC3E}">
        <p14:creationId xmlns:p14="http://schemas.microsoft.com/office/powerpoint/2010/main" val="8592273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5" name="Picture 2"/>
          <p:cNvPicPr>
            <a:picLocks noGrp="1" noChangeAspect="1" noChangeArrowheads="1"/>
          </p:cNvPicPr>
          <p:nvPr>
            <p:ph sz="half" idx="4294967295"/>
          </p:nvPr>
        </p:nvPicPr>
        <p:blipFill>
          <a:blip r:embed="rId4" cstate="print"/>
          <a:srcRect t="23405"/>
          <a:stretch>
            <a:fillRect/>
          </a:stretch>
        </p:blipFill>
        <p:spPr bwMode="auto">
          <a:xfrm>
            <a:off x="539552" y="1412776"/>
            <a:ext cx="8136904" cy="4662837"/>
          </a:xfrm>
          <a:prstGeom prst="rect">
            <a:avLst/>
          </a:prstGeom>
          <a:noFill/>
          <a:ln w="9525">
            <a:noFill/>
            <a:miter lim="800000"/>
            <a:headEnd/>
            <a:tailEnd/>
          </a:ln>
        </p:spPr>
      </p:pic>
    </p:spTree>
    <p:extLst>
      <p:ext uri="{BB962C8B-B14F-4D97-AF65-F5344CB8AC3E}">
        <p14:creationId xmlns:p14="http://schemas.microsoft.com/office/powerpoint/2010/main" val="31673244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7" name="Picture 2"/>
          <p:cNvPicPr>
            <a:picLocks noGrp="1" noChangeAspect="1" noChangeArrowheads="1"/>
          </p:cNvPicPr>
          <p:nvPr>
            <p:ph sz="half" idx="4294967295"/>
          </p:nvPr>
        </p:nvPicPr>
        <p:blipFill>
          <a:blip r:embed="rId4" cstate="print"/>
          <a:srcRect t="2932" r="4083" b="3234"/>
          <a:stretch>
            <a:fillRect/>
          </a:stretch>
        </p:blipFill>
        <p:spPr bwMode="auto">
          <a:xfrm>
            <a:off x="251520" y="1556792"/>
            <a:ext cx="8136904" cy="4608512"/>
          </a:xfrm>
          <a:prstGeom prst="rect">
            <a:avLst/>
          </a:prstGeom>
          <a:noFill/>
          <a:ln w="9525">
            <a:noFill/>
            <a:miter lim="800000"/>
            <a:headEnd/>
            <a:tailEnd/>
          </a:ln>
        </p:spPr>
      </p:pic>
    </p:spTree>
    <p:extLst>
      <p:ext uri="{BB962C8B-B14F-4D97-AF65-F5344CB8AC3E}">
        <p14:creationId xmlns:p14="http://schemas.microsoft.com/office/powerpoint/2010/main" val="35785512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954107"/>
          </a:xfrm>
          <a:prstGeom prst="rect">
            <a:avLst/>
          </a:prstGeom>
          <a:noFill/>
        </p:spPr>
        <p:txBody>
          <a:bodyPr wrap="square" rtlCol="0">
            <a:spAutoFit/>
          </a:bodyPr>
          <a:lstStyle/>
          <a:p>
            <a:pPr algn="ctr"/>
            <a:r>
              <a:rPr lang="it-IT" sz="2800" b="1" dirty="0">
                <a:solidFill>
                  <a:schemeClr val="tx2"/>
                </a:solidFill>
              </a:rPr>
              <a:t>Caratteristiche operative di sicurezza associate ai rischi elettrici dovuti all’alta tensione</a:t>
            </a:r>
          </a:p>
        </p:txBody>
      </p:sp>
      <p:pic>
        <p:nvPicPr>
          <p:cNvPr id="7" name="Picture 2"/>
          <p:cNvPicPr>
            <a:picLocks noChangeAspect="1" noChangeArrowheads="1"/>
          </p:cNvPicPr>
          <p:nvPr/>
        </p:nvPicPr>
        <p:blipFill>
          <a:blip r:embed="rId4" cstate="print"/>
          <a:srcRect/>
          <a:stretch>
            <a:fillRect/>
          </a:stretch>
        </p:blipFill>
        <p:spPr bwMode="auto">
          <a:xfrm>
            <a:off x="440420" y="1268760"/>
            <a:ext cx="8254734" cy="4680519"/>
          </a:xfrm>
          <a:prstGeom prst="rect">
            <a:avLst/>
          </a:prstGeom>
          <a:noFill/>
          <a:ln w="9525">
            <a:noFill/>
            <a:miter lim="800000"/>
            <a:headEnd/>
            <a:tailEnd/>
          </a:ln>
        </p:spPr>
      </p:pic>
    </p:spTree>
    <p:extLst>
      <p:ext uri="{BB962C8B-B14F-4D97-AF65-F5344CB8AC3E}">
        <p14:creationId xmlns:p14="http://schemas.microsoft.com/office/powerpoint/2010/main" val="20329949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Distanza elettrica</a:t>
            </a:r>
          </a:p>
        </p:txBody>
      </p:sp>
      <p:pic>
        <p:nvPicPr>
          <p:cNvPr id="5" name="Picture 2"/>
          <p:cNvPicPr>
            <a:picLocks noGrp="1" noChangeAspect="1" noChangeArrowheads="1"/>
          </p:cNvPicPr>
          <p:nvPr>
            <p:ph sz="half" idx="4294967295"/>
          </p:nvPr>
        </p:nvPicPr>
        <p:blipFill>
          <a:blip r:embed="rId4" cstate="print"/>
          <a:srcRect/>
          <a:stretch>
            <a:fillRect/>
          </a:stretch>
        </p:blipFill>
        <p:spPr bwMode="auto">
          <a:xfrm>
            <a:off x="1547664" y="3068960"/>
            <a:ext cx="6223519" cy="3144515"/>
          </a:xfrm>
          <a:prstGeom prst="rect">
            <a:avLst/>
          </a:prstGeom>
          <a:noFill/>
          <a:ln w="9525">
            <a:noFill/>
            <a:miter lim="800000"/>
            <a:headEnd/>
            <a:tailEnd/>
          </a:ln>
        </p:spPr>
      </p:pic>
      <p:sp>
        <p:nvSpPr>
          <p:cNvPr id="9" name="CasellaDiTesto 8"/>
          <p:cNvSpPr txBox="1"/>
          <p:nvPr/>
        </p:nvSpPr>
        <p:spPr>
          <a:xfrm>
            <a:off x="1115616" y="1556792"/>
            <a:ext cx="6912768" cy="974026"/>
          </a:xfrm>
          <a:prstGeom prst="roundRect">
            <a:avLst/>
          </a:prstGeom>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it-IT" b="1" dirty="0"/>
              <a:t>Distanza alla quale può avvenire una scarica in aria (dipende dalla tensione della parte attiva)</a:t>
            </a:r>
          </a:p>
        </p:txBody>
      </p:sp>
    </p:spTree>
    <p:extLst>
      <p:ext uri="{BB962C8B-B14F-4D97-AF65-F5344CB8AC3E}">
        <p14:creationId xmlns:p14="http://schemas.microsoft.com/office/powerpoint/2010/main" val="393430196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7384"/>
            <a:ext cx="7200800" cy="523220"/>
          </a:xfrm>
          <a:prstGeom prst="rect">
            <a:avLst/>
          </a:prstGeom>
          <a:noFill/>
        </p:spPr>
        <p:txBody>
          <a:bodyPr wrap="square" rtlCol="0">
            <a:spAutoFit/>
          </a:bodyPr>
          <a:lstStyle/>
          <a:p>
            <a:pPr algn="ctr"/>
            <a:r>
              <a:rPr lang="it-IT" sz="2800" b="1" dirty="0">
                <a:solidFill>
                  <a:schemeClr val="tx2"/>
                </a:solidFill>
              </a:rPr>
              <a:t>Distanza limite DL</a:t>
            </a:r>
          </a:p>
        </p:txBody>
      </p:sp>
      <p:pic>
        <p:nvPicPr>
          <p:cNvPr id="10" name="Picture 2"/>
          <p:cNvPicPr>
            <a:picLocks noGrp="1" noChangeAspect="1" noChangeArrowheads="1"/>
          </p:cNvPicPr>
          <p:nvPr>
            <p:ph sz="half" idx="4294967295"/>
          </p:nvPr>
        </p:nvPicPr>
        <p:blipFill>
          <a:blip r:embed="rId4" cstate="print"/>
          <a:srcRect/>
          <a:stretch>
            <a:fillRect/>
          </a:stretch>
        </p:blipFill>
        <p:spPr bwMode="auto">
          <a:xfrm>
            <a:off x="750000" y="1772816"/>
            <a:ext cx="7427168" cy="4184321"/>
          </a:xfrm>
          <a:prstGeom prst="rect">
            <a:avLst/>
          </a:prstGeom>
          <a:noFill/>
          <a:ln w="9525">
            <a:noFill/>
            <a:miter lim="800000"/>
            <a:headEnd/>
            <a:tailEnd/>
          </a:ln>
        </p:spPr>
      </p:pic>
    </p:spTree>
    <p:extLst>
      <p:ext uri="{BB962C8B-B14F-4D97-AF65-F5344CB8AC3E}">
        <p14:creationId xmlns:p14="http://schemas.microsoft.com/office/powerpoint/2010/main" val="3777005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mc:AlternateContent xmlns:mc="http://schemas.openxmlformats.org/markup-compatibility/2006" xmlns:a14="http://schemas.microsoft.com/office/drawing/2010/main">
        <mc:Choice Requires="a14">
          <p:sp>
            <p:nvSpPr>
              <p:cNvPr id="4" name="CasellaDiTesto 3"/>
              <p:cNvSpPr txBox="1"/>
              <p:nvPr/>
            </p:nvSpPr>
            <p:spPr>
              <a:xfrm>
                <a:off x="364" y="836712"/>
                <a:ext cx="9143636" cy="1477328"/>
              </a:xfrm>
              <a:prstGeom prst="rect">
                <a:avLst/>
              </a:prstGeom>
              <a:noFill/>
            </p:spPr>
            <p:txBody>
              <a:bodyPr wrap="square" rtlCol="0">
                <a:spAutoFit/>
              </a:bodyPr>
              <a:lstStyle/>
              <a:p>
                <a:pPr algn="just"/>
                <a:r>
                  <a:rPr lang="it-IT" dirty="0" smtClean="0"/>
                  <a:t>L’operatore è al sicuro se è ad una distanza </a:t>
                </a:r>
                <a14:m>
                  <m:oMath xmlns:m="http://schemas.openxmlformats.org/officeDocument/2006/math">
                    <m:sSub>
                      <m:sSubPr>
                        <m:ctrlPr>
                          <a:rPr lang="it-IT" i="1" dirty="0">
                            <a:latin typeface="Cambria Math"/>
                          </a:rPr>
                        </m:ctrlPr>
                      </m:sSubPr>
                      <m:e>
                        <m:r>
                          <a:rPr lang="it-IT" i="1" dirty="0">
                            <a:latin typeface="Cambria Math" panose="02040503050406030204" pitchFamily="18" charset="0"/>
                          </a:rPr>
                          <m:t>𝐷</m:t>
                        </m:r>
                      </m:e>
                      <m:sub>
                        <m:r>
                          <a:rPr lang="it-IT" i="1" dirty="0">
                            <a:latin typeface="Cambria Math" panose="02040503050406030204" pitchFamily="18" charset="0"/>
                          </a:rPr>
                          <m:t>𝑣</m:t>
                        </m:r>
                      </m:sub>
                    </m:sSub>
                  </m:oMath>
                </a14:m>
                <a:r>
                  <a:rPr lang="it-IT" dirty="0"/>
                  <a:t> dalla parte attiva, tale da non poter entrare nella zona di guardia (</a:t>
                </a:r>
                <a14:m>
                  <m:oMath xmlns:m="http://schemas.openxmlformats.org/officeDocument/2006/math">
                    <m:sSub>
                      <m:sSubPr>
                        <m:ctrlPr>
                          <a:rPr lang="it-IT" i="1" dirty="0">
                            <a:latin typeface="Cambria Math"/>
                          </a:rPr>
                        </m:ctrlPr>
                      </m:sSubPr>
                      <m:e>
                        <m:r>
                          <a:rPr lang="it-IT" i="1" dirty="0">
                            <a:latin typeface="Cambria Math" panose="02040503050406030204" pitchFamily="18" charset="0"/>
                          </a:rPr>
                          <m:t>𝐷</m:t>
                        </m:r>
                      </m:e>
                      <m:sub>
                        <m:r>
                          <a:rPr lang="it-IT" i="1" dirty="0">
                            <a:latin typeface="Cambria Math" panose="02040503050406030204" pitchFamily="18" charset="0"/>
                          </a:rPr>
                          <m:t>𝑣</m:t>
                        </m:r>
                      </m:sub>
                    </m:sSub>
                  </m:oMath>
                </a14:m>
                <a:r>
                  <a:rPr lang="it-IT" dirty="0"/>
                  <a:t> = 65 cm, </a:t>
                </a:r>
                <a14:m>
                  <m:oMath xmlns:m="http://schemas.openxmlformats.org/officeDocument/2006/math">
                    <m:sSub>
                      <m:sSubPr>
                        <m:ctrlPr>
                          <a:rPr lang="it-IT" b="0" i="1" dirty="0" smtClean="0">
                            <a:latin typeface="Cambria Math"/>
                          </a:rPr>
                        </m:ctrlPr>
                      </m:sSubPr>
                      <m:e>
                        <m:r>
                          <a:rPr lang="it-IT" i="1" dirty="0" smtClean="0">
                            <a:latin typeface="Cambria Math" panose="02040503050406030204" pitchFamily="18" charset="0"/>
                          </a:rPr>
                          <m:t>𝐷</m:t>
                        </m:r>
                      </m:e>
                      <m:sub>
                        <m:r>
                          <a:rPr lang="it-IT" i="1" dirty="0" smtClean="0">
                            <a:latin typeface="Cambria Math" panose="02040503050406030204" pitchFamily="18" charset="0"/>
                          </a:rPr>
                          <m:t>𝐿</m:t>
                        </m:r>
                      </m:sub>
                    </m:sSub>
                  </m:oMath>
                </a14:m>
                <a:r>
                  <a:rPr lang="it-IT" dirty="0"/>
                  <a:t> </a:t>
                </a:r>
                <a:r>
                  <a:rPr lang="it-IT" dirty="0" smtClean="0"/>
                  <a:t>= </a:t>
                </a:r>
                <a:r>
                  <a:rPr lang="it-IT" dirty="0"/>
                  <a:t>15 cm).</a:t>
                </a:r>
              </a:p>
              <a:p>
                <a:pPr algn="just"/>
                <a:endParaRPr lang="it-IT" dirty="0"/>
              </a:p>
              <a:p>
                <a:pPr algn="just"/>
                <a:r>
                  <a:rPr lang="it-IT" dirty="0"/>
                  <a:t>Il volume contenuto entro una distanza </a:t>
                </a:r>
                <a14:m>
                  <m:oMath xmlns:m="http://schemas.openxmlformats.org/officeDocument/2006/math">
                    <m:sSub>
                      <m:sSubPr>
                        <m:ctrlPr>
                          <a:rPr lang="it-IT" i="1" dirty="0">
                            <a:latin typeface="Cambria Math"/>
                          </a:rPr>
                        </m:ctrlPr>
                      </m:sSubPr>
                      <m:e>
                        <m:r>
                          <a:rPr lang="it-IT" i="1" dirty="0">
                            <a:latin typeface="Cambria Math" panose="02040503050406030204" pitchFamily="18" charset="0"/>
                          </a:rPr>
                          <m:t>𝐷</m:t>
                        </m:r>
                      </m:e>
                      <m:sub>
                        <m:r>
                          <a:rPr lang="it-IT" i="1" dirty="0">
                            <a:latin typeface="Cambria Math" panose="02040503050406030204" pitchFamily="18" charset="0"/>
                          </a:rPr>
                          <m:t>𝑣</m:t>
                        </m:r>
                      </m:sub>
                    </m:sSub>
                  </m:oMath>
                </a14:m>
                <a:r>
                  <a:rPr lang="it-IT" dirty="0"/>
                  <a:t> dalla parte attiva (esclusa la zona di guardia) si chiama zona prossima.</a:t>
                </a:r>
              </a:p>
            </p:txBody>
          </p:sp>
        </mc:Choice>
        <mc:Fallback xmlns="">
          <p:sp>
            <p:nvSpPr>
              <p:cNvPr id="4" name="CasellaDiTesto 3"/>
              <p:cNvSpPr txBox="1">
                <a:spLocks noRot="1" noChangeAspect="1" noMove="1" noResize="1" noEditPoints="1" noAdjustHandles="1" noChangeArrowheads="1" noChangeShapeType="1" noTextEdit="1"/>
              </p:cNvSpPr>
              <p:nvPr/>
            </p:nvSpPr>
            <p:spPr>
              <a:xfrm>
                <a:off x="364" y="836712"/>
                <a:ext cx="9143636" cy="1477328"/>
              </a:xfrm>
              <a:prstGeom prst="rect">
                <a:avLst/>
              </a:prstGeom>
              <a:blipFill>
                <a:blip r:embed="rId4"/>
                <a:stretch>
                  <a:fillRect l="-533" t="-2058" r="-600" b="-5350"/>
                </a:stretch>
              </a:blipFill>
            </p:spPr>
            <p:txBody>
              <a:bodyPr/>
              <a:lstStyle/>
              <a:p>
                <a:r>
                  <a:rPr lang="it-IT">
                    <a:noFill/>
                  </a:rPr>
                  <a:t> </a:t>
                </a:r>
              </a:p>
            </p:txBody>
          </p:sp>
        </mc:Fallback>
      </mc:AlternateContent>
      <p:pic>
        <p:nvPicPr>
          <p:cNvPr id="5" name="Picture 2"/>
          <p:cNvPicPr>
            <a:picLocks noGrp="1" noChangeAspect="1" noChangeArrowheads="1"/>
          </p:cNvPicPr>
          <p:nvPr>
            <p:ph sz="half" idx="4294967295"/>
          </p:nvPr>
        </p:nvPicPr>
        <p:blipFill>
          <a:blip r:embed="rId5" cstate="print"/>
          <a:srcRect/>
          <a:stretch>
            <a:fillRect/>
          </a:stretch>
        </p:blipFill>
        <p:spPr bwMode="auto">
          <a:xfrm>
            <a:off x="2931401" y="2132856"/>
            <a:ext cx="3281561" cy="4323326"/>
          </a:xfrm>
          <a:prstGeom prst="rect">
            <a:avLst/>
          </a:prstGeom>
          <a:noFill/>
          <a:ln w="9525">
            <a:noFill/>
            <a:miter lim="800000"/>
            <a:headEnd/>
            <a:tailEnd/>
          </a:ln>
        </p:spPr>
      </p:pic>
      <p:sp>
        <p:nvSpPr>
          <p:cNvPr id="7" name="CasellaDiTesto 6"/>
          <p:cNvSpPr txBox="1"/>
          <p:nvPr/>
        </p:nvSpPr>
        <p:spPr>
          <a:xfrm>
            <a:off x="1259632" y="25460"/>
            <a:ext cx="7200800" cy="523220"/>
          </a:xfrm>
          <a:prstGeom prst="rect">
            <a:avLst/>
          </a:prstGeom>
          <a:noFill/>
        </p:spPr>
        <p:txBody>
          <a:bodyPr wrap="square" rtlCol="0">
            <a:spAutoFit/>
          </a:bodyPr>
          <a:lstStyle/>
          <a:p>
            <a:pPr algn="ctr"/>
            <a:r>
              <a:rPr lang="it-IT" sz="2800" b="1" dirty="0" smtClean="0">
                <a:solidFill>
                  <a:schemeClr val="tx2"/>
                </a:solidFill>
              </a:rPr>
              <a:t>La zona di guardia e zona prossima</a:t>
            </a:r>
            <a:endParaRPr lang="it-IT" sz="2800" b="1" dirty="0">
              <a:solidFill>
                <a:schemeClr val="tx2"/>
              </a:solidFill>
            </a:endParaRPr>
          </a:p>
        </p:txBody>
      </p:sp>
    </p:spTree>
    <p:extLst>
      <p:ext uri="{BB962C8B-B14F-4D97-AF65-F5344CB8AC3E}">
        <p14:creationId xmlns:p14="http://schemas.microsoft.com/office/powerpoint/2010/main" val="34320184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5460"/>
            <a:ext cx="7200800" cy="523220"/>
          </a:xfrm>
          <a:prstGeom prst="rect">
            <a:avLst/>
          </a:prstGeom>
          <a:noFill/>
        </p:spPr>
        <p:txBody>
          <a:bodyPr wrap="square" rtlCol="0">
            <a:spAutoFit/>
          </a:bodyPr>
          <a:lstStyle/>
          <a:p>
            <a:pPr algn="ctr"/>
            <a:r>
              <a:rPr lang="it-IT" sz="2800" b="1" dirty="0" smtClean="0">
                <a:solidFill>
                  <a:schemeClr val="tx2"/>
                </a:solidFill>
              </a:rPr>
              <a:t>La zona di guardia</a:t>
            </a:r>
            <a:endParaRPr lang="it-IT" sz="2800" b="1" dirty="0">
              <a:solidFill>
                <a:schemeClr val="tx2"/>
              </a:solidFill>
            </a:endParaRPr>
          </a:p>
        </p:txBody>
      </p:sp>
      <p:sp>
        <p:nvSpPr>
          <p:cNvPr id="4" name="CasellaDiTesto 3"/>
          <p:cNvSpPr txBox="1"/>
          <p:nvPr/>
        </p:nvSpPr>
        <p:spPr>
          <a:xfrm>
            <a:off x="-12378" y="849486"/>
            <a:ext cx="9156377" cy="923330"/>
          </a:xfrm>
          <a:prstGeom prst="rect">
            <a:avLst/>
          </a:prstGeom>
          <a:noFill/>
        </p:spPr>
        <p:txBody>
          <a:bodyPr wrap="square" rtlCol="0">
            <a:spAutoFit/>
          </a:bodyPr>
          <a:lstStyle/>
          <a:p>
            <a:pPr algn="just">
              <a:lnSpc>
                <a:spcPct val="150000"/>
              </a:lnSpc>
            </a:pPr>
            <a:r>
              <a:rPr lang="it-IT" dirty="0" smtClean="0"/>
              <a:t>Si </a:t>
            </a:r>
            <a:r>
              <a:rPr lang="it-IT" dirty="0"/>
              <a:t>parla di lavoro elettrico a contatto tutte le volte che </a:t>
            </a:r>
            <a:r>
              <a:rPr lang="it-IT" dirty="0" smtClean="0"/>
              <a:t>un operatore </a:t>
            </a:r>
            <a:r>
              <a:rPr lang="it-IT" dirty="0"/>
              <a:t>entra nella zona di guardia con una parte del corpo o con un oggetto (sia isolato che conduttore</a:t>
            </a:r>
            <a:r>
              <a:rPr lang="it-IT" dirty="0" smtClean="0"/>
              <a:t>).</a:t>
            </a:r>
            <a:endParaRPr lang="it-IT" dirty="0"/>
          </a:p>
        </p:txBody>
      </p:sp>
      <p:pic>
        <p:nvPicPr>
          <p:cNvPr id="5" name="Picture 2"/>
          <p:cNvPicPr>
            <a:picLocks noGrp="1" noChangeAspect="1" noChangeArrowheads="1"/>
          </p:cNvPicPr>
          <p:nvPr>
            <p:ph sz="half" idx="4294967295"/>
          </p:nvPr>
        </p:nvPicPr>
        <p:blipFill>
          <a:blip r:embed="rId4" cstate="print"/>
          <a:srcRect/>
          <a:stretch>
            <a:fillRect/>
          </a:stretch>
        </p:blipFill>
        <p:spPr bwMode="auto">
          <a:xfrm>
            <a:off x="1979712" y="2209932"/>
            <a:ext cx="4306498" cy="3960440"/>
          </a:xfrm>
          <a:prstGeom prst="rect">
            <a:avLst/>
          </a:prstGeom>
          <a:noFill/>
          <a:ln w="9525">
            <a:noFill/>
            <a:miter lim="800000"/>
            <a:headEnd/>
            <a:tailEnd/>
          </a:ln>
        </p:spPr>
      </p:pic>
    </p:spTree>
    <p:extLst>
      <p:ext uri="{BB962C8B-B14F-4D97-AF65-F5344CB8AC3E}">
        <p14:creationId xmlns:p14="http://schemas.microsoft.com/office/powerpoint/2010/main" val="41766479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59632" y="25460"/>
            <a:ext cx="7200800" cy="523220"/>
          </a:xfrm>
          <a:prstGeom prst="rect">
            <a:avLst/>
          </a:prstGeom>
          <a:noFill/>
        </p:spPr>
        <p:txBody>
          <a:bodyPr wrap="square" rtlCol="0">
            <a:spAutoFit/>
          </a:bodyPr>
          <a:lstStyle/>
          <a:p>
            <a:pPr algn="ctr"/>
            <a:r>
              <a:rPr lang="it-IT" sz="2800" b="1" dirty="0" smtClean="0">
                <a:solidFill>
                  <a:schemeClr val="tx2"/>
                </a:solidFill>
              </a:rPr>
              <a:t>Lavoro </a:t>
            </a:r>
            <a:r>
              <a:rPr lang="it-IT" sz="2800" b="1" dirty="0">
                <a:solidFill>
                  <a:schemeClr val="tx2"/>
                </a:solidFill>
              </a:rPr>
              <a:t>elettrico in prossimità </a:t>
            </a:r>
          </a:p>
        </p:txBody>
      </p:sp>
      <p:pic>
        <p:nvPicPr>
          <p:cNvPr id="4" name="Picture 2"/>
          <p:cNvPicPr>
            <a:picLocks noGrp="1" noChangeAspect="1" noChangeArrowheads="1"/>
          </p:cNvPicPr>
          <p:nvPr>
            <p:ph sz="half" idx="4294967295"/>
          </p:nvPr>
        </p:nvPicPr>
        <p:blipFill>
          <a:blip r:embed="rId4" cstate="print"/>
          <a:srcRect/>
          <a:stretch>
            <a:fillRect/>
          </a:stretch>
        </p:blipFill>
        <p:spPr bwMode="auto">
          <a:xfrm>
            <a:off x="467544" y="2924944"/>
            <a:ext cx="5128380" cy="3349349"/>
          </a:xfrm>
          <a:prstGeom prst="rect">
            <a:avLst/>
          </a:prstGeom>
          <a:noFill/>
          <a:ln w="9525">
            <a:noFill/>
            <a:miter lim="800000"/>
            <a:headEnd/>
            <a:tailEnd/>
          </a:ln>
        </p:spPr>
      </p:pic>
      <p:sp>
        <p:nvSpPr>
          <p:cNvPr id="5" name="CasellaDiTesto 4"/>
          <p:cNvSpPr txBox="1"/>
          <p:nvPr/>
        </p:nvSpPr>
        <p:spPr>
          <a:xfrm>
            <a:off x="0" y="794028"/>
            <a:ext cx="9144000" cy="923330"/>
          </a:xfrm>
          <a:prstGeom prst="rect">
            <a:avLst/>
          </a:prstGeom>
          <a:noFill/>
        </p:spPr>
        <p:txBody>
          <a:bodyPr wrap="square" rtlCol="0">
            <a:spAutoFit/>
          </a:bodyPr>
          <a:lstStyle/>
          <a:p>
            <a:pPr algn="just">
              <a:lnSpc>
                <a:spcPct val="150000"/>
              </a:lnSpc>
            </a:pPr>
            <a:r>
              <a:rPr lang="it-IT" dirty="0"/>
              <a:t>Si parla di </a:t>
            </a:r>
            <a:r>
              <a:rPr lang="it-IT" b="1" dirty="0" smtClean="0"/>
              <a:t>LAVORO ELETTRICO IN PROSSIMITÀ </a:t>
            </a:r>
            <a:r>
              <a:rPr lang="it-IT" dirty="0" smtClean="0"/>
              <a:t>tutte </a:t>
            </a:r>
            <a:r>
              <a:rPr lang="it-IT" dirty="0"/>
              <a:t>le volte che un operatore entra nella zona prossima con una parte del corpo o con un oggetto (sia isolato che conduttore).</a:t>
            </a:r>
          </a:p>
        </p:txBody>
      </p:sp>
      <p:sp>
        <p:nvSpPr>
          <p:cNvPr id="7" name="CasellaDiTesto 6"/>
          <p:cNvSpPr txBox="1"/>
          <p:nvPr/>
        </p:nvSpPr>
        <p:spPr>
          <a:xfrm>
            <a:off x="6012160" y="3501008"/>
            <a:ext cx="1872208" cy="1226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ct val="200000"/>
              </a:lnSpc>
            </a:pPr>
            <a:r>
              <a:rPr lang="it-IT" sz="2000" dirty="0" smtClean="0">
                <a:latin typeface="Century Gothic" pitchFamily="34" charset="0"/>
              </a:rPr>
              <a:t>D</a:t>
            </a:r>
            <a:r>
              <a:rPr lang="it-IT" sz="2000" baseline="-25000" dirty="0" smtClean="0">
                <a:latin typeface="Century Gothic" pitchFamily="34" charset="0"/>
              </a:rPr>
              <a:t>L</a:t>
            </a:r>
            <a:r>
              <a:rPr lang="it-IT" sz="2000" dirty="0" smtClean="0">
                <a:latin typeface="Century Gothic" pitchFamily="34" charset="0"/>
              </a:rPr>
              <a:t> = 15 cm</a:t>
            </a:r>
          </a:p>
          <a:p>
            <a:pPr>
              <a:lnSpc>
                <a:spcPct val="200000"/>
              </a:lnSpc>
            </a:pPr>
            <a:r>
              <a:rPr lang="it-IT" sz="2000" dirty="0" smtClean="0">
                <a:latin typeface="Century Gothic" pitchFamily="34" charset="0"/>
              </a:rPr>
              <a:t>D</a:t>
            </a:r>
            <a:r>
              <a:rPr lang="it-IT" sz="2000" baseline="-25000" dirty="0" smtClean="0">
                <a:latin typeface="Century Gothic" pitchFamily="34" charset="0"/>
              </a:rPr>
              <a:t>V</a:t>
            </a:r>
            <a:r>
              <a:rPr lang="it-IT" sz="2000" dirty="0" smtClean="0">
                <a:latin typeface="Century Gothic" pitchFamily="34" charset="0"/>
              </a:rPr>
              <a:t> = 65 cm</a:t>
            </a:r>
            <a:endParaRPr lang="it-IT" sz="2000" dirty="0">
              <a:latin typeface="Century Gothic" pitchFamily="34" charset="0"/>
            </a:endParaRPr>
          </a:p>
        </p:txBody>
      </p:sp>
    </p:spTree>
    <p:extLst>
      <p:ext uri="{BB962C8B-B14F-4D97-AF65-F5344CB8AC3E}">
        <p14:creationId xmlns:p14="http://schemas.microsoft.com/office/powerpoint/2010/main" val="7682800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6" name="CasellaDiTesto 5"/>
          <p:cNvSpPr txBox="1"/>
          <p:nvPr/>
        </p:nvSpPr>
        <p:spPr>
          <a:xfrm>
            <a:off x="1243456" y="25460"/>
            <a:ext cx="7200800" cy="523220"/>
          </a:xfrm>
          <a:prstGeom prst="rect">
            <a:avLst/>
          </a:prstGeom>
          <a:noFill/>
        </p:spPr>
        <p:txBody>
          <a:bodyPr wrap="square" rtlCol="0">
            <a:spAutoFit/>
          </a:bodyPr>
          <a:lstStyle/>
          <a:p>
            <a:pPr algn="ctr"/>
            <a:r>
              <a:rPr lang="it-IT" sz="2800" b="1" dirty="0" smtClean="0">
                <a:solidFill>
                  <a:schemeClr val="tx2"/>
                </a:solidFill>
              </a:rPr>
              <a:t>Lavoro </a:t>
            </a:r>
            <a:r>
              <a:rPr lang="it-IT" sz="2800" b="1" dirty="0">
                <a:solidFill>
                  <a:schemeClr val="tx2"/>
                </a:solidFill>
              </a:rPr>
              <a:t>elettrico a distanza </a:t>
            </a:r>
          </a:p>
        </p:txBody>
      </p:sp>
      <p:sp>
        <p:nvSpPr>
          <p:cNvPr id="9" name="CasellaDiTesto 8"/>
          <p:cNvSpPr txBox="1"/>
          <p:nvPr/>
        </p:nvSpPr>
        <p:spPr>
          <a:xfrm>
            <a:off x="0" y="836712"/>
            <a:ext cx="9144000" cy="923330"/>
          </a:xfrm>
          <a:prstGeom prst="rect">
            <a:avLst/>
          </a:prstGeom>
          <a:noFill/>
        </p:spPr>
        <p:txBody>
          <a:bodyPr wrap="square" rtlCol="0">
            <a:spAutoFit/>
          </a:bodyPr>
          <a:lstStyle/>
          <a:p>
            <a:pPr algn="just">
              <a:lnSpc>
                <a:spcPct val="150000"/>
              </a:lnSpc>
            </a:pPr>
            <a:r>
              <a:rPr lang="it-IT" dirty="0"/>
              <a:t>Si parla di </a:t>
            </a:r>
            <a:r>
              <a:rPr lang="it-IT" b="1" i="1" u="sng" dirty="0">
                <a:solidFill>
                  <a:srgbClr val="FFC000"/>
                </a:solidFill>
              </a:rPr>
              <a:t>LAVORO ELETTRICO A DISTANZA </a:t>
            </a:r>
            <a:r>
              <a:rPr lang="it-IT" dirty="0"/>
              <a:t>quando l’operatore interviene sulle parti attive mediante aste isolanti, rimanendo al di fuori della zona di guardia e della zona prossima.</a:t>
            </a:r>
          </a:p>
        </p:txBody>
      </p:sp>
      <p:sp>
        <p:nvSpPr>
          <p:cNvPr id="10" name="CasellaDiTesto 9"/>
          <p:cNvSpPr txBox="1"/>
          <p:nvPr/>
        </p:nvSpPr>
        <p:spPr>
          <a:xfrm>
            <a:off x="6012160" y="3501008"/>
            <a:ext cx="1872208" cy="610873"/>
          </a:xfrm>
          <a:prstGeom prst="rect">
            <a:avLst/>
          </a:prstGeom>
          <a:noFill/>
        </p:spPr>
        <p:txBody>
          <a:bodyPr wrap="square" rtlCol="0">
            <a:spAutoFit/>
          </a:bodyPr>
          <a:lstStyle/>
          <a:p>
            <a:pPr>
              <a:lnSpc>
                <a:spcPct val="200000"/>
              </a:lnSpc>
            </a:pPr>
            <a:r>
              <a:rPr lang="it-IT" sz="2000" dirty="0" smtClean="0">
                <a:latin typeface="Century Gothic" pitchFamily="34" charset="0"/>
              </a:rPr>
              <a:t>D</a:t>
            </a:r>
            <a:r>
              <a:rPr lang="it-IT" sz="2000" baseline="-25000" dirty="0" smtClean="0">
                <a:latin typeface="Century Gothic" pitchFamily="34" charset="0"/>
              </a:rPr>
              <a:t>V</a:t>
            </a:r>
            <a:r>
              <a:rPr lang="it-IT" sz="2000" dirty="0" smtClean="0">
                <a:latin typeface="Century Gothic" pitchFamily="34" charset="0"/>
              </a:rPr>
              <a:t> = 65 cm</a:t>
            </a:r>
            <a:endParaRPr lang="it-IT" sz="2000" dirty="0">
              <a:latin typeface="Century Gothic" pitchFamily="34" charset="0"/>
            </a:endParaRPr>
          </a:p>
        </p:txBody>
      </p:sp>
      <p:pic>
        <p:nvPicPr>
          <p:cNvPr id="11" name="Picture 2"/>
          <p:cNvPicPr>
            <a:picLocks noGrp="1" noChangeAspect="1" noChangeArrowheads="1"/>
          </p:cNvPicPr>
          <p:nvPr>
            <p:ph sz="half" idx="4294967295"/>
          </p:nvPr>
        </p:nvPicPr>
        <p:blipFill>
          <a:blip r:embed="rId4" cstate="print"/>
          <a:srcRect/>
          <a:stretch>
            <a:fillRect/>
          </a:stretch>
        </p:blipFill>
        <p:spPr bwMode="auto">
          <a:xfrm>
            <a:off x="683568" y="2916307"/>
            <a:ext cx="4536504" cy="3359091"/>
          </a:xfrm>
          <a:prstGeom prst="rect">
            <a:avLst/>
          </a:prstGeom>
          <a:noFill/>
          <a:ln w="9525">
            <a:noFill/>
            <a:miter lim="800000"/>
            <a:headEnd/>
            <a:tailEnd/>
          </a:ln>
        </p:spPr>
      </p:pic>
    </p:spTree>
    <p:extLst>
      <p:ext uri="{BB962C8B-B14F-4D97-AF65-F5344CB8AC3E}">
        <p14:creationId xmlns:p14="http://schemas.microsoft.com/office/powerpoint/2010/main" val="14886844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10714</TotalTime>
  <Words>18605</Words>
  <Application>Microsoft Office PowerPoint</Application>
  <PresentationFormat>Presentazione su schermo (4:3)</PresentationFormat>
  <Paragraphs>1572</Paragraphs>
  <Slides>244</Slides>
  <Notes>213</Notes>
  <HiddenSlides>0</HiddenSlides>
  <MMClips>0</MMClips>
  <ScaleCrop>false</ScaleCrop>
  <HeadingPairs>
    <vt:vector size="4" baseType="variant">
      <vt:variant>
        <vt:lpstr>Tema</vt:lpstr>
      </vt:variant>
      <vt:variant>
        <vt:i4>1</vt:i4>
      </vt:variant>
      <vt:variant>
        <vt:lpstr>Titoli diapositive</vt:lpstr>
      </vt:variant>
      <vt:variant>
        <vt:i4>244</vt:i4>
      </vt:variant>
    </vt:vector>
  </HeadingPairs>
  <TitlesOfParts>
    <vt:vector size="245" baseType="lpstr">
      <vt:lpstr>Tema di Office</vt:lpstr>
      <vt:lpstr>Welcome Willkommen Bienvenue Bienvenida ترحيب Benvenuto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Lucio Rossi</dc:creator>
  <cp:lastModifiedBy>Administrator</cp:lastModifiedBy>
  <cp:revision>836</cp:revision>
  <dcterms:created xsi:type="dcterms:W3CDTF">2017-12-19T18:44:26Z</dcterms:created>
  <dcterms:modified xsi:type="dcterms:W3CDTF">2020-07-23T08:51:20Z</dcterms:modified>
</cp:coreProperties>
</file>